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15" r:id="rId3"/>
    <p:sldId id="303" r:id="rId4"/>
    <p:sldId id="306" r:id="rId5"/>
    <p:sldId id="307" r:id="rId6"/>
    <p:sldId id="312" r:id="rId7"/>
    <p:sldId id="313" r:id="rId8"/>
    <p:sldId id="314" r:id="rId9"/>
    <p:sldId id="260" r:id="rId10"/>
  </p:sldIdLst>
  <p:sldSz cx="14255750" cy="10691813"/>
  <p:notesSz cx="14255750" cy="10691813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ais GARNIER" initials="A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9288" autoAdjust="0"/>
  </p:normalViewPr>
  <p:slideViewPr>
    <p:cSldViewPr>
      <p:cViewPr varScale="1">
        <p:scale>
          <a:sx n="47" d="100"/>
          <a:sy n="47" d="100"/>
        </p:scale>
        <p:origin x="123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amba-ddsps.univ-nantes.prive\DDSPS\POLE-ENVT-TRAVAIL\1%20-%20CELLULE-ECOUTE\2%20-%20Indicateurs%20pilotage\Tableau%20des%20signalements%20Cellule%20Harc&#232;lement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.intra.univ-nantes.fr\su\DDSPS\POLE-ENVT-TRAVAIL\1%20-%20CELLULE-ECOUTE\1%20-%20Indicateurs%20pilotage\Tableau%20des%20signalements%20Cellule%20Harc&#232;lement%20-%20Copie(R&#233;cup&#233;ration%20automatique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fr-FR"/>
              <a:t>Premier motif</a:t>
            </a:r>
            <a:r>
              <a:rPr lang="fr-FR" baseline="0"/>
              <a:t> de signalement (2021)</a:t>
            </a:r>
            <a:endParaRPr lang="fr-FR"/>
          </a:p>
        </c:rich>
      </c:tx>
      <c:layout>
        <c:manualLayout>
          <c:xMode val="edge"/>
          <c:yMode val="edge"/>
          <c:x val="0.18254151234567906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'[Tableau des signalements Cellule Harcèlement.xlsx]Motif'!$B$9</c:f>
              <c:strCache>
                <c:ptCount val="1"/>
                <c:pt idx="0">
                  <c:v>2021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4B36-4BCA-BB89-D80CE1B146D1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3-4B36-4BCA-BB89-D80CE1B146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4B36-4BCA-BB89-D80CE1B146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7-4B36-4BCA-BB89-D80CE1B146D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9-4B36-4BCA-BB89-D80CE1B146D1}"/>
              </c:ext>
            </c:extLst>
          </c:dPt>
          <c:dPt>
            <c:idx val="6"/>
            <c:bubble3D val="0"/>
            <c:spPr>
              <a:solidFill>
                <a:schemeClr val="bg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4B36-4BCA-BB89-D80CE1B146D1}"/>
              </c:ext>
            </c:extLst>
          </c:dPt>
          <c:dLbls>
            <c:dLbl>
              <c:idx val="0"/>
              <c:layout>
                <c:manualLayout>
                  <c:x val="-1.6363845144356955E-2"/>
                  <c:y val="1.165354330708661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36-4BCA-BB89-D80CE1B146D1}"/>
                </c:ext>
              </c:extLst>
            </c:dLbl>
            <c:dLbl>
              <c:idx val="1"/>
              <c:layout>
                <c:manualLayout>
                  <c:x val="-8.6135170603674534E-3"/>
                  <c:y val="6.948089822105570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36-4BCA-BB89-D80CE1B146D1}"/>
                </c:ext>
              </c:extLst>
            </c:dLbl>
            <c:dLbl>
              <c:idx val="2"/>
              <c:layout>
                <c:manualLayout>
                  <c:x val="-4.3210848643920529E-3"/>
                  <c:y val="3.870370370370370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36-4BCA-BB89-D80CE1B146D1}"/>
                </c:ext>
              </c:extLst>
            </c:dLbl>
            <c:dLbl>
              <c:idx val="3"/>
              <c:layout>
                <c:manualLayout>
                  <c:x val="4.7163167104111985E-3"/>
                  <c:y val="-8.2072032662583849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B36-4BCA-BB89-D80CE1B146D1}"/>
                </c:ext>
              </c:extLst>
            </c:dLbl>
            <c:dLbl>
              <c:idx val="4"/>
              <c:layout>
                <c:manualLayout>
                  <c:x val="4.2836832895888017E-3"/>
                  <c:y val="-1.1227763196267133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B36-4BCA-BB89-D80CE1B146D1}"/>
                </c:ext>
              </c:extLst>
            </c:dLbl>
            <c:dLbl>
              <c:idx val="6"/>
              <c:layout>
                <c:manualLayout>
                  <c:x val="1.9847878390201225E-2"/>
                  <c:y val="7.023913677456984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B36-4BCA-BB89-D80CE1B146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'[Tableau des signalements Cellule Harcèlement.xlsx]Motif'!$A$12:$A$18</c:f>
              <c:strCache>
                <c:ptCount val="7"/>
                <c:pt idx="0">
                  <c:v>AVS (actes de violences sexuelles)</c:v>
                </c:pt>
                <c:pt idx="1">
                  <c:v>AVP (actes de violences physiques)</c:v>
                </c:pt>
                <c:pt idx="2">
                  <c:v>D (Discrimination dont homophobie, racisme) </c:v>
                </c:pt>
                <c:pt idx="3">
                  <c:v>HM (harcèlement moral)</c:v>
                </c:pt>
                <c:pt idx="4">
                  <c:v>HS (Harcèlement sexuel)</c:v>
                </c:pt>
                <c:pt idx="5">
                  <c:v>Sexisme</c:v>
                </c:pt>
                <c:pt idx="6">
                  <c:v>RPS (conflit, orga, etc)</c:v>
                </c:pt>
              </c:strCache>
            </c:strRef>
          </c:cat>
          <c:val>
            <c:numRef>
              <c:f>'[Tableau des signalements Cellule Harcèlement.xlsx]Motif'!$B$12:$B$18</c:f>
              <c:numCache>
                <c:formatCode>General</c:formatCode>
                <c:ptCount val="7"/>
                <c:pt idx="0">
                  <c:v>3</c:v>
                </c:pt>
                <c:pt idx="1">
                  <c:v>1</c:v>
                </c:pt>
                <c:pt idx="2">
                  <c:v>6</c:v>
                </c:pt>
                <c:pt idx="3">
                  <c:v>17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B36-4BCA-BB89-D80CE1B146D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400"/>
          </a:pPr>
          <a:endParaRPr lang="fr-FR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/>
            </a:pPr>
            <a:r>
              <a:rPr lang="fr-FR" dirty="0"/>
              <a:t>Profil de la personne qui saisie la cellule</a:t>
            </a:r>
            <a:r>
              <a:rPr lang="fr-FR" baseline="0" dirty="0"/>
              <a:t> </a:t>
            </a:r>
            <a:endParaRPr lang="fr-FR" dirty="0"/>
          </a:p>
        </c:rich>
      </c:tx>
      <c:layout>
        <c:manualLayout>
          <c:xMode val="edge"/>
          <c:yMode val="edge"/>
          <c:x val="0.1571823344929546"/>
          <c:y val="1.9109037751048639E-2"/>
        </c:manualLayout>
      </c:layout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'[Tableau des signalements Cellule Harcèlement.xlsx]Profil'!$A$12</c:f>
              <c:strCache>
                <c:ptCount val="1"/>
                <c:pt idx="0">
                  <c:v>Personnel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'[Tableau des signalements Cellule Harcèlement.xlsx]Profil'!$F$10:$H$10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'[Tableau des signalements Cellule Harcèlement.xlsx]Profil'!$F$12:$H$12</c:f>
              <c:numCache>
                <c:formatCode>0%</c:formatCode>
                <c:ptCount val="3"/>
                <c:pt idx="0">
                  <c:v>0.53846153846153844</c:v>
                </c:pt>
                <c:pt idx="1">
                  <c:v>0.61111111111111116</c:v>
                </c:pt>
                <c:pt idx="2">
                  <c:v>0.42424242424242425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3F-4B91-8D9E-7C4927C4237C}"/>
            </c:ext>
          </c:extLst>
        </c:ser>
        <c:ser>
          <c:idx val="1"/>
          <c:order val="1"/>
          <c:tx>
            <c:strRef>
              <c:f>'[Tableau des signalements Cellule Harcèlement.xlsx]Profil'!$A$13</c:f>
              <c:strCache>
                <c:ptCount val="1"/>
                <c:pt idx="0">
                  <c:v>Etudiant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'[Tableau des signalements Cellule Harcèlement.xlsx]Profil'!$F$10:$H$10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'[Tableau des signalements Cellule Harcèlement.xlsx]Profil'!$F$13:$H$13</c:f>
              <c:numCache>
                <c:formatCode>0%</c:formatCode>
                <c:ptCount val="3"/>
                <c:pt idx="0">
                  <c:v>0.46153846153846156</c:v>
                </c:pt>
                <c:pt idx="1">
                  <c:v>0.3888888888888889</c:v>
                </c:pt>
                <c:pt idx="2">
                  <c:v>0.48484848484848486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3F-4B91-8D9E-7C4927C4237C}"/>
            </c:ext>
          </c:extLst>
        </c:ser>
        <c:ser>
          <c:idx val="2"/>
          <c:order val="2"/>
          <c:tx>
            <c:strRef>
              <c:f>'[Tableau des signalements Cellule Harcèlement.xlsx]Profil'!$A$14</c:f>
              <c:strCache>
                <c:ptCount val="1"/>
                <c:pt idx="0">
                  <c:v>Doctorant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E3F-4B91-8D9E-7C4927C4237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E3F-4B91-8D9E-7C4927C423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'[Tableau des signalements Cellule Harcèlement.xlsx]Profil'!$F$10:$H$10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'[Tableau des signalements Cellule Harcèlement.xlsx]Profil'!$F$14:$H$14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6.0606060606060608E-2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3F-4B91-8D9E-7C4927C4237C}"/>
            </c:ext>
          </c:extLst>
        </c:ser>
        <c:ser>
          <c:idx val="3"/>
          <c:order val="3"/>
          <c:tx>
            <c:strRef>
              <c:f>'[Tableau des signalements Cellule Harcèlement.xlsx]Profil'!$A$15</c:f>
              <c:strCache>
                <c:ptCount val="1"/>
                <c:pt idx="0">
                  <c:v>Exterieur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E3F-4B91-8D9E-7C4927C4237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E3F-4B91-8D9E-7C4927C423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'[Tableau des signalements Cellule Harcèlement.xlsx]Profil'!$F$10:$H$10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'[Tableau des signalements Cellule Harcèlement.xlsx]Profil'!$F$15:$H$15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3.0303030303030304E-2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E3F-4B91-8D9E-7C4927C423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05052160"/>
        <c:axId val="39203328"/>
      </c:barChart>
      <c:catAx>
        <c:axId val="10505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9203328"/>
        <c:crosses val="autoZero"/>
        <c:auto val="1"/>
        <c:lblAlgn val="ctr"/>
        <c:lblOffset val="100"/>
        <c:noMultiLvlLbl val="0"/>
      </c:catAx>
      <c:valAx>
        <c:axId val="3920332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10505216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fr-FR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fr-FR" sz="1800" b="1" i="0" u="none" strike="noStrike" baseline="0">
                <a:effectLst/>
              </a:rPr>
              <a:t>Modalité d’orientation des personnes effectuant le signalement vers la cellule selon le profil </a:t>
            </a:r>
            <a:endParaRPr lang="fr-FR">
              <a:effectLst/>
            </a:endParaRPr>
          </a:p>
        </c:rich>
      </c:tx>
      <c:layout>
        <c:manualLayout>
          <c:xMode val="edge"/>
          <c:yMode val="edge"/>
          <c:x val="0.119129831443119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6285208985572482E-2"/>
          <c:y val="0.17497592592592592"/>
          <c:w val="0.58692530864197523"/>
          <c:h val="0.7611050925925926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'Conn dispositif'!$A$41</c:f>
              <c:strCache>
                <c:ptCount val="1"/>
                <c:pt idx="0">
                  <c:v>Collègues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29-4A8F-AE92-D5491AF5591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A29-4A8F-AE92-D5491AF559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'Conn dispositif'!$E$40:$G$40</c:f>
              <c:strCache>
                <c:ptCount val="3"/>
                <c:pt idx="0">
                  <c:v>Etudiant</c:v>
                </c:pt>
                <c:pt idx="1">
                  <c:v>Doctorant</c:v>
                </c:pt>
                <c:pt idx="2">
                  <c:v>Agent</c:v>
                </c:pt>
              </c:strCache>
            </c:strRef>
          </c:cat>
          <c:val>
            <c:numRef>
              <c:f>'Conn dispositif'!$E$41:$G$41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7.1428571428571425E-2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29-4A8F-AE92-D5491AF5591E}"/>
            </c:ext>
          </c:extLst>
        </c:ser>
        <c:ser>
          <c:idx val="1"/>
          <c:order val="1"/>
          <c:tx>
            <c:strRef>
              <c:f>'Conn dispositif'!$A$42</c:f>
              <c:strCache>
                <c:ptCount val="1"/>
                <c:pt idx="0">
                  <c:v>Réseau (Référents, SSE, MPPU, AP, CP, RP, CHSCT)</c:v>
                </c:pt>
              </c:strCache>
            </c:strRef>
          </c:tx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29-4A8F-AE92-D5491AF559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'Conn dispositif'!$E$40:$G$40</c:f>
              <c:strCache>
                <c:ptCount val="3"/>
                <c:pt idx="0">
                  <c:v>Etudiant</c:v>
                </c:pt>
                <c:pt idx="1">
                  <c:v>Doctorant</c:v>
                </c:pt>
                <c:pt idx="2">
                  <c:v>Agent</c:v>
                </c:pt>
              </c:strCache>
            </c:strRef>
          </c:cat>
          <c:val>
            <c:numRef>
              <c:f>'Conn dispositif'!$E$42:$G$42</c:f>
              <c:numCache>
                <c:formatCode>0%</c:formatCode>
                <c:ptCount val="3"/>
                <c:pt idx="0">
                  <c:v>0.125</c:v>
                </c:pt>
                <c:pt idx="1">
                  <c:v>0</c:v>
                </c:pt>
                <c:pt idx="2">
                  <c:v>0.42857142857142855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29-4A8F-AE92-D5491AF5591E}"/>
            </c:ext>
          </c:extLst>
        </c:ser>
        <c:ser>
          <c:idx val="2"/>
          <c:order val="2"/>
          <c:tx>
            <c:strRef>
              <c:f>'Conn dispositif'!$A$43</c:f>
              <c:strCache>
                <c:ptCount val="1"/>
                <c:pt idx="0">
                  <c:v>Hiérarchique, VP, Dir Compo, Dir Formation, SG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'Conn dispositif'!$E$40:$G$40</c:f>
              <c:strCache>
                <c:ptCount val="3"/>
                <c:pt idx="0">
                  <c:v>Etudiant</c:v>
                </c:pt>
                <c:pt idx="1">
                  <c:v>Doctorant</c:v>
                </c:pt>
                <c:pt idx="2">
                  <c:v>Agent</c:v>
                </c:pt>
              </c:strCache>
            </c:strRef>
          </c:cat>
          <c:val>
            <c:numRef>
              <c:f>'Conn dispositif'!$E$43:$G$43</c:f>
              <c:numCache>
                <c:formatCode>0%</c:formatCode>
                <c:ptCount val="3"/>
                <c:pt idx="0">
                  <c:v>0.6875</c:v>
                </c:pt>
                <c:pt idx="1">
                  <c:v>0.5</c:v>
                </c:pt>
                <c:pt idx="2">
                  <c:v>0.2857142857142857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A29-4A8F-AE92-D5491AF5591E}"/>
            </c:ext>
          </c:extLst>
        </c:ser>
        <c:ser>
          <c:idx val="3"/>
          <c:order val="3"/>
          <c:tx>
            <c:strRef>
              <c:f>'Conn dispositif'!$A$44</c:f>
              <c:strCache>
                <c:ptCount val="1"/>
                <c:pt idx="0">
                  <c:v>COM: communication video, intranet, internet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'Conn dispositif'!$E$40:$G$40</c:f>
              <c:strCache>
                <c:ptCount val="3"/>
                <c:pt idx="0">
                  <c:v>Etudiant</c:v>
                </c:pt>
                <c:pt idx="1">
                  <c:v>Doctorant</c:v>
                </c:pt>
                <c:pt idx="2">
                  <c:v>Agent</c:v>
                </c:pt>
              </c:strCache>
            </c:strRef>
          </c:cat>
          <c:val>
            <c:numRef>
              <c:f>'Conn dispositif'!$E$44:$G$44</c:f>
              <c:numCache>
                <c:formatCode>0%</c:formatCode>
                <c:ptCount val="3"/>
                <c:pt idx="0">
                  <c:v>6.25E-2</c:v>
                </c:pt>
                <c:pt idx="1">
                  <c:v>0.5</c:v>
                </c:pt>
                <c:pt idx="2">
                  <c:v>0.14285714285714285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A29-4A8F-AE92-D5491AF5591E}"/>
            </c:ext>
          </c:extLst>
        </c:ser>
        <c:ser>
          <c:idx val="4"/>
          <c:order val="4"/>
          <c:tx>
            <c:strRef>
              <c:f>'Conn dispositif'!$A$45</c:f>
              <c:strCache>
                <c:ptCount val="1"/>
                <c:pt idx="0">
                  <c:v>Non connu</c:v>
                </c:pt>
              </c:strCache>
            </c:strRef>
          </c:tx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A29-4A8F-AE92-D5491AF559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'Conn dispositif'!$E$40:$G$40</c:f>
              <c:strCache>
                <c:ptCount val="3"/>
                <c:pt idx="0">
                  <c:v>Etudiant</c:v>
                </c:pt>
                <c:pt idx="1">
                  <c:v>Doctorant</c:v>
                </c:pt>
                <c:pt idx="2">
                  <c:v>Agent</c:v>
                </c:pt>
              </c:strCache>
            </c:strRef>
          </c:cat>
          <c:val>
            <c:numRef>
              <c:f>'Conn dispositif'!$E$45:$G$45</c:f>
              <c:numCache>
                <c:formatCode>0%</c:formatCode>
                <c:ptCount val="3"/>
                <c:pt idx="0">
                  <c:v>0.125</c:v>
                </c:pt>
                <c:pt idx="1">
                  <c:v>0</c:v>
                </c:pt>
                <c:pt idx="2">
                  <c:v>7.1428571428571425E-2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A29-4A8F-AE92-D5491AF559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66708992"/>
        <c:axId val="66866560"/>
      </c:barChart>
      <c:catAx>
        <c:axId val="667089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866560"/>
        <c:crosses val="autoZero"/>
        <c:auto val="1"/>
        <c:lblAlgn val="ctr"/>
        <c:lblOffset val="100"/>
        <c:noMultiLvlLbl val="0"/>
      </c:catAx>
      <c:valAx>
        <c:axId val="6686656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66708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443956272907059"/>
          <c:y val="0.20287060185185182"/>
          <c:w val="0.29041165716521389"/>
          <c:h val="0.74185023148148144"/>
        </c:manualLayout>
      </c:layout>
      <c:overlay val="0"/>
      <c:txPr>
        <a:bodyPr/>
        <a:lstStyle/>
        <a:p>
          <a:pPr>
            <a:defRPr sz="1400"/>
          </a:pPr>
          <a:endParaRPr lang="fr-FR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Nombre de situations signalées par</a:t>
            </a:r>
            <a:r>
              <a:rPr lang="en-US" baseline="0"/>
              <a:t> an</a:t>
            </a:r>
            <a:endParaRPr lang="en-US"/>
          </a:p>
        </c:rich>
      </c:tx>
      <c:layout>
        <c:manualLayout>
          <c:xMode val="edge"/>
          <c:yMode val="edge"/>
          <c:x val="0.12661811023622047"/>
          <c:y val="4.6296296296296294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1988407699037624E-2"/>
          <c:y val="0.25024314668999714"/>
          <c:w val="0.89745603674540686"/>
          <c:h val="0.61657735491396903"/>
        </c:manualLayout>
      </c:layout>
      <c:lineChart>
        <c:grouping val="standard"/>
        <c:varyColors val="0"/>
        <c:ser>
          <c:idx val="0"/>
          <c:order val="0"/>
          <c:tx>
            <c:strRef>
              <c:f>'Stat Total'!$A$7</c:f>
              <c:strCache>
                <c:ptCount val="1"/>
                <c:pt idx="0">
                  <c:v>Nombre de situations signalées (traitées, en cours + sans suite)</c:v>
                </c:pt>
              </c:strCache>
            </c:strRef>
          </c:tx>
          <c:dLbls>
            <c:dLbl>
              <c:idx val="0"/>
              <c:layout>
                <c:manualLayout>
                  <c:x val="-3.3333333333333333E-2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6E-4D4F-B3C1-A60D79EA69F2}"/>
                </c:ext>
              </c:extLst>
            </c:dLbl>
            <c:dLbl>
              <c:idx val="1"/>
              <c:layout>
                <c:manualLayout>
                  <c:x val="-4.1666666666666768E-2"/>
                  <c:y val="-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6E-4D4F-B3C1-A60D79EA69F2}"/>
                </c:ext>
              </c:extLst>
            </c:dLbl>
            <c:dLbl>
              <c:idx val="2"/>
              <c:layout>
                <c:manualLayout>
                  <c:x val="-1.0185067526415994E-16"/>
                  <c:y val="-4.6296296296296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F6E-4D4F-B3C1-A60D79EA69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'Stat Total'!$B$3:$E$3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'Stat Total'!$B$7:$E$7</c:f>
              <c:numCache>
                <c:formatCode>General</c:formatCode>
                <c:ptCount val="4"/>
                <c:pt idx="0">
                  <c:v>13</c:v>
                </c:pt>
                <c:pt idx="1">
                  <c:v>18</c:v>
                </c:pt>
                <c:pt idx="2">
                  <c:v>39</c:v>
                </c:pt>
                <c:pt idx="3">
                  <c:v>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F6E-4D4F-B3C1-A60D79EA69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035712"/>
        <c:axId val="65270272"/>
      </c:lineChart>
      <c:catAx>
        <c:axId val="66035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65270272"/>
        <c:crosses val="autoZero"/>
        <c:auto val="1"/>
        <c:lblAlgn val="ctr"/>
        <c:lblOffset val="100"/>
        <c:noMultiLvlLbl val="0"/>
      </c:catAx>
      <c:valAx>
        <c:axId val="652702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603571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F18180-8F79-40BF-A291-8AAA612D3879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CF60E74-81D4-441E-9D88-774FB0E0FDFF}">
      <dgm:prSet/>
      <dgm:spPr>
        <a:solidFill>
          <a:schemeClr val="accent6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fr-FR" dirty="0"/>
            <a:t>SSE</a:t>
          </a:r>
        </a:p>
      </dgm:t>
    </dgm:pt>
    <dgm:pt modelId="{3312F7D3-E73B-4A06-89E1-77622631E4DA}" type="parTrans" cxnId="{509C09D7-87EA-4603-8D65-991A52605DC3}">
      <dgm:prSet/>
      <dgm:spPr/>
      <dgm:t>
        <a:bodyPr/>
        <a:lstStyle/>
        <a:p>
          <a:endParaRPr lang="fr-FR"/>
        </a:p>
      </dgm:t>
    </dgm:pt>
    <dgm:pt modelId="{07DBCB33-615E-475A-8CF9-1A4336E86E86}" type="sibTrans" cxnId="{509C09D7-87EA-4603-8D65-991A52605DC3}">
      <dgm:prSet/>
      <dgm:spPr/>
      <dgm:t>
        <a:bodyPr/>
        <a:lstStyle/>
        <a:p>
          <a:endParaRPr lang="fr-FR"/>
        </a:p>
      </dgm:t>
    </dgm:pt>
    <dgm:pt modelId="{7C441FA5-29E8-4740-AFB4-CCB94455D78A}">
      <dgm:prSet/>
      <dgm:spPr>
        <a:solidFill>
          <a:schemeClr val="accent6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fr-FR" dirty="0"/>
            <a:t>MPPU</a:t>
          </a:r>
        </a:p>
      </dgm:t>
    </dgm:pt>
    <dgm:pt modelId="{68450175-C222-49AF-A8D9-4AB767C0B37B}" type="parTrans" cxnId="{2471BD3E-86FF-4587-9F5F-EA0F43C3EBD5}">
      <dgm:prSet/>
      <dgm:spPr/>
      <dgm:t>
        <a:bodyPr/>
        <a:lstStyle/>
        <a:p>
          <a:endParaRPr lang="fr-FR"/>
        </a:p>
      </dgm:t>
    </dgm:pt>
    <dgm:pt modelId="{3077E1FA-33A0-4A52-BE10-D8E17F8C19D9}" type="sibTrans" cxnId="{2471BD3E-86FF-4587-9F5F-EA0F43C3EBD5}">
      <dgm:prSet/>
      <dgm:spPr/>
      <dgm:t>
        <a:bodyPr/>
        <a:lstStyle/>
        <a:p>
          <a:endParaRPr lang="fr-FR"/>
        </a:p>
      </dgm:t>
    </dgm:pt>
    <dgm:pt modelId="{3649A29C-4F12-421B-87E3-2D31599D91AE}">
      <dgm:prSet/>
      <dgm:spPr>
        <a:solidFill>
          <a:schemeClr val="accent6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fr-FR"/>
            <a:t>MGEN réseau PAS</a:t>
          </a:r>
        </a:p>
      </dgm:t>
    </dgm:pt>
    <dgm:pt modelId="{A1563F1C-D4BA-4554-8E61-FE225380BF4A}" type="parTrans" cxnId="{0A9E4A88-7585-414E-B4C7-2DE574BF421A}">
      <dgm:prSet/>
      <dgm:spPr/>
      <dgm:t>
        <a:bodyPr/>
        <a:lstStyle/>
        <a:p>
          <a:endParaRPr lang="fr-FR"/>
        </a:p>
      </dgm:t>
    </dgm:pt>
    <dgm:pt modelId="{24EBCA4E-40AD-4CA6-837C-61A9C106017C}" type="sibTrans" cxnId="{0A9E4A88-7585-414E-B4C7-2DE574BF421A}">
      <dgm:prSet/>
      <dgm:spPr/>
      <dgm:t>
        <a:bodyPr/>
        <a:lstStyle/>
        <a:p>
          <a:endParaRPr lang="fr-FR"/>
        </a:p>
      </dgm:t>
    </dgm:pt>
    <dgm:pt modelId="{C760AC5E-3AB6-41B6-8E15-0C67FD2AF78C}">
      <dgm:prSet/>
      <dgm:spPr>
        <a:solidFill>
          <a:schemeClr val="accent6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fr-FR"/>
            <a:t>Associations étudiantes</a:t>
          </a:r>
        </a:p>
      </dgm:t>
    </dgm:pt>
    <dgm:pt modelId="{973BA798-ADA7-46C6-8178-2E7A1789D39F}" type="parTrans" cxnId="{B1568E6E-E284-4FA6-A4C6-90A8520A3EED}">
      <dgm:prSet/>
      <dgm:spPr/>
      <dgm:t>
        <a:bodyPr/>
        <a:lstStyle/>
        <a:p>
          <a:endParaRPr lang="fr-FR"/>
        </a:p>
      </dgm:t>
    </dgm:pt>
    <dgm:pt modelId="{A2F47273-4B8F-4723-B84E-A04DEC20047B}" type="sibTrans" cxnId="{B1568E6E-E284-4FA6-A4C6-90A8520A3EED}">
      <dgm:prSet/>
      <dgm:spPr/>
      <dgm:t>
        <a:bodyPr/>
        <a:lstStyle/>
        <a:p>
          <a:endParaRPr lang="fr-FR"/>
        </a:p>
      </dgm:t>
    </dgm:pt>
    <dgm:pt modelId="{B6A0D107-1767-4B9C-9E54-6C678F067569}">
      <dgm:prSet/>
      <dgm:spPr>
        <a:solidFill>
          <a:schemeClr val="accent6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fr-FR" dirty="0"/>
            <a:t>DDSPS</a:t>
          </a:r>
        </a:p>
      </dgm:t>
    </dgm:pt>
    <dgm:pt modelId="{E7CEEC6F-02DD-4583-A530-D0CAF2EE4C6C}" type="parTrans" cxnId="{0AEE0B50-987B-448B-AE93-0B831784AB89}">
      <dgm:prSet/>
      <dgm:spPr/>
      <dgm:t>
        <a:bodyPr/>
        <a:lstStyle/>
        <a:p>
          <a:endParaRPr lang="fr-FR"/>
        </a:p>
      </dgm:t>
    </dgm:pt>
    <dgm:pt modelId="{4A569C88-6F68-45C9-BB5C-8BDBDB0A3E41}" type="sibTrans" cxnId="{0AEE0B50-987B-448B-AE93-0B831784AB89}">
      <dgm:prSet/>
      <dgm:spPr/>
      <dgm:t>
        <a:bodyPr/>
        <a:lstStyle/>
        <a:p>
          <a:endParaRPr lang="fr-FR"/>
        </a:p>
      </dgm:t>
    </dgm:pt>
    <dgm:pt modelId="{3E733262-298D-4561-B23C-3B83E4BAE87B}" type="pres">
      <dgm:prSet presAssocID="{BEF18180-8F79-40BF-A291-8AAA612D3879}" presName="Name0" presStyleCnt="0">
        <dgm:presLayoutVars>
          <dgm:dir/>
          <dgm:resizeHandles val="exact"/>
        </dgm:presLayoutVars>
      </dgm:prSet>
      <dgm:spPr/>
    </dgm:pt>
    <dgm:pt modelId="{10937A78-52BB-4BB9-8872-E70A9DB8BF17}" type="pres">
      <dgm:prSet presAssocID="{4CF60E74-81D4-441E-9D88-774FB0E0FDFF}" presName="Name5" presStyleLbl="vennNode1" presStyleIdx="0" presStyleCnt="5">
        <dgm:presLayoutVars>
          <dgm:bulletEnabled val="1"/>
        </dgm:presLayoutVars>
      </dgm:prSet>
      <dgm:spPr/>
    </dgm:pt>
    <dgm:pt modelId="{F128830D-7F3F-40FF-8335-3B1BC63A4838}" type="pres">
      <dgm:prSet presAssocID="{07DBCB33-615E-475A-8CF9-1A4336E86E86}" presName="space" presStyleCnt="0"/>
      <dgm:spPr/>
    </dgm:pt>
    <dgm:pt modelId="{CA84AB31-905B-494A-A633-FEFF0B0FB98A}" type="pres">
      <dgm:prSet presAssocID="{7C441FA5-29E8-4740-AFB4-CCB94455D78A}" presName="Name5" presStyleLbl="vennNode1" presStyleIdx="1" presStyleCnt="5">
        <dgm:presLayoutVars>
          <dgm:bulletEnabled val="1"/>
        </dgm:presLayoutVars>
      </dgm:prSet>
      <dgm:spPr/>
    </dgm:pt>
    <dgm:pt modelId="{8B0FB032-78F0-4783-B808-52B9CF8CE8C4}" type="pres">
      <dgm:prSet presAssocID="{3077E1FA-33A0-4A52-BE10-D8E17F8C19D9}" presName="space" presStyleCnt="0"/>
      <dgm:spPr/>
    </dgm:pt>
    <dgm:pt modelId="{94F06FFF-649C-4BD8-A984-A0EDCE584FA3}" type="pres">
      <dgm:prSet presAssocID="{B6A0D107-1767-4B9C-9E54-6C678F067569}" presName="Name5" presStyleLbl="vennNode1" presStyleIdx="2" presStyleCnt="5">
        <dgm:presLayoutVars>
          <dgm:bulletEnabled val="1"/>
        </dgm:presLayoutVars>
      </dgm:prSet>
      <dgm:spPr/>
    </dgm:pt>
    <dgm:pt modelId="{2323968A-5232-496F-829A-22C9345E0FC5}" type="pres">
      <dgm:prSet presAssocID="{4A569C88-6F68-45C9-BB5C-8BDBDB0A3E41}" presName="space" presStyleCnt="0"/>
      <dgm:spPr/>
    </dgm:pt>
    <dgm:pt modelId="{22411178-9BCE-4F70-AFF9-A01420E686A5}" type="pres">
      <dgm:prSet presAssocID="{3649A29C-4F12-421B-87E3-2D31599D91AE}" presName="Name5" presStyleLbl="vennNode1" presStyleIdx="3" presStyleCnt="5">
        <dgm:presLayoutVars>
          <dgm:bulletEnabled val="1"/>
        </dgm:presLayoutVars>
      </dgm:prSet>
      <dgm:spPr/>
    </dgm:pt>
    <dgm:pt modelId="{7BD50EE5-36C7-424E-898F-1E720F92B4BE}" type="pres">
      <dgm:prSet presAssocID="{24EBCA4E-40AD-4CA6-837C-61A9C106017C}" presName="space" presStyleCnt="0"/>
      <dgm:spPr/>
    </dgm:pt>
    <dgm:pt modelId="{9C367C13-2CE9-41BE-94A6-E3CB83DB04E7}" type="pres">
      <dgm:prSet presAssocID="{C760AC5E-3AB6-41B6-8E15-0C67FD2AF78C}" presName="Name5" presStyleLbl="vennNode1" presStyleIdx="4" presStyleCnt="5">
        <dgm:presLayoutVars>
          <dgm:bulletEnabled val="1"/>
        </dgm:presLayoutVars>
      </dgm:prSet>
      <dgm:spPr/>
    </dgm:pt>
  </dgm:ptLst>
  <dgm:cxnLst>
    <dgm:cxn modelId="{091A7604-5BA9-424B-93E6-0BD3483874EF}" type="presOf" srcId="{BEF18180-8F79-40BF-A291-8AAA612D3879}" destId="{3E733262-298D-4561-B23C-3B83E4BAE87B}" srcOrd="0" destOrd="0" presId="urn:microsoft.com/office/officeart/2005/8/layout/venn3"/>
    <dgm:cxn modelId="{3AA8A70B-8E3E-41CD-A4E6-BE54BEC70CD2}" type="presOf" srcId="{7C441FA5-29E8-4740-AFB4-CCB94455D78A}" destId="{CA84AB31-905B-494A-A633-FEFF0B0FB98A}" srcOrd="0" destOrd="0" presId="urn:microsoft.com/office/officeart/2005/8/layout/venn3"/>
    <dgm:cxn modelId="{3236071D-2CA6-4202-996D-27E27398FABD}" type="presOf" srcId="{C760AC5E-3AB6-41B6-8E15-0C67FD2AF78C}" destId="{9C367C13-2CE9-41BE-94A6-E3CB83DB04E7}" srcOrd="0" destOrd="0" presId="urn:microsoft.com/office/officeart/2005/8/layout/venn3"/>
    <dgm:cxn modelId="{4B7A6A3D-AEF6-4756-ACF2-1A963D17B8FF}" type="presOf" srcId="{4CF60E74-81D4-441E-9D88-774FB0E0FDFF}" destId="{10937A78-52BB-4BB9-8872-E70A9DB8BF17}" srcOrd="0" destOrd="0" presId="urn:microsoft.com/office/officeart/2005/8/layout/venn3"/>
    <dgm:cxn modelId="{2471BD3E-86FF-4587-9F5F-EA0F43C3EBD5}" srcId="{BEF18180-8F79-40BF-A291-8AAA612D3879}" destId="{7C441FA5-29E8-4740-AFB4-CCB94455D78A}" srcOrd="1" destOrd="0" parTransId="{68450175-C222-49AF-A8D9-4AB767C0B37B}" sibTransId="{3077E1FA-33A0-4A52-BE10-D8E17F8C19D9}"/>
    <dgm:cxn modelId="{27C65966-2852-4A72-BE02-48DA86A0D3F6}" type="presOf" srcId="{3649A29C-4F12-421B-87E3-2D31599D91AE}" destId="{22411178-9BCE-4F70-AFF9-A01420E686A5}" srcOrd="0" destOrd="0" presId="urn:microsoft.com/office/officeart/2005/8/layout/venn3"/>
    <dgm:cxn modelId="{B1568E6E-E284-4FA6-A4C6-90A8520A3EED}" srcId="{BEF18180-8F79-40BF-A291-8AAA612D3879}" destId="{C760AC5E-3AB6-41B6-8E15-0C67FD2AF78C}" srcOrd="4" destOrd="0" parTransId="{973BA798-ADA7-46C6-8178-2E7A1789D39F}" sibTransId="{A2F47273-4B8F-4723-B84E-A04DEC20047B}"/>
    <dgm:cxn modelId="{0AEE0B50-987B-448B-AE93-0B831784AB89}" srcId="{BEF18180-8F79-40BF-A291-8AAA612D3879}" destId="{B6A0D107-1767-4B9C-9E54-6C678F067569}" srcOrd="2" destOrd="0" parTransId="{E7CEEC6F-02DD-4583-A530-D0CAF2EE4C6C}" sibTransId="{4A569C88-6F68-45C9-BB5C-8BDBDB0A3E41}"/>
    <dgm:cxn modelId="{0A9E4A88-7585-414E-B4C7-2DE574BF421A}" srcId="{BEF18180-8F79-40BF-A291-8AAA612D3879}" destId="{3649A29C-4F12-421B-87E3-2D31599D91AE}" srcOrd="3" destOrd="0" parTransId="{A1563F1C-D4BA-4554-8E61-FE225380BF4A}" sibTransId="{24EBCA4E-40AD-4CA6-837C-61A9C106017C}"/>
    <dgm:cxn modelId="{64AA80BC-E839-4B28-AC3A-CB2B46374B2C}" type="presOf" srcId="{B6A0D107-1767-4B9C-9E54-6C678F067569}" destId="{94F06FFF-649C-4BD8-A984-A0EDCE584FA3}" srcOrd="0" destOrd="0" presId="urn:microsoft.com/office/officeart/2005/8/layout/venn3"/>
    <dgm:cxn modelId="{509C09D7-87EA-4603-8D65-991A52605DC3}" srcId="{BEF18180-8F79-40BF-A291-8AAA612D3879}" destId="{4CF60E74-81D4-441E-9D88-774FB0E0FDFF}" srcOrd="0" destOrd="0" parTransId="{3312F7D3-E73B-4A06-89E1-77622631E4DA}" sibTransId="{07DBCB33-615E-475A-8CF9-1A4336E86E86}"/>
    <dgm:cxn modelId="{A068C657-9908-44AF-A3CA-61D6D80F433C}" type="presParOf" srcId="{3E733262-298D-4561-B23C-3B83E4BAE87B}" destId="{10937A78-52BB-4BB9-8872-E70A9DB8BF17}" srcOrd="0" destOrd="0" presId="urn:microsoft.com/office/officeart/2005/8/layout/venn3"/>
    <dgm:cxn modelId="{FD540462-9139-425B-BF64-3D6A85880E00}" type="presParOf" srcId="{3E733262-298D-4561-B23C-3B83E4BAE87B}" destId="{F128830D-7F3F-40FF-8335-3B1BC63A4838}" srcOrd="1" destOrd="0" presId="urn:microsoft.com/office/officeart/2005/8/layout/venn3"/>
    <dgm:cxn modelId="{39C83256-FFB7-4C66-A67A-1700338E5FE4}" type="presParOf" srcId="{3E733262-298D-4561-B23C-3B83E4BAE87B}" destId="{CA84AB31-905B-494A-A633-FEFF0B0FB98A}" srcOrd="2" destOrd="0" presId="urn:microsoft.com/office/officeart/2005/8/layout/venn3"/>
    <dgm:cxn modelId="{BCE61CD3-F061-49B2-9D0E-2C8EF2D00E6E}" type="presParOf" srcId="{3E733262-298D-4561-B23C-3B83E4BAE87B}" destId="{8B0FB032-78F0-4783-B808-52B9CF8CE8C4}" srcOrd="3" destOrd="0" presId="urn:microsoft.com/office/officeart/2005/8/layout/venn3"/>
    <dgm:cxn modelId="{E74E2738-770B-4874-BE14-C49FE2887277}" type="presParOf" srcId="{3E733262-298D-4561-B23C-3B83E4BAE87B}" destId="{94F06FFF-649C-4BD8-A984-A0EDCE584FA3}" srcOrd="4" destOrd="0" presId="urn:microsoft.com/office/officeart/2005/8/layout/venn3"/>
    <dgm:cxn modelId="{E9AF0526-4BAD-4B10-B4B5-F1558724D189}" type="presParOf" srcId="{3E733262-298D-4561-B23C-3B83E4BAE87B}" destId="{2323968A-5232-496F-829A-22C9345E0FC5}" srcOrd="5" destOrd="0" presId="urn:microsoft.com/office/officeart/2005/8/layout/venn3"/>
    <dgm:cxn modelId="{9DC3DCBC-3836-4BAF-8559-528A4E11D92B}" type="presParOf" srcId="{3E733262-298D-4561-B23C-3B83E4BAE87B}" destId="{22411178-9BCE-4F70-AFF9-A01420E686A5}" srcOrd="6" destOrd="0" presId="urn:microsoft.com/office/officeart/2005/8/layout/venn3"/>
    <dgm:cxn modelId="{DFA98988-6F64-4695-A003-839EEA7C8203}" type="presParOf" srcId="{3E733262-298D-4561-B23C-3B83E4BAE87B}" destId="{7BD50EE5-36C7-424E-898F-1E720F92B4BE}" srcOrd="7" destOrd="0" presId="urn:microsoft.com/office/officeart/2005/8/layout/venn3"/>
    <dgm:cxn modelId="{ED2B37D7-D34E-492A-BBF6-B89BDE7CE763}" type="presParOf" srcId="{3E733262-298D-4561-B23C-3B83E4BAE87B}" destId="{9C367C13-2CE9-41BE-94A6-E3CB83DB04E7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1AE8E4-E454-490E-89AA-EF56E52D8A32}" type="doc">
      <dgm:prSet loTypeId="urn:microsoft.com/office/officeart/2005/8/layout/venn3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fr-FR"/>
        </a:p>
      </dgm:t>
    </dgm:pt>
    <dgm:pt modelId="{CCF30A86-A372-41EC-A75A-D58EEA478C16}">
      <dgm:prSet/>
      <dgm:spPr/>
      <dgm:t>
        <a:bodyPr/>
        <a:lstStyle/>
        <a:p>
          <a:pPr rtl="0"/>
          <a:r>
            <a:rPr lang="fr-FR"/>
            <a:t>Citad’elles</a:t>
          </a:r>
        </a:p>
      </dgm:t>
    </dgm:pt>
    <dgm:pt modelId="{A56BFD83-F234-44B3-8CEC-1BADABDF4946}" type="parTrans" cxnId="{8EF04E4D-E0CF-4733-B41F-A240FC0A5538}">
      <dgm:prSet/>
      <dgm:spPr/>
      <dgm:t>
        <a:bodyPr/>
        <a:lstStyle/>
        <a:p>
          <a:endParaRPr lang="fr-FR"/>
        </a:p>
      </dgm:t>
    </dgm:pt>
    <dgm:pt modelId="{33D2898B-3D32-40EF-8F2A-F71C0EC51BD2}" type="sibTrans" cxnId="{8EF04E4D-E0CF-4733-B41F-A240FC0A5538}">
      <dgm:prSet/>
      <dgm:spPr/>
      <dgm:t>
        <a:bodyPr/>
        <a:lstStyle/>
        <a:p>
          <a:endParaRPr lang="fr-FR"/>
        </a:p>
      </dgm:t>
    </dgm:pt>
    <dgm:pt modelId="{84AE2695-E185-41EF-A81F-BFB32271BD8C}">
      <dgm:prSet/>
      <dgm:spPr/>
      <dgm:t>
        <a:bodyPr/>
        <a:lstStyle/>
        <a:p>
          <a:pPr rtl="0"/>
          <a:r>
            <a:rPr lang="fr-FR"/>
            <a:t>Contact</a:t>
          </a:r>
        </a:p>
      </dgm:t>
    </dgm:pt>
    <dgm:pt modelId="{64CEAF10-46DD-47D2-AC15-B640D8254065}" type="parTrans" cxnId="{996B2224-4FD5-4EDB-8B9A-79D3BAFCD83C}">
      <dgm:prSet/>
      <dgm:spPr/>
      <dgm:t>
        <a:bodyPr/>
        <a:lstStyle/>
        <a:p>
          <a:endParaRPr lang="fr-FR"/>
        </a:p>
      </dgm:t>
    </dgm:pt>
    <dgm:pt modelId="{F9F99064-78B2-4EB7-9A61-5495A96FC7A7}" type="sibTrans" cxnId="{996B2224-4FD5-4EDB-8B9A-79D3BAFCD83C}">
      <dgm:prSet/>
      <dgm:spPr/>
      <dgm:t>
        <a:bodyPr/>
        <a:lstStyle/>
        <a:p>
          <a:endParaRPr lang="fr-FR"/>
        </a:p>
      </dgm:t>
    </dgm:pt>
    <dgm:pt modelId="{77AA9A4B-4D83-4FD1-B8BD-9ADA8061509C}">
      <dgm:prSet/>
      <dgm:spPr/>
      <dgm:t>
        <a:bodyPr/>
        <a:lstStyle/>
        <a:p>
          <a:pPr rtl="0"/>
          <a:r>
            <a:rPr lang="fr-FR"/>
            <a:t>Net écoute</a:t>
          </a:r>
        </a:p>
      </dgm:t>
    </dgm:pt>
    <dgm:pt modelId="{A8149F6C-17CB-4C2A-8E2E-479B8C61C279}" type="parTrans" cxnId="{B5815750-378F-4424-B02F-DC13F3A7A55E}">
      <dgm:prSet/>
      <dgm:spPr/>
      <dgm:t>
        <a:bodyPr/>
        <a:lstStyle/>
        <a:p>
          <a:endParaRPr lang="fr-FR"/>
        </a:p>
      </dgm:t>
    </dgm:pt>
    <dgm:pt modelId="{D4C5F361-505A-43DB-9357-E214C82D7C4C}" type="sibTrans" cxnId="{B5815750-378F-4424-B02F-DC13F3A7A55E}">
      <dgm:prSet/>
      <dgm:spPr/>
      <dgm:t>
        <a:bodyPr/>
        <a:lstStyle/>
        <a:p>
          <a:endParaRPr lang="fr-FR"/>
        </a:p>
      </dgm:t>
    </dgm:pt>
    <dgm:pt modelId="{FB47A9D5-28C2-4B5A-A939-D40076AEA986}">
      <dgm:prSet/>
      <dgm:spPr/>
      <dgm:t>
        <a:bodyPr/>
        <a:lstStyle/>
        <a:p>
          <a:pPr rtl="0"/>
          <a:r>
            <a:rPr lang="fr-FR"/>
            <a:t>France victime 44</a:t>
          </a:r>
        </a:p>
      </dgm:t>
    </dgm:pt>
    <dgm:pt modelId="{0C334369-83B1-42DA-96DF-439876440398}" type="parTrans" cxnId="{5DCE2385-FCAD-4174-BC61-B8D2ADAF4D15}">
      <dgm:prSet/>
      <dgm:spPr/>
      <dgm:t>
        <a:bodyPr/>
        <a:lstStyle/>
        <a:p>
          <a:endParaRPr lang="fr-FR"/>
        </a:p>
      </dgm:t>
    </dgm:pt>
    <dgm:pt modelId="{E0D41CF1-37BF-4CBD-B5FE-CE932653E2CF}" type="sibTrans" cxnId="{5DCE2385-FCAD-4174-BC61-B8D2ADAF4D15}">
      <dgm:prSet/>
      <dgm:spPr/>
      <dgm:t>
        <a:bodyPr/>
        <a:lstStyle/>
        <a:p>
          <a:endParaRPr lang="fr-FR"/>
        </a:p>
      </dgm:t>
    </dgm:pt>
    <dgm:pt modelId="{07F28355-B6A4-4BA9-96BC-289851BAF5CD}">
      <dgm:prSet/>
      <dgm:spPr/>
      <dgm:t>
        <a:bodyPr/>
        <a:lstStyle/>
        <a:p>
          <a:pPr rtl="0"/>
          <a:r>
            <a:rPr lang="fr-FR" dirty="0"/>
            <a:t>Etc.</a:t>
          </a:r>
        </a:p>
      </dgm:t>
    </dgm:pt>
    <dgm:pt modelId="{CDB31FA3-618E-4CF1-AD14-0FE32538F077}" type="parTrans" cxnId="{C051E984-F004-4AAA-97E5-68EC07FC12D1}">
      <dgm:prSet/>
      <dgm:spPr/>
      <dgm:t>
        <a:bodyPr/>
        <a:lstStyle/>
        <a:p>
          <a:endParaRPr lang="fr-FR"/>
        </a:p>
      </dgm:t>
    </dgm:pt>
    <dgm:pt modelId="{48F54C3E-5952-4D3E-8A48-5661BA599992}" type="sibTrans" cxnId="{C051E984-F004-4AAA-97E5-68EC07FC12D1}">
      <dgm:prSet/>
      <dgm:spPr/>
      <dgm:t>
        <a:bodyPr/>
        <a:lstStyle/>
        <a:p>
          <a:endParaRPr lang="fr-FR"/>
        </a:p>
      </dgm:t>
    </dgm:pt>
    <dgm:pt modelId="{5555B703-F078-4D04-8A07-8D203D79BAD7}" type="pres">
      <dgm:prSet presAssocID="{671AE8E4-E454-490E-89AA-EF56E52D8A32}" presName="Name0" presStyleCnt="0">
        <dgm:presLayoutVars>
          <dgm:dir/>
          <dgm:resizeHandles val="exact"/>
        </dgm:presLayoutVars>
      </dgm:prSet>
      <dgm:spPr/>
    </dgm:pt>
    <dgm:pt modelId="{530F03B2-D01D-420C-90D6-CEDD756E5110}" type="pres">
      <dgm:prSet presAssocID="{CCF30A86-A372-41EC-A75A-D58EEA478C16}" presName="Name5" presStyleLbl="vennNode1" presStyleIdx="0" presStyleCnt="5">
        <dgm:presLayoutVars>
          <dgm:bulletEnabled val="1"/>
        </dgm:presLayoutVars>
      </dgm:prSet>
      <dgm:spPr/>
    </dgm:pt>
    <dgm:pt modelId="{A2425915-FFB7-4FA4-959A-899383B9FF2A}" type="pres">
      <dgm:prSet presAssocID="{33D2898B-3D32-40EF-8F2A-F71C0EC51BD2}" presName="space" presStyleCnt="0"/>
      <dgm:spPr/>
    </dgm:pt>
    <dgm:pt modelId="{27B6EEB5-C42D-4AF0-B167-1DF4974879B8}" type="pres">
      <dgm:prSet presAssocID="{84AE2695-E185-41EF-A81F-BFB32271BD8C}" presName="Name5" presStyleLbl="vennNode1" presStyleIdx="1" presStyleCnt="5">
        <dgm:presLayoutVars>
          <dgm:bulletEnabled val="1"/>
        </dgm:presLayoutVars>
      </dgm:prSet>
      <dgm:spPr/>
    </dgm:pt>
    <dgm:pt modelId="{59CAA21F-FB50-4775-AEF0-B4F2ADC2F47E}" type="pres">
      <dgm:prSet presAssocID="{F9F99064-78B2-4EB7-9A61-5495A96FC7A7}" presName="space" presStyleCnt="0"/>
      <dgm:spPr/>
    </dgm:pt>
    <dgm:pt modelId="{887A7ED3-1F98-4824-B421-5B49C44A658A}" type="pres">
      <dgm:prSet presAssocID="{77AA9A4B-4D83-4FD1-B8BD-9ADA8061509C}" presName="Name5" presStyleLbl="vennNode1" presStyleIdx="2" presStyleCnt="5">
        <dgm:presLayoutVars>
          <dgm:bulletEnabled val="1"/>
        </dgm:presLayoutVars>
      </dgm:prSet>
      <dgm:spPr/>
    </dgm:pt>
    <dgm:pt modelId="{B0E21B95-88D4-47C3-ADA9-F34B4C87C42E}" type="pres">
      <dgm:prSet presAssocID="{D4C5F361-505A-43DB-9357-E214C82D7C4C}" presName="space" presStyleCnt="0"/>
      <dgm:spPr/>
    </dgm:pt>
    <dgm:pt modelId="{15381D13-4185-4D9C-9EAB-08F884982D0E}" type="pres">
      <dgm:prSet presAssocID="{FB47A9D5-28C2-4B5A-A939-D40076AEA986}" presName="Name5" presStyleLbl="vennNode1" presStyleIdx="3" presStyleCnt="5">
        <dgm:presLayoutVars>
          <dgm:bulletEnabled val="1"/>
        </dgm:presLayoutVars>
      </dgm:prSet>
      <dgm:spPr/>
    </dgm:pt>
    <dgm:pt modelId="{851C3FD7-BF84-4563-9B3B-D26278677791}" type="pres">
      <dgm:prSet presAssocID="{E0D41CF1-37BF-4CBD-B5FE-CE932653E2CF}" presName="space" presStyleCnt="0"/>
      <dgm:spPr/>
    </dgm:pt>
    <dgm:pt modelId="{26AC8A84-3AC9-4E93-A69F-85685D2487C1}" type="pres">
      <dgm:prSet presAssocID="{07F28355-B6A4-4BA9-96BC-289851BAF5CD}" presName="Name5" presStyleLbl="vennNode1" presStyleIdx="4" presStyleCnt="5">
        <dgm:presLayoutVars>
          <dgm:bulletEnabled val="1"/>
        </dgm:presLayoutVars>
      </dgm:prSet>
      <dgm:spPr/>
    </dgm:pt>
  </dgm:ptLst>
  <dgm:cxnLst>
    <dgm:cxn modelId="{AAE81001-8E7C-403C-AFF2-0E547197E6D9}" type="presOf" srcId="{671AE8E4-E454-490E-89AA-EF56E52D8A32}" destId="{5555B703-F078-4D04-8A07-8D203D79BAD7}" srcOrd="0" destOrd="0" presId="urn:microsoft.com/office/officeart/2005/8/layout/venn3"/>
    <dgm:cxn modelId="{996B2224-4FD5-4EDB-8B9A-79D3BAFCD83C}" srcId="{671AE8E4-E454-490E-89AA-EF56E52D8A32}" destId="{84AE2695-E185-41EF-A81F-BFB32271BD8C}" srcOrd="1" destOrd="0" parTransId="{64CEAF10-46DD-47D2-AC15-B640D8254065}" sibTransId="{F9F99064-78B2-4EB7-9A61-5495A96FC7A7}"/>
    <dgm:cxn modelId="{C438CB27-90A3-4AB6-AB2A-99FDF13EA8E1}" type="presOf" srcId="{FB47A9D5-28C2-4B5A-A939-D40076AEA986}" destId="{15381D13-4185-4D9C-9EAB-08F884982D0E}" srcOrd="0" destOrd="0" presId="urn:microsoft.com/office/officeart/2005/8/layout/venn3"/>
    <dgm:cxn modelId="{233A8628-6F6F-4490-9A24-1E554C7737EB}" type="presOf" srcId="{84AE2695-E185-41EF-A81F-BFB32271BD8C}" destId="{27B6EEB5-C42D-4AF0-B167-1DF4974879B8}" srcOrd="0" destOrd="0" presId="urn:microsoft.com/office/officeart/2005/8/layout/venn3"/>
    <dgm:cxn modelId="{6C275444-B1E3-4AA9-AB47-029C3086A7FF}" type="presOf" srcId="{77AA9A4B-4D83-4FD1-B8BD-9ADA8061509C}" destId="{887A7ED3-1F98-4824-B421-5B49C44A658A}" srcOrd="0" destOrd="0" presId="urn:microsoft.com/office/officeart/2005/8/layout/venn3"/>
    <dgm:cxn modelId="{8EF04E4D-E0CF-4733-B41F-A240FC0A5538}" srcId="{671AE8E4-E454-490E-89AA-EF56E52D8A32}" destId="{CCF30A86-A372-41EC-A75A-D58EEA478C16}" srcOrd="0" destOrd="0" parTransId="{A56BFD83-F234-44B3-8CEC-1BADABDF4946}" sibTransId="{33D2898B-3D32-40EF-8F2A-F71C0EC51BD2}"/>
    <dgm:cxn modelId="{B5815750-378F-4424-B02F-DC13F3A7A55E}" srcId="{671AE8E4-E454-490E-89AA-EF56E52D8A32}" destId="{77AA9A4B-4D83-4FD1-B8BD-9ADA8061509C}" srcOrd="2" destOrd="0" parTransId="{A8149F6C-17CB-4C2A-8E2E-479B8C61C279}" sibTransId="{D4C5F361-505A-43DB-9357-E214C82D7C4C}"/>
    <dgm:cxn modelId="{C051E984-F004-4AAA-97E5-68EC07FC12D1}" srcId="{671AE8E4-E454-490E-89AA-EF56E52D8A32}" destId="{07F28355-B6A4-4BA9-96BC-289851BAF5CD}" srcOrd="4" destOrd="0" parTransId="{CDB31FA3-618E-4CF1-AD14-0FE32538F077}" sibTransId="{48F54C3E-5952-4D3E-8A48-5661BA599992}"/>
    <dgm:cxn modelId="{5DCE2385-FCAD-4174-BC61-B8D2ADAF4D15}" srcId="{671AE8E4-E454-490E-89AA-EF56E52D8A32}" destId="{FB47A9D5-28C2-4B5A-A939-D40076AEA986}" srcOrd="3" destOrd="0" parTransId="{0C334369-83B1-42DA-96DF-439876440398}" sibTransId="{E0D41CF1-37BF-4CBD-B5FE-CE932653E2CF}"/>
    <dgm:cxn modelId="{4EF878AE-E2FA-41C9-83B8-EDE830EAE794}" type="presOf" srcId="{07F28355-B6A4-4BA9-96BC-289851BAF5CD}" destId="{26AC8A84-3AC9-4E93-A69F-85685D2487C1}" srcOrd="0" destOrd="0" presId="urn:microsoft.com/office/officeart/2005/8/layout/venn3"/>
    <dgm:cxn modelId="{2B0F5FE8-91BA-43B4-98B7-7DF31E6D91B8}" type="presOf" srcId="{CCF30A86-A372-41EC-A75A-D58EEA478C16}" destId="{530F03B2-D01D-420C-90D6-CEDD756E5110}" srcOrd="0" destOrd="0" presId="urn:microsoft.com/office/officeart/2005/8/layout/venn3"/>
    <dgm:cxn modelId="{E23C3537-2841-4BC2-9505-4CB951669459}" type="presParOf" srcId="{5555B703-F078-4D04-8A07-8D203D79BAD7}" destId="{530F03B2-D01D-420C-90D6-CEDD756E5110}" srcOrd="0" destOrd="0" presId="urn:microsoft.com/office/officeart/2005/8/layout/venn3"/>
    <dgm:cxn modelId="{1A7FA890-9E1F-46A4-ADD2-25EE55008BBE}" type="presParOf" srcId="{5555B703-F078-4D04-8A07-8D203D79BAD7}" destId="{A2425915-FFB7-4FA4-959A-899383B9FF2A}" srcOrd="1" destOrd="0" presId="urn:microsoft.com/office/officeart/2005/8/layout/venn3"/>
    <dgm:cxn modelId="{6D33E41E-2245-4F8A-A788-53A224110DF3}" type="presParOf" srcId="{5555B703-F078-4D04-8A07-8D203D79BAD7}" destId="{27B6EEB5-C42D-4AF0-B167-1DF4974879B8}" srcOrd="2" destOrd="0" presId="urn:microsoft.com/office/officeart/2005/8/layout/venn3"/>
    <dgm:cxn modelId="{DCCD326D-AAE6-4D1A-A7F6-42E37D97CD87}" type="presParOf" srcId="{5555B703-F078-4D04-8A07-8D203D79BAD7}" destId="{59CAA21F-FB50-4775-AEF0-B4F2ADC2F47E}" srcOrd="3" destOrd="0" presId="urn:microsoft.com/office/officeart/2005/8/layout/venn3"/>
    <dgm:cxn modelId="{5103EEF0-A984-4601-9D0E-4D66AB71C5CB}" type="presParOf" srcId="{5555B703-F078-4D04-8A07-8D203D79BAD7}" destId="{887A7ED3-1F98-4824-B421-5B49C44A658A}" srcOrd="4" destOrd="0" presId="urn:microsoft.com/office/officeart/2005/8/layout/venn3"/>
    <dgm:cxn modelId="{D88D2D9B-A91F-499B-B46E-1E3A1EBE426A}" type="presParOf" srcId="{5555B703-F078-4D04-8A07-8D203D79BAD7}" destId="{B0E21B95-88D4-47C3-ADA9-F34B4C87C42E}" srcOrd="5" destOrd="0" presId="urn:microsoft.com/office/officeart/2005/8/layout/venn3"/>
    <dgm:cxn modelId="{64BF57B6-6C8D-49C6-910E-1C00F68F1B5F}" type="presParOf" srcId="{5555B703-F078-4D04-8A07-8D203D79BAD7}" destId="{15381D13-4185-4D9C-9EAB-08F884982D0E}" srcOrd="6" destOrd="0" presId="urn:microsoft.com/office/officeart/2005/8/layout/venn3"/>
    <dgm:cxn modelId="{9F6042ED-A5F8-4406-B308-07F1220ABEC9}" type="presParOf" srcId="{5555B703-F078-4D04-8A07-8D203D79BAD7}" destId="{851C3FD7-BF84-4563-9B3B-D26278677791}" srcOrd="7" destOrd="0" presId="urn:microsoft.com/office/officeart/2005/8/layout/venn3"/>
    <dgm:cxn modelId="{2301D877-B5BA-42B9-8CA9-B93DD68088EB}" type="presParOf" srcId="{5555B703-F078-4D04-8A07-8D203D79BAD7}" destId="{26AC8A84-3AC9-4E93-A69F-85685D2487C1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937A78-52BB-4BB9-8872-E70A9DB8BF17}">
      <dsp:nvSpPr>
        <dsp:cNvPr id="0" name=""/>
        <dsp:cNvSpPr/>
      </dsp:nvSpPr>
      <dsp:spPr>
        <a:xfrm>
          <a:off x="1507" y="214348"/>
          <a:ext cx="2939177" cy="2939177"/>
        </a:xfrm>
        <a:prstGeom prst="ellipse">
          <a:avLst/>
        </a:prstGeom>
        <a:solidFill>
          <a:schemeClr val="accent6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1753" tIns="33020" rIns="161753" bIns="3302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SSE</a:t>
          </a:r>
        </a:p>
      </dsp:txBody>
      <dsp:txXfrm>
        <a:off x="431940" y="644781"/>
        <a:ext cx="2078311" cy="2078311"/>
      </dsp:txXfrm>
    </dsp:sp>
    <dsp:sp modelId="{CA84AB31-905B-494A-A633-FEFF0B0FB98A}">
      <dsp:nvSpPr>
        <dsp:cNvPr id="0" name=""/>
        <dsp:cNvSpPr/>
      </dsp:nvSpPr>
      <dsp:spPr>
        <a:xfrm>
          <a:off x="2352849" y="214348"/>
          <a:ext cx="2939177" cy="2939177"/>
        </a:xfrm>
        <a:prstGeom prst="ellipse">
          <a:avLst/>
        </a:prstGeom>
        <a:solidFill>
          <a:schemeClr val="accent6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1753" tIns="33020" rIns="161753" bIns="3302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MPPU</a:t>
          </a:r>
        </a:p>
      </dsp:txBody>
      <dsp:txXfrm>
        <a:off x="2783282" y="644781"/>
        <a:ext cx="2078311" cy="2078311"/>
      </dsp:txXfrm>
    </dsp:sp>
    <dsp:sp modelId="{94F06FFF-649C-4BD8-A984-A0EDCE584FA3}">
      <dsp:nvSpPr>
        <dsp:cNvPr id="0" name=""/>
        <dsp:cNvSpPr/>
      </dsp:nvSpPr>
      <dsp:spPr>
        <a:xfrm>
          <a:off x="4704190" y="214348"/>
          <a:ext cx="2939177" cy="2939177"/>
        </a:xfrm>
        <a:prstGeom prst="ellipse">
          <a:avLst/>
        </a:prstGeom>
        <a:solidFill>
          <a:schemeClr val="accent6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1753" tIns="33020" rIns="161753" bIns="3302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DDSPS</a:t>
          </a:r>
        </a:p>
      </dsp:txBody>
      <dsp:txXfrm>
        <a:off x="5134623" y="644781"/>
        <a:ext cx="2078311" cy="2078311"/>
      </dsp:txXfrm>
    </dsp:sp>
    <dsp:sp modelId="{22411178-9BCE-4F70-AFF9-A01420E686A5}">
      <dsp:nvSpPr>
        <dsp:cNvPr id="0" name=""/>
        <dsp:cNvSpPr/>
      </dsp:nvSpPr>
      <dsp:spPr>
        <a:xfrm>
          <a:off x="7055532" y="214348"/>
          <a:ext cx="2939177" cy="2939177"/>
        </a:xfrm>
        <a:prstGeom prst="ellipse">
          <a:avLst/>
        </a:prstGeom>
        <a:solidFill>
          <a:schemeClr val="accent6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1753" tIns="33020" rIns="161753" bIns="3302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/>
            <a:t>MGEN réseau PAS</a:t>
          </a:r>
        </a:p>
      </dsp:txBody>
      <dsp:txXfrm>
        <a:off x="7485965" y="644781"/>
        <a:ext cx="2078311" cy="2078311"/>
      </dsp:txXfrm>
    </dsp:sp>
    <dsp:sp modelId="{9C367C13-2CE9-41BE-94A6-E3CB83DB04E7}">
      <dsp:nvSpPr>
        <dsp:cNvPr id="0" name=""/>
        <dsp:cNvSpPr/>
      </dsp:nvSpPr>
      <dsp:spPr>
        <a:xfrm>
          <a:off x="9406874" y="214348"/>
          <a:ext cx="2939177" cy="2939177"/>
        </a:xfrm>
        <a:prstGeom prst="ellipse">
          <a:avLst/>
        </a:prstGeom>
        <a:solidFill>
          <a:schemeClr val="accent6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1753" tIns="33020" rIns="161753" bIns="3302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/>
            <a:t>Associations étudiantes</a:t>
          </a:r>
        </a:p>
      </dsp:txBody>
      <dsp:txXfrm>
        <a:off x="9837307" y="644781"/>
        <a:ext cx="2078311" cy="20783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F03B2-D01D-420C-90D6-CEDD756E5110}">
      <dsp:nvSpPr>
        <dsp:cNvPr id="0" name=""/>
        <dsp:cNvSpPr/>
      </dsp:nvSpPr>
      <dsp:spPr>
        <a:xfrm>
          <a:off x="1507" y="270828"/>
          <a:ext cx="2939177" cy="293917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1753" tIns="39370" rIns="161753" bIns="3937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Citad’elles</a:t>
          </a:r>
        </a:p>
      </dsp:txBody>
      <dsp:txXfrm>
        <a:off x="431940" y="701261"/>
        <a:ext cx="2078311" cy="2078311"/>
      </dsp:txXfrm>
    </dsp:sp>
    <dsp:sp modelId="{27B6EEB5-C42D-4AF0-B167-1DF4974879B8}">
      <dsp:nvSpPr>
        <dsp:cNvPr id="0" name=""/>
        <dsp:cNvSpPr/>
      </dsp:nvSpPr>
      <dsp:spPr>
        <a:xfrm>
          <a:off x="2352849" y="270828"/>
          <a:ext cx="2939177" cy="293917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1753" tIns="39370" rIns="161753" bIns="3937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Contact</a:t>
          </a:r>
        </a:p>
      </dsp:txBody>
      <dsp:txXfrm>
        <a:off x="2783282" y="701261"/>
        <a:ext cx="2078311" cy="2078311"/>
      </dsp:txXfrm>
    </dsp:sp>
    <dsp:sp modelId="{887A7ED3-1F98-4824-B421-5B49C44A658A}">
      <dsp:nvSpPr>
        <dsp:cNvPr id="0" name=""/>
        <dsp:cNvSpPr/>
      </dsp:nvSpPr>
      <dsp:spPr>
        <a:xfrm>
          <a:off x="4704190" y="270828"/>
          <a:ext cx="2939177" cy="293917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1753" tIns="39370" rIns="161753" bIns="3937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Net écoute</a:t>
          </a:r>
        </a:p>
      </dsp:txBody>
      <dsp:txXfrm>
        <a:off x="5134623" y="701261"/>
        <a:ext cx="2078311" cy="2078311"/>
      </dsp:txXfrm>
    </dsp:sp>
    <dsp:sp modelId="{15381D13-4185-4D9C-9EAB-08F884982D0E}">
      <dsp:nvSpPr>
        <dsp:cNvPr id="0" name=""/>
        <dsp:cNvSpPr/>
      </dsp:nvSpPr>
      <dsp:spPr>
        <a:xfrm>
          <a:off x="7055532" y="270828"/>
          <a:ext cx="2939177" cy="293917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1753" tIns="39370" rIns="161753" bIns="3937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France victime 44</a:t>
          </a:r>
        </a:p>
      </dsp:txBody>
      <dsp:txXfrm>
        <a:off x="7485965" y="701261"/>
        <a:ext cx="2078311" cy="2078311"/>
      </dsp:txXfrm>
    </dsp:sp>
    <dsp:sp modelId="{26AC8A84-3AC9-4E93-A69F-85685D2487C1}">
      <dsp:nvSpPr>
        <dsp:cNvPr id="0" name=""/>
        <dsp:cNvSpPr/>
      </dsp:nvSpPr>
      <dsp:spPr>
        <a:xfrm>
          <a:off x="9406874" y="270828"/>
          <a:ext cx="2939177" cy="293917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1753" tIns="39370" rIns="161753" bIns="3937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 dirty="0"/>
            <a:t>Etc.</a:t>
          </a:r>
        </a:p>
      </dsp:txBody>
      <dsp:txXfrm>
        <a:off x="9837307" y="701261"/>
        <a:ext cx="2078311" cy="20783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17696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8075613" y="0"/>
            <a:ext cx="6176962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CBCDD-1105-46AE-A818-4950CF5980E8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454525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425575" y="5078413"/>
            <a:ext cx="11404600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6176963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8075613" y="10155238"/>
            <a:ext cx="6176962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64558-CE0E-4FEA-B8D3-2B212CD80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6559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re p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 userDrawn="1"/>
        </p:nvSpPr>
        <p:spPr bwMode="white">
          <a:xfrm>
            <a:off x="0" y="-25241"/>
            <a:ext cx="14255750" cy="107422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ln>
                <a:noFill/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black">
          <a:xfrm>
            <a:off x="862198" y="2642693"/>
            <a:ext cx="11330240" cy="2769989"/>
          </a:xfrm>
        </p:spPr>
        <p:txBody>
          <a:bodyPr/>
          <a:lstStyle>
            <a:lvl1pPr marL="0" indent="0">
              <a:buNone/>
              <a:defRPr sz="10000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 bwMode="black">
          <a:xfrm>
            <a:off x="860096" y="1706027"/>
            <a:ext cx="3363941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 bwMode="black">
          <a:xfrm>
            <a:off x="7942880" y="1670992"/>
            <a:ext cx="4186125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" name="Subtitle 2"/>
          <p:cNvSpPr>
            <a:spLocks noGrp="1"/>
          </p:cNvSpPr>
          <p:nvPr>
            <p:ph type="subTitle" idx="12"/>
          </p:nvPr>
        </p:nvSpPr>
        <p:spPr bwMode="black">
          <a:xfrm>
            <a:off x="864568" y="5936542"/>
            <a:ext cx="11315169" cy="609398"/>
          </a:xfr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</a:defRPr>
            </a:lvl1pPr>
            <a:lvl2pPr marL="712775" indent="0" algn="ctr">
              <a:buNone/>
              <a:defRPr sz="3100"/>
            </a:lvl2pPr>
            <a:lvl3pPr marL="1425550" indent="0" algn="ctr">
              <a:buNone/>
              <a:defRPr sz="2800"/>
            </a:lvl3pPr>
            <a:lvl4pPr marL="2138324" indent="0" algn="ctr">
              <a:buNone/>
              <a:defRPr sz="2500"/>
            </a:lvl4pPr>
            <a:lvl5pPr marL="2851099" indent="0" algn="ctr">
              <a:buNone/>
              <a:defRPr sz="2500"/>
            </a:lvl5pPr>
            <a:lvl6pPr marL="3563874" indent="0" algn="ctr">
              <a:buNone/>
              <a:defRPr sz="2500"/>
            </a:lvl6pPr>
            <a:lvl7pPr marL="4276649" indent="0" algn="ctr">
              <a:buNone/>
              <a:defRPr sz="2500"/>
            </a:lvl7pPr>
            <a:lvl8pPr marL="4989424" indent="0" algn="ctr">
              <a:buNone/>
              <a:defRPr sz="2500"/>
            </a:lvl8pPr>
            <a:lvl9pPr marL="5702198" indent="0" algn="ctr">
              <a:buNone/>
              <a:defRPr sz="25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 lang="en-US"/>
          </a:p>
        </p:txBody>
      </p:sp>
      <p:cxnSp>
        <p:nvCxnSpPr>
          <p:cNvPr id="36" name="Connecteur droit 35"/>
          <p:cNvCxnSpPr>
            <a:cxnSpLocks/>
          </p:cNvCxnSpPr>
          <p:nvPr userDrawn="1"/>
        </p:nvCxnSpPr>
        <p:spPr bwMode="black">
          <a:xfrm>
            <a:off x="435782" y="9418865"/>
            <a:ext cx="1335680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space réservé du numéro de diapositive 5"/>
          <p:cNvSpPr>
            <a:spLocks noGrp="1"/>
          </p:cNvSpPr>
          <p:nvPr>
            <p:ph type="sldNum" sz="quarter" idx="13"/>
          </p:nvPr>
        </p:nvSpPr>
        <p:spPr bwMode="black">
          <a:xfrm>
            <a:off x="11701105" y="9532779"/>
            <a:ext cx="2091479" cy="4308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35F9AA5-BE22-4C36-8B95-5AA10E261444}" type="slidenum">
              <a:rPr lang="fr-FR"/>
              <a:t>‹N°›</a:t>
            </a:fld>
            <a:endParaRPr lang="fr-FR"/>
          </a:p>
        </p:txBody>
      </p:sp>
      <p:pic>
        <p:nvPicPr>
          <p:cNvPr id="2051" name="Picture 3" descr="C:\Users\deffrasnes-c\Desktop\1-OUTILS COM\OUTILS\Pattern\Pattern-filigrane-CMJN - Copie-02.png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 rot="5400000">
            <a:off x="6783982" y="-6818476"/>
            <a:ext cx="660404" cy="14255749"/>
          </a:xfrm>
          <a:prstGeom prst="rect">
            <a:avLst/>
          </a:prstGeom>
          <a:noFill/>
        </p:spPr>
      </p:pic>
      <p:cxnSp>
        <p:nvCxnSpPr>
          <p:cNvPr id="40" name="Connecteur droit 39"/>
          <p:cNvCxnSpPr>
            <a:cxnSpLocks/>
          </p:cNvCxnSpPr>
          <p:nvPr userDrawn="1"/>
        </p:nvCxnSpPr>
        <p:spPr bwMode="black">
          <a:xfrm flipV="1">
            <a:off x="583324" y="2614668"/>
            <a:ext cx="0" cy="3976632"/>
          </a:xfrm>
          <a:prstGeom prst="line">
            <a:avLst/>
          </a:prstGeom>
          <a:ln w="254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4"/>
          <p:cNvGrpSpPr>
            <a:grpSpLocks noChangeAspect="1"/>
          </p:cNvGrpSpPr>
          <p:nvPr userDrawn="1"/>
        </p:nvGrpSpPr>
        <p:grpSpPr bwMode="black">
          <a:xfrm>
            <a:off x="430837" y="9680521"/>
            <a:ext cx="2305048" cy="591776"/>
            <a:chOff x="2131" y="919"/>
            <a:chExt cx="3529" cy="906"/>
          </a:xfrm>
          <a:solidFill>
            <a:schemeClr val="bg1"/>
          </a:solidFill>
        </p:grpSpPr>
        <p:sp>
          <p:nvSpPr>
            <p:cNvPr id="16" name="Freeform 5"/>
            <p:cNvSpPr/>
            <p:nvPr userDrawn="1"/>
          </p:nvSpPr>
          <p:spPr bwMode="black">
            <a:xfrm>
              <a:off x="2131" y="1440"/>
              <a:ext cx="709" cy="385"/>
            </a:xfrm>
            <a:custGeom>
              <a:avLst/>
              <a:gdLst>
                <a:gd name="T0" fmla="*/ 355 w 472"/>
                <a:gd name="T1" fmla="*/ 19 h 256"/>
                <a:gd name="T2" fmla="*/ 355 w 472"/>
                <a:gd name="T3" fmla="*/ 0 h 256"/>
                <a:gd name="T4" fmla="*/ 472 w 472"/>
                <a:gd name="T5" fmla="*/ 0 h 256"/>
                <a:gd name="T6" fmla="*/ 472 w 472"/>
                <a:gd name="T7" fmla="*/ 19 h 256"/>
                <a:gd name="T8" fmla="*/ 236 w 472"/>
                <a:gd name="T9" fmla="*/ 256 h 256"/>
                <a:gd name="T10" fmla="*/ 0 w 472"/>
                <a:gd name="T11" fmla="*/ 19 h 256"/>
                <a:gd name="T12" fmla="*/ 0 w 472"/>
                <a:gd name="T13" fmla="*/ 0 h 256"/>
                <a:gd name="T14" fmla="*/ 117 w 472"/>
                <a:gd name="T15" fmla="*/ 0 h 256"/>
                <a:gd name="T16" fmla="*/ 117 w 472"/>
                <a:gd name="T17" fmla="*/ 19 h 256"/>
                <a:gd name="T18" fmla="*/ 236 w 472"/>
                <a:gd name="T19" fmla="*/ 144 h 256"/>
                <a:gd name="T20" fmla="*/ 355 w 472"/>
                <a:gd name="T21" fmla="*/ 19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2" h="256" extrusionOk="0">
                  <a:moveTo>
                    <a:pt x="355" y="19"/>
                  </a:moveTo>
                  <a:cubicBezTo>
                    <a:pt x="355" y="0"/>
                    <a:pt x="355" y="0"/>
                    <a:pt x="355" y="0"/>
                  </a:cubicBezTo>
                  <a:cubicBezTo>
                    <a:pt x="472" y="0"/>
                    <a:pt x="472" y="0"/>
                    <a:pt x="472" y="0"/>
                  </a:cubicBezTo>
                  <a:cubicBezTo>
                    <a:pt x="472" y="19"/>
                    <a:pt x="472" y="19"/>
                    <a:pt x="472" y="19"/>
                  </a:cubicBezTo>
                  <a:cubicBezTo>
                    <a:pt x="472" y="152"/>
                    <a:pt x="369" y="256"/>
                    <a:pt x="236" y="256"/>
                  </a:cubicBezTo>
                  <a:cubicBezTo>
                    <a:pt x="103" y="256"/>
                    <a:pt x="0" y="152"/>
                    <a:pt x="0" y="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17" y="19"/>
                    <a:pt x="117" y="19"/>
                    <a:pt x="117" y="19"/>
                  </a:cubicBezTo>
                  <a:cubicBezTo>
                    <a:pt x="117" y="91"/>
                    <a:pt x="167" y="144"/>
                    <a:pt x="236" y="144"/>
                  </a:cubicBezTo>
                  <a:cubicBezTo>
                    <a:pt x="305" y="144"/>
                    <a:pt x="355" y="91"/>
                    <a:pt x="355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17" name="Freeform 6"/>
            <p:cNvSpPr/>
            <p:nvPr userDrawn="1"/>
          </p:nvSpPr>
          <p:spPr bwMode="black">
            <a:xfrm>
              <a:off x="3107" y="939"/>
              <a:ext cx="300" cy="359"/>
            </a:xfrm>
            <a:custGeom>
              <a:avLst/>
              <a:gdLst>
                <a:gd name="T0" fmla="*/ 59 w 300"/>
                <a:gd name="T1" fmla="*/ 91 h 359"/>
                <a:gd name="T2" fmla="*/ 59 w 300"/>
                <a:gd name="T3" fmla="*/ 359 h 359"/>
                <a:gd name="T4" fmla="*/ 0 w 300"/>
                <a:gd name="T5" fmla="*/ 359 h 359"/>
                <a:gd name="T6" fmla="*/ 0 w 300"/>
                <a:gd name="T7" fmla="*/ 0 h 359"/>
                <a:gd name="T8" fmla="*/ 72 w 300"/>
                <a:gd name="T9" fmla="*/ 0 h 359"/>
                <a:gd name="T10" fmla="*/ 228 w 300"/>
                <a:gd name="T11" fmla="*/ 262 h 359"/>
                <a:gd name="T12" fmla="*/ 243 w 300"/>
                <a:gd name="T13" fmla="*/ 296 h 359"/>
                <a:gd name="T14" fmla="*/ 242 w 300"/>
                <a:gd name="T15" fmla="*/ 259 h 359"/>
                <a:gd name="T16" fmla="*/ 242 w 300"/>
                <a:gd name="T17" fmla="*/ 0 h 359"/>
                <a:gd name="T18" fmla="*/ 300 w 300"/>
                <a:gd name="T19" fmla="*/ 0 h 359"/>
                <a:gd name="T20" fmla="*/ 300 w 300"/>
                <a:gd name="T21" fmla="*/ 359 h 359"/>
                <a:gd name="T22" fmla="*/ 233 w 300"/>
                <a:gd name="T23" fmla="*/ 359 h 359"/>
                <a:gd name="T24" fmla="*/ 71 w 300"/>
                <a:gd name="T25" fmla="*/ 87 h 359"/>
                <a:gd name="T26" fmla="*/ 56 w 300"/>
                <a:gd name="T27" fmla="*/ 57 h 359"/>
                <a:gd name="T28" fmla="*/ 59 w 300"/>
                <a:gd name="T29" fmla="*/ 9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0" h="359" extrusionOk="0">
                  <a:moveTo>
                    <a:pt x="59" y="91"/>
                  </a:moveTo>
                  <a:lnTo>
                    <a:pt x="59" y="359"/>
                  </a:lnTo>
                  <a:lnTo>
                    <a:pt x="0" y="359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28" y="262"/>
                  </a:lnTo>
                  <a:lnTo>
                    <a:pt x="243" y="296"/>
                  </a:lnTo>
                  <a:lnTo>
                    <a:pt x="242" y="259"/>
                  </a:lnTo>
                  <a:lnTo>
                    <a:pt x="242" y="0"/>
                  </a:lnTo>
                  <a:lnTo>
                    <a:pt x="300" y="0"/>
                  </a:lnTo>
                  <a:lnTo>
                    <a:pt x="300" y="359"/>
                  </a:lnTo>
                  <a:lnTo>
                    <a:pt x="233" y="359"/>
                  </a:lnTo>
                  <a:lnTo>
                    <a:pt x="71" y="87"/>
                  </a:lnTo>
                  <a:lnTo>
                    <a:pt x="56" y="57"/>
                  </a:lnTo>
                  <a:lnTo>
                    <a:pt x="59" y="9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18" name="Freeform 7"/>
            <p:cNvSpPr>
              <a:spLocks noEditPoints="1"/>
            </p:cNvSpPr>
            <p:nvPr userDrawn="1"/>
          </p:nvSpPr>
          <p:spPr bwMode="black">
            <a:xfrm>
              <a:off x="3466" y="1017"/>
              <a:ext cx="297" cy="287"/>
            </a:xfrm>
            <a:custGeom>
              <a:avLst/>
              <a:gdLst>
                <a:gd name="T0" fmla="*/ 57 w 198"/>
                <a:gd name="T1" fmla="*/ 191 h 191"/>
                <a:gd name="T2" fmla="*/ 15 w 198"/>
                <a:gd name="T3" fmla="*/ 178 h 191"/>
                <a:gd name="T4" fmla="*/ 0 w 198"/>
                <a:gd name="T5" fmla="*/ 145 h 191"/>
                <a:gd name="T6" fmla="*/ 6 w 198"/>
                <a:gd name="T7" fmla="*/ 119 h 191"/>
                <a:gd name="T8" fmla="*/ 23 w 198"/>
                <a:gd name="T9" fmla="*/ 103 h 191"/>
                <a:gd name="T10" fmla="*/ 47 w 198"/>
                <a:gd name="T11" fmla="*/ 93 h 191"/>
                <a:gd name="T12" fmla="*/ 84 w 198"/>
                <a:gd name="T13" fmla="*/ 83 h 191"/>
                <a:gd name="T14" fmla="*/ 119 w 198"/>
                <a:gd name="T15" fmla="*/ 73 h 191"/>
                <a:gd name="T16" fmla="*/ 128 w 198"/>
                <a:gd name="T17" fmla="*/ 57 h 191"/>
                <a:gd name="T18" fmla="*/ 120 w 198"/>
                <a:gd name="T19" fmla="*/ 39 h 191"/>
                <a:gd name="T20" fmla="*/ 91 w 198"/>
                <a:gd name="T21" fmla="*/ 32 h 191"/>
                <a:gd name="T22" fmla="*/ 58 w 198"/>
                <a:gd name="T23" fmla="*/ 42 h 191"/>
                <a:gd name="T24" fmla="*/ 40 w 198"/>
                <a:gd name="T25" fmla="*/ 69 h 191"/>
                <a:gd name="T26" fmla="*/ 4 w 198"/>
                <a:gd name="T27" fmla="*/ 58 h 191"/>
                <a:gd name="T28" fmla="*/ 39 w 198"/>
                <a:gd name="T29" fmla="*/ 15 h 191"/>
                <a:gd name="T30" fmla="*/ 92 w 198"/>
                <a:gd name="T31" fmla="*/ 0 h 191"/>
                <a:gd name="T32" fmla="*/ 146 w 198"/>
                <a:gd name="T33" fmla="*/ 17 h 191"/>
                <a:gd name="T34" fmla="*/ 166 w 198"/>
                <a:gd name="T35" fmla="*/ 66 h 191"/>
                <a:gd name="T36" fmla="*/ 166 w 198"/>
                <a:gd name="T37" fmla="*/ 135 h 191"/>
                <a:gd name="T38" fmla="*/ 171 w 198"/>
                <a:gd name="T39" fmla="*/ 155 h 191"/>
                <a:gd name="T40" fmla="*/ 185 w 198"/>
                <a:gd name="T41" fmla="*/ 160 h 191"/>
                <a:gd name="T42" fmla="*/ 192 w 198"/>
                <a:gd name="T43" fmla="*/ 159 h 191"/>
                <a:gd name="T44" fmla="*/ 198 w 198"/>
                <a:gd name="T45" fmla="*/ 157 h 191"/>
                <a:gd name="T46" fmla="*/ 198 w 198"/>
                <a:gd name="T47" fmla="*/ 184 h 191"/>
                <a:gd name="T48" fmla="*/ 186 w 198"/>
                <a:gd name="T49" fmla="*/ 188 h 191"/>
                <a:gd name="T50" fmla="*/ 170 w 198"/>
                <a:gd name="T51" fmla="*/ 190 h 191"/>
                <a:gd name="T52" fmla="*/ 139 w 198"/>
                <a:gd name="T53" fmla="*/ 179 h 191"/>
                <a:gd name="T54" fmla="*/ 129 w 198"/>
                <a:gd name="T55" fmla="*/ 143 h 191"/>
                <a:gd name="T56" fmla="*/ 101 w 198"/>
                <a:gd name="T57" fmla="*/ 178 h 191"/>
                <a:gd name="T58" fmla="*/ 57 w 198"/>
                <a:gd name="T59" fmla="*/ 191 h 191"/>
                <a:gd name="T60" fmla="*/ 72 w 198"/>
                <a:gd name="T61" fmla="*/ 161 h 191"/>
                <a:gd name="T62" fmla="*/ 95 w 198"/>
                <a:gd name="T63" fmla="*/ 156 h 191"/>
                <a:gd name="T64" fmla="*/ 113 w 198"/>
                <a:gd name="T65" fmla="*/ 143 h 191"/>
                <a:gd name="T66" fmla="*/ 125 w 198"/>
                <a:gd name="T67" fmla="*/ 124 h 191"/>
                <a:gd name="T68" fmla="*/ 130 w 198"/>
                <a:gd name="T69" fmla="*/ 101 h 191"/>
                <a:gd name="T70" fmla="*/ 130 w 198"/>
                <a:gd name="T71" fmla="*/ 88 h 191"/>
                <a:gd name="T72" fmla="*/ 116 w 198"/>
                <a:gd name="T73" fmla="*/ 98 h 191"/>
                <a:gd name="T74" fmla="*/ 88 w 198"/>
                <a:gd name="T75" fmla="*/ 105 h 191"/>
                <a:gd name="T76" fmla="*/ 52 w 198"/>
                <a:gd name="T77" fmla="*/ 117 h 191"/>
                <a:gd name="T78" fmla="*/ 40 w 198"/>
                <a:gd name="T79" fmla="*/ 138 h 191"/>
                <a:gd name="T80" fmla="*/ 48 w 198"/>
                <a:gd name="T81" fmla="*/ 155 h 191"/>
                <a:gd name="T82" fmla="*/ 72 w 198"/>
                <a:gd name="T83" fmla="*/ 16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8" h="191" extrusionOk="0">
                  <a:moveTo>
                    <a:pt x="57" y="191"/>
                  </a:moveTo>
                  <a:cubicBezTo>
                    <a:pt x="39" y="191"/>
                    <a:pt x="25" y="187"/>
                    <a:pt x="15" y="178"/>
                  </a:cubicBezTo>
                  <a:cubicBezTo>
                    <a:pt x="5" y="170"/>
                    <a:pt x="0" y="159"/>
                    <a:pt x="0" y="145"/>
                  </a:cubicBezTo>
                  <a:cubicBezTo>
                    <a:pt x="0" y="134"/>
                    <a:pt x="2" y="126"/>
                    <a:pt x="6" y="119"/>
                  </a:cubicBezTo>
                  <a:cubicBezTo>
                    <a:pt x="10" y="113"/>
                    <a:pt x="16" y="107"/>
                    <a:pt x="23" y="103"/>
                  </a:cubicBezTo>
                  <a:cubicBezTo>
                    <a:pt x="29" y="99"/>
                    <a:pt x="37" y="95"/>
                    <a:pt x="47" y="93"/>
                  </a:cubicBezTo>
                  <a:cubicBezTo>
                    <a:pt x="56" y="90"/>
                    <a:pt x="69" y="87"/>
                    <a:pt x="84" y="83"/>
                  </a:cubicBezTo>
                  <a:cubicBezTo>
                    <a:pt x="101" y="80"/>
                    <a:pt x="112" y="76"/>
                    <a:pt x="119" y="73"/>
                  </a:cubicBezTo>
                  <a:cubicBezTo>
                    <a:pt x="125" y="69"/>
                    <a:pt x="128" y="64"/>
                    <a:pt x="128" y="57"/>
                  </a:cubicBezTo>
                  <a:cubicBezTo>
                    <a:pt x="128" y="50"/>
                    <a:pt x="126" y="45"/>
                    <a:pt x="120" y="39"/>
                  </a:cubicBezTo>
                  <a:cubicBezTo>
                    <a:pt x="114" y="34"/>
                    <a:pt x="105" y="32"/>
                    <a:pt x="91" y="32"/>
                  </a:cubicBezTo>
                  <a:cubicBezTo>
                    <a:pt x="77" y="32"/>
                    <a:pt x="67" y="35"/>
                    <a:pt x="58" y="42"/>
                  </a:cubicBezTo>
                  <a:cubicBezTo>
                    <a:pt x="50" y="48"/>
                    <a:pt x="44" y="57"/>
                    <a:pt x="40" y="69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11" y="39"/>
                    <a:pt x="23" y="24"/>
                    <a:pt x="39" y="15"/>
                  </a:cubicBezTo>
                  <a:cubicBezTo>
                    <a:pt x="54" y="5"/>
                    <a:pt x="72" y="0"/>
                    <a:pt x="92" y="0"/>
                  </a:cubicBezTo>
                  <a:cubicBezTo>
                    <a:pt x="115" y="0"/>
                    <a:pt x="133" y="6"/>
                    <a:pt x="146" y="17"/>
                  </a:cubicBezTo>
                  <a:cubicBezTo>
                    <a:pt x="160" y="28"/>
                    <a:pt x="166" y="44"/>
                    <a:pt x="166" y="66"/>
                  </a:cubicBezTo>
                  <a:cubicBezTo>
                    <a:pt x="166" y="135"/>
                    <a:pt x="166" y="135"/>
                    <a:pt x="166" y="135"/>
                  </a:cubicBezTo>
                  <a:cubicBezTo>
                    <a:pt x="166" y="145"/>
                    <a:pt x="168" y="151"/>
                    <a:pt x="171" y="155"/>
                  </a:cubicBezTo>
                  <a:cubicBezTo>
                    <a:pt x="174" y="158"/>
                    <a:pt x="179" y="160"/>
                    <a:pt x="185" y="160"/>
                  </a:cubicBezTo>
                  <a:cubicBezTo>
                    <a:pt x="187" y="160"/>
                    <a:pt x="190" y="159"/>
                    <a:pt x="192" y="159"/>
                  </a:cubicBezTo>
                  <a:cubicBezTo>
                    <a:pt x="194" y="159"/>
                    <a:pt x="196" y="158"/>
                    <a:pt x="198" y="157"/>
                  </a:cubicBezTo>
                  <a:cubicBezTo>
                    <a:pt x="198" y="184"/>
                    <a:pt x="198" y="184"/>
                    <a:pt x="198" y="184"/>
                  </a:cubicBezTo>
                  <a:cubicBezTo>
                    <a:pt x="195" y="185"/>
                    <a:pt x="191" y="187"/>
                    <a:pt x="186" y="188"/>
                  </a:cubicBezTo>
                  <a:cubicBezTo>
                    <a:pt x="181" y="190"/>
                    <a:pt x="176" y="190"/>
                    <a:pt x="170" y="190"/>
                  </a:cubicBezTo>
                  <a:cubicBezTo>
                    <a:pt x="156" y="190"/>
                    <a:pt x="145" y="187"/>
                    <a:pt x="139" y="179"/>
                  </a:cubicBezTo>
                  <a:cubicBezTo>
                    <a:pt x="132" y="172"/>
                    <a:pt x="129" y="160"/>
                    <a:pt x="129" y="143"/>
                  </a:cubicBezTo>
                  <a:cubicBezTo>
                    <a:pt x="123" y="158"/>
                    <a:pt x="114" y="170"/>
                    <a:pt x="101" y="178"/>
                  </a:cubicBezTo>
                  <a:cubicBezTo>
                    <a:pt x="88" y="187"/>
                    <a:pt x="74" y="191"/>
                    <a:pt x="57" y="191"/>
                  </a:cubicBezTo>
                  <a:close/>
                  <a:moveTo>
                    <a:pt x="72" y="161"/>
                  </a:moveTo>
                  <a:cubicBezTo>
                    <a:pt x="80" y="161"/>
                    <a:pt x="88" y="159"/>
                    <a:pt x="95" y="156"/>
                  </a:cubicBezTo>
                  <a:cubicBezTo>
                    <a:pt x="102" y="153"/>
                    <a:pt x="108" y="148"/>
                    <a:pt x="113" y="143"/>
                  </a:cubicBezTo>
                  <a:cubicBezTo>
                    <a:pt x="118" y="137"/>
                    <a:pt x="122" y="131"/>
                    <a:pt x="125" y="124"/>
                  </a:cubicBezTo>
                  <a:cubicBezTo>
                    <a:pt x="128" y="116"/>
                    <a:pt x="130" y="109"/>
                    <a:pt x="130" y="101"/>
                  </a:cubicBezTo>
                  <a:cubicBezTo>
                    <a:pt x="130" y="88"/>
                    <a:pt x="130" y="88"/>
                    <a:pt x="130" y="88"/>
                  </a:cubicBezTo>
                  <a:cubicBezTo>
                    <a:pt x="127" y="92"/>
                    <a:pt x="122" y="95"/>
                    <a:pt x="116" y="98"/>
                  </a:cubicBezTo>
                  <a:cubicBezTo>
                    <a:pt x="109" y="100"/>
                    <a:pt x="100" y="103"/>
                    <a:pt x="88" y="105"/>
                  </a:cubicBezTo>
                  <a:cubicBezTo>
                    <a:pt x="72" y="109"/>
                    <a:pt x="60" y="113"/>
                    <a:pt x="52" y="117"/>
                  </a:cubicBezTo>
                  <a:cubicBezTo>
                    <a:pt x="44" y="122"/>
                    <a:pt x="40" y="129"/>
                    <a:pt x="40" y="138"/>
                  </a:cubicBezTo>
                  <a:cubicBezTo>
                    <a:pt x="40" y="145"/>
                    <a:pt x="42" y="151"/>
                    <a:pt x="48" y="155"/>
                  </a:cubicBezTo>
                  <a:cubicBezTo>
                    <a:pt x="54" y="159"/>
                    <a:pt x="62" y="161"/>
                    <a:pt x="72" y="1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19" name="Freeform 8"/>
            <p:cNvSpPr/>
            <p:nvPr userDrawn="1"/>
          </p:nvSpPr>
          <p:spPr bwMode="black">
            <a:xfrm>
              <a:off x="3804" y="1017"/>
              <a:ext cx="259" cy="281"/>
            </a:xfrm>
            <a:custGeom>
              <a:avLst/>
              <a:gdLst>
                <a:gd name="T0" fmla="*/ 0 w 172"/>
                <a:gd name="T1" fmla="*/ 187 h 187"/>
                <a:gd name="T2" fmla="*/ 0 w 172"/>
                <a:gd name="T3" fmla="*/ 4 h 187"/>
                <a:gd name="T4" fmla="*/ 40 w 172"/>
                <a:gd name="T5" fmla="*/ 4 h 187"/>
                <a:gd name="T6" fmla="*/ 40 w 172"/>
                <a:gd name="T7" fmla="*/ 47 h 187"/>
                <a:gd name="T8" fmla="*/ 65 w 172"/>
                <a:gd name="T9" fmla="*/ 12 h 187"/>
                <a:gd name="T10" fmla="*/ 105 w 172"/>
                <a:gd name="T11" fmla="*/ 0 h 187"/>
                <a:gd name="T12" fmla="*/ 154 w 172"/>
                <a:gd name="T13" fmla="*/ 21 h 187"/>
                <a:gd name="T14" fmla="*/ 172 w 172"/>
                <a:gd name="T15" fmla="*/ 75 h 187"/>
                <a:gd name="T16" fmla="*/ 172 w 172"/>
                <a:gd name="T17" fmla="*/ 187 h 187"/>
                <a:gd name="T18" fmla="*/ 132 w 172"/>
                <a:gd name="T19" fmla="*/ 187 h 187"/>
                <a:gd name="T20" fmla="*/ 132 w 172"/>
                <a:gd name="T21" fmla="*/ 85 h 187"/>
                <a:gd name="T22" fmla="*/ 122 w 172"/>
                <a:gd name="T23" fmla="*/ 48 h 187"/>
                <a:gd name="T24" fmla="*/ 88 w 172"/>
                <a:gd name="T25" fmla="*/ 33 h 187"/>
                <a:gd name="T26" fmla="*/ 53 w 172"/>
                <a:gd name="T27" fmla="*/ 50 h 187"/>
                <a:gd name="T28" fmla="*/ 40 w 172"/>
                <a:gd name="T29" fmla="*/ 97 h 187"/>
                <a:gd name="T30" fmla="*/ 40 w 172"/>
                <a:gd name="T31" fmla="*/ 187 h 187"/>
                <a:gd name="T32" fmla="*/ 0 w 172"/>
                <a:gd name="T33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187" extrusionOk="0">
                  <a:moveTo>
                    <a:pt x="0" y="187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6" y="32"/>
                    <a:pt x="54" y="20"/>
                    <a:pt x="65" y="12"/>
                  </a:cubicBezTo>
                  <a:cubicBezTo>
                    <a:pt x="77" y="4"/>
                    <a:pt x="90" y="0"/>
                    <a:pt x="105" y="0"/>
                  </a:cubicBezTo>
                  <a:cubicBezTo>
                    <a:pt x="126" y="0"/>
                    <a:pt x="143" y="7"/>
                    <a:pt x="154" y="21"/>
                  </a:cubicBezTo>
                  <a:cubicBezTo>
                    <a:pt x="166" y="35"/>
                    <a:pt x="172" y="53"/>
                    <a:pt x="172" y="75"/>
                  </a:cubicBezTo>
                  <a:cubicBezTo>
                    <a:pt x="172" y="187"/>
                    <a:pt x="172" y="187"/>
                    <a:pt x="172" y="187"/>
                  </a:cubicBezTo>
                  <a:cubicBezTo>
                    <a:pt x="132" y="187"/>
                    <a:pt x="132" y="187"/>
                    <a:pt x="132" y="187"/>
                  </a:cubicBezTo>
                  <a:cubicBezTo>
                    <a:pt x="132" y="85"/>
                    <a:pt x="132" y="85"/>
                    <a:pt x="132" y="85"/>
                  </a:cubicBezTo>
                  <a:cubicBezTo>
                    <a:pt x="132" y="70"/>
                    <a:pt x="129" y="57"/>
                    <a:pt x="122" y="48"/>
                  </a:cubicBezTo>
                  <a:cubicBezTo>
                    <a:pt x="115" y="38"/>
                    <a:pt x="104" y="33"/>
                    <a:pt x="88" y="33"/>
                  </a:cubicBezTo>
                  <a:cubicBezTo>
                    <a:pt x="73" y="33"/>
                    <a:pt x="61" y="39"/>
                    <a:pt x="53" y="50"/>
                  </a:cubicBezTo>
                  <a:cubicBezTo>
                    <a:pt x="44" y="61"/>
                    <a:pt x="40" y="77"/>
                    <a:pt x="40" y="97"/>
                  </a:cubicBezTo>
                  <a:cubicBezTo>
                    <a:pt x="40" y="187"/>
                    <a:pt x="40" y="187"/>
                    <a:pt x="40" y="187"/>
                  </a:cubicBezTo>
                  <a:lnTo>
                    <a:pt x="0" y="18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0" name="Freeform 9"/>
            <p:cNvSpPr/>
            <p:nvPr userDrawn="1"/>
          </p:nvSpPr>
          <p:spPr bwMode="black">
            <a:xfrm>
              <a:off x="4100" y="919"/>
              <a:ext cx="196" cy="385"/>
            </a:xfrm>
            <a:custGeom>
              <a:avLst/>
              <a:gdLst>
                <a:gd name="T0" fmla="*/ 131 w 131"/>
                <a:gd name="T1" fmla="*/ 216 h 256"/>
                <a:gd name="T2" fmla="*/ 131 w 131"/>
                <a:gd name="T3" fmla="*/ 249 h 256"/>
                <a:gd name="T4" fmla="*/ 116 w 131"/>
                <a:gd name="T5" fmla="*/ 254 h 256"/>
                <a:gd name="T6" fmla="*/ 98 w 131"/>
                <a:gd name="T7" fmla="*/ 256 h 256"/>
                <a:gd name="T8" fmla="*/ 55 w 131"/>
                <a:gd name="T9" fmla="*/ 240 h 256"/>
                <a:gd name="T10" fmla="*/ 42 w 131"/>
                <a:gd name="T11" fmla="*/ 194 h 256"/>
                <a:gd name="T12" fmla="*/ 42 w 131"/>
                <a:gd name="T13" fmla="*/ 102 h 256"/>
                <a:gd name="T14" fmla="*/ 0 w 131"/>
                <a:gd name="T15" fmla="*/ 102 h 256"/>
                <a:gd name="T16" fmla="*/ 0 w 131"/>
                <a:gd name="T17" fmla="*/ 69 h 256"/>
                <a:gd name="T18" fmla="*/ 42 w 131"/>
                <a:gd name="T19" fmla="*/ 69 h 256"/>
                <a:gd name="T20" fmla="*/ 42 w 131"/>
                <a:gd name="T21" fmla="*/ 22 h 256"/>
                <a:gd name="T22" fmla="*/ 79 w 131"/>
                <a:gd name="T23" fmla="*/ 0 h 256"/>
                <a:gd name="T24" fmla="*/ 79 w 131"/>
                <a:gd name="T25" fmla="*/ 69 h 256"/>
                <a:gd name="T26" fmla="*/ 131 w 131"/>
                <a:gd name="T27" fmla="*/ 69 h 256"/>
                <a:gd name="T28" fmla="*/ 131 w 131"/>
                <a:gd name="T29" fmla="*/ 102 h 256"/>
                <a:gd name="T30" fmla="*/ 79 w 131"/>
                <a:gd name="T31" fmla="*/ 102 h 256"/>
                <a:gd name="T32" fmla="*/ 79 w 131"/>
                <a:gd name="T33" fmla="*/ 189 h 256"/>
                <a:gd name="T34" fmla="*/ 86 w 131"/>
                <a:gd name="T35" fmla="*/ 214 h 256"/>
                <a:gd name="T36" fmla="*/ 107 w 131"/>
                <a:gd name="T37" fmla="*/ 222 h 256"/>
                <a:gd name="T38" fmla="*/ 120 w 131"/>
                <a:gd name="T39" fmla="*/ 220 h 256"/>
                <a:gd name="T40" fmla="*/ 131 w 131"/>
                <a:gd name="T41" fmla="*/ 21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1" h="256" extrusionOk="0">
                  <a:moveTo>
                    <a:pt x="131" y="216"/>
                  </a:moveTo>
                  <a:cubicBezTo>
                    <a:pt x="131" y="249"/>
                    <a:pt x="131" y="249"/>
                    <a:pt x="131" y="249"/>
                  </a:cubicBezTo>
                  <a:cubicBezTo>
                    <a:pt x="126" y="251"/>
                    <a:pt x="121" y="252"/>
                    <a:pt x="116" y="254"/>
                  </a:cubicBezTo>
                  <a:cubicBezTo>
                    <a:pt x="111" y="255"/>
                    <a:pt x="105" y="256"/>
                    <a:pt x="98" y="256"/>
                  </a:cubicBezTo>
                  <a:cubicBezTo>
                    <a:pt x="78" y="256"/>
                    <a:pt x="64" y="251"/>
                    <a:pt x="55" y="240"/>
                  </a:cubicBezTo>
                  <a:cubicBezTo>
                    <a:pt x="46" y="230"/>
                    <a:pt x="42" y="214"/>
                    <a:pt x="42" y="194"/>
                  </a:cubicBezTo>
                  <a:cubicBezTo>
                    <a:pt x="42" y="102"/>
                    <a:pt x="42" y="102"/>
                    <a:pt x="42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131" y="69"/>
                    <a:pt x="131" y="69"/>
                    <a:pt x="131" y="69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79" y="189"/>
                    <a:pt x="79" y="189"/>
                    <a:pt x="79" y="189"/>
                  </a:cubicBezTo>
                  <a:cubicBezTo>
                    <a:pt x="79" y="201"/>
                    <a:pt x="82" y="210"/>
                    <a:pt x="86" y="214"/>
                  </a:cubicBezTo>
                  <a:cubicBezTo>
                    <a:pt x="91" y="219"/>
                    <a:pt x="98" y="222"/>
                    <a:pt x="107" y="222"/>
                  </a:cubicBezTo>
                  <a:cubicBezTo>
                    <a:pt x="112" y="222"/>
                    <a:pt x="116" y="221"/>
                    <a:pt x="120" y="220"/>
                  </a:cubicBezTo>
                  <a:cubicBezTo>
                    <a:pt x="123" y="219"/>
                    <a:pt x="127" y="218"/>
                    <a:pt x="131" y="2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1" name="Freeform 10"/>
            <p:cNvSpPr>
              <a:spLocks noEditPoints="1"/>
            </p:cNvSpPr>
            <p:nvPr userDrawn="1"/>
          </p:nvSpPr>
          <p:spPr bwMode="black">
            <a:xfrm>
              <a:off x="4328" y="1017"/>
              <a:ext cx="273" cy="287"/>
            </a:xfrm>
            <a:custGeom>
              <a:avLst/>
              <a:gdLst>
                <a:gd name="T0" fmla="*/ 177 w 182"/>
                <a:gd name="T1" fmla="*/ 147 h 191"/>
                <a:gd name="T2" fmla="*/ 146 w 182"/>
                <a:gd name="T3" fmla="*/ 178 h 191"/>
                <a:gd name="T4" fmla="*/ 95 w 182"/>
                <a:gd name="T5" fmla="*/ 191 h 191"/>
                <a:gd name="T6" fmla="*/ 54 w 182"/>
                <a:gd name="T7" fmla="*/ 184 h 191"/>
                <a:gd name="T8" fmla="*/ 24 w 182"/>
                <a:gd name="T9" fmla="*/ 164 h 191"/>
                <a:gd name="T10" fmla="*/ 6 w 182"/>
                <a:gd name="T11" fmla="*/ 134 h 191"/>
                <a:gd name="T12" fmla="*/ 0 w 182"/>
                <a:gd name="T13" fmla="*/ 97 h 191"/>
                <a:gd name="T14" fmla="*/ 6 w 182"/>
                <a:gd name="T15" fmla="*/ 60 h 191"/>
                <a:gd name="T16" fmla="*/ 25 w 182"/>
                <a:gd name="T17" fmla="*/ 29 h 191"/>
                <a:gd name="T18" fmla="*/ 54 w 182"/>
                <a:gd name="T19" fmla="*/ 8 h 191"/>
                <a:gd name="T20" fmla="*/ 94 w 182"/>
                <a:gd name="T21" fmla="*/ 0 h 191"/>
                <a:gd name="T22" fmla="*/ 133 w 182"/>
                <a:gd name="T23" fmla="*/ 8 h 191"/>
                <a:gd name="T24" fmla="*/ 160 w 182"/>
                <a:gd name="T25" fmla="*/ 28 h 191"/>
                <a:gd name="T26" fmla="*/ 176 w 182"/>
                <a:gd name="T27" fmla="*/ 57 h 191"/>
                <a:gd name="T28" fmla="*/ 182 w 182"/>
                <a:gd name="T29" fmla="*/ 93 h 191"/>
                <a:gd name="T30" fmla="*/ 182 w 182"/>
                <a:gd name="T31" fmla="*/ 106 h 191"/>
                <a:gd name="T32" fmla="*/ 39 w 182"/>
                <a:gd name="T33" fmla="*/ 106 h 191"/>
                <a:gd name="T34" fmla="*/ 55 w 182"/>
                <a:gd name="T35" fmla="*/ 144 h 191"/>
                <a:gd name="T36" fmla="*/ 95 w 182"/>
                <a:gd name="T37" fmla="*/ 158 h 191"/>
                <a:gd name="T38" fmla="*/ 125 w 182"/>
                <a:gd name="T39" fmla="*/ 150 h 191"/>
                <a:gd name="T40" fmla="*/ 144 w 182"/>
                <a:gd name="T41" fmla="*/ 128 h 191"/>
                <a:gd name="T42" fmla="*/ 177 w 182"/>
                <a:gd name="T43" fmla="*/ 147 h 191"/>
                <a:gd name="T44" fmla="*/ 94 w 182"/>
                <a:gd name="T45" fmla="*/ 33 h 191"/>
                <a:gd name="T46" fmla="*/ 56 w 182"/>
                <a:gd name="T47" fmla="*/ 46 h 191"/>
                <a:gd name="T48" fmla="*/ 39 w 182"/>
                <a:gd name="T49" fmla="*/ 82 h 191"/>
                <a:gd name="T50" fmla="*/ 143 w 182"/>
                <a:gd name="T51" fmla="*/ 82 h 191"/>
                <a:gd name="T52" fmla="*/ 130 w 182"/>
                <a:gd name="T53" fmla="*/ 47 h 191"/>
                <a:gd name="T54" fmla="*/ 94 w 182"/>
                <a:gd name="T55" fmla="*/ 33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2" h="191" extrusionOk="0">
                  <a:moveTo>
                    <a:pt x="177" y="147"/>
                  </a:moveTo>
                  <a:cubicBezTo>
                    <a:pt x="170" y="159"/>
                    <a:pt x="159" y="170"/>
                    <a:pt x="146" y="178"/>
                  </a:cubicBezTo>
                  <a:cubicBezTo>
                    <a:pt x="132" y="187"/>
                    <a:pt x="116" y="191"/>
                    <a:pt x="95" y="191"/>
                  </a:cubicBezTo>
                  <a:cubicBezTo>
                    <a:pt x="80" y="191"/>
                    <a:pt x="66" y="188"/>
                    <a:pt x="54" y="184"/>
                  </a:cubicBezTo>
                  <a:cubicBezTo>
                    <a:pt x="42" y="179"/>
                    <a:pt x="32" y="172"/>
                    <a:pt x="24" y="164"/>
                  </a:cubicBezTo>
                  <a:cubicBezTo>
                    <a:pt x="16" y="156"/>
                    <a:pt x="10" y="146"/>
                    <a:pt x="6" y="134"/>
                  </a:cubicBezTo>
                  <a:cubicBezTo>
                    <a:pt x="2" y="122"/>
                    <a:pt x="0" y="110"/>
                    <a:pt x="0" y="97"/>
                  </a:cubicBezTo>
                  <a:cubicBezTo>
                    <a:pt x="0" y="84"/>
                    <a:pt x="2" y="71"/>
                    <a:pt x="6" y="60"/>
                  </a:cubicBezTo>
                  <a:cubicBezTo>
                    <a:pt x="11" y="48"/>
                    <a:pt x="17" y="37"/>
                    <a:pt x="25" y="29"/>
                  </a:cubicBezTo>
                  <a:cubicBezTo>
                    <a:pt x="33" y="20"/>
                    <a:pt x="43" y="13"/>
                    <a:pt x="54" y="8"/>
                  </a:cubicBezTo>
                  <a:cubicBezTo>
                    <a:pt x="66" y="3"/>
                    <a:pt x="79" y="0"/>
                    <a:pt x="94" y="0"/>
                  </a:cubicBezTo>
                  <a:cubicBezTo>
                    <a:pt x="109" y="0"/>
                    <a:pt x="122" y="3"/>
                    <a:pt x="133" y="8"/>
                  </a:cubicBezTo>
                  <a:cubicBezTo>
                    <a:pt x="144" y="13"/>
                    <a:pt x="153" y="19"/>
                    <a:pt x="160" y="28"/>
                  </a:cubicBezTo>
                  <a:cubicBezTo>
                    <a:pt x="167" y="36"/>
                    <a:pt x="173" y="46"/>
                    <a:pt x="176" y="57"/>
                  </a:cubicBezTo>
                  <a:cubicBezTo>
                    <a:pt x="180" y="68"/>
                    <a:pt x="182" y="80"/>
                    <a:pt x="182" y="93"/>
                  </a:cubicBezTo>
                  <a:cubicBezTo>
                    <a:pt x="182" y="106"/>
                    <a:pt x="182" y="106"/>
                    <a:pt x="182" y="106"/>
                  </a:cubicBezTo>
                  <a:cubicBezTo>
                    <a:pt x="39" y="106"/>
                    <a:pt x="39" y="106"/>
                    <a:pt x="39" y="106"/>
                  </a:cubicBezTo>
                  <a:cubicBezTo>
                    <a:pt x="40" y="122"/>
                    <a:pt x="46" y="135"/>
                    <a:pt x="55" y="144"/>
                  </a:cubicBezTo>
                  <a:cubicBezTo>
                    <a:pt x="64" y="153"/>
                    <a:pt x="78" y="158"/>
                    <a:pt x="95" y="158"/>
                  </a:cubicBezTo>
                  <a:cubicBezTo>
                    <a:pt x="107" y="158"/>
                    <a:pt x="117" y="155"/>
                    <a:pt x="125" y="150"/>
                  </a:cubicBezTo>
                  <a:cubicBezTo>
                    <a:pt x="132" y="145"/>
                    <a:pt x="139" y="138"/>
                    <a:pt x="144" y="128"/>
                  </a:cubicBezTo>
                  <a:lnTo>
                    <a:pt x="177" y="147"/>
                  </a:lnTo>
                  <a:close/>
                  <a:moveTo>
                    <a:pt x="94" y="33"/>
                  </a:moveTo>
                  <a:cubicBezTo>
                    <a:pt x="78" y="33"/>
                    <a:pt x="66" y="37"/>
                    <a:pt x="56" y="46"/>
                  </a:cubicBezTo>
                  <a:cubicBezTo>
                    <a:pt x="47" y="55"/>
                    <a:pt x="41" y="66"/>
                    <a:pt x="39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2" y="68"/>
                    <a:pt x="138" y="56"/>
                    <a:pt x="130" y="47"/>
                  </a:cubicBezTo>
                  <a:cubicBezTo>
                    <a:pt x="122" y="38"/>
                    <a:pt x="110" y="33"/>
                    <a:pt x="94" y="3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2" name="Freeform 11"/>
            <p:cNvSpPr/>
            <p:nvPr userDrawn="1"/>
          </p:nvSpPr>
          <p:spPr bwMode="black">
            <a:xfrm>
              <a:off x="4637" y="1017"/>
              <a:ext cx="248" cy="287"/>
            </a:xfrm>
            <a:custGeom>
              <a:avLst/>
              <a:gdLst>
                <a:gd name="T0" fmla="*/ 0 w 165"/>
                <a:gd name="T1" fmla="*/ 155 h 191"/>
                <a:gd name="T2" fmla="*/ 28 w 165"/>
                <a:gd name="T3" fmla="*/ 127 h 191"/>
                <a:gd name="T4" fmla="*/ 54 w 165"/>
                <a:gd name="T5" fmla="*/ 150 h 191"/>
                <a:gd name="T6" fmla="*/ 89 w 165"/>
                <a:gd name="T7" fmla="*/ 158 h 191"/>
                <a:gd name="T8" fmla="*/ 117 w 165"/>
                <a:gd name="T9" fmla="*/ 150 h 191"/>
                <a:gd name="T10" fmla="*/ 126 w 165"/>
                <a:gd name="T11" fmla="*/ 132 h 191"/>
                <a:gd name="T12" fmla="*/ 121 w 165"/>
                <a:gd name="T13" fmla="*/ 121 h 191"/>
                <a:gd name="T14" fmla="*/ 108 w 165"/>
                <a:gd name="T15" fmla="*/ 114 h 191"/>
                <a:gd name="T16" fmla="*/ 88 w 165"/>
                <a:gd name="T17" fmla="*/ 110 h 191"/>
                <a:gd name="T18" fmla="*/ 64 w 165"/>
                <a:gd name="T19" fmla="*/ 106 h 191"/>
                <a:gd name="T20" fmla="*/ 23 w 165"/>
                <a:gd name="T21" fmla="*/ 92 h 191"/>
                <a:gd name="T22" fmla="*/ 6 w 165"/>
                <a:gd name="T23" fmla="*/ 57 h 191"/>
                <a:gd name="T24" fmla="*/ 26 w 165"/>
                <a:gd name="T25" fmla="*/ 16 h 191"/>
                <a:gd name="T26" fmla="*/ 79 w 165"/>
                <a:gd name="T27" fmla="*/ 0 h 191"/>
                <a:gd name="T28" fmla="*/ 128 w 165"/>
                <a:gd name="T29" fmla="*/ 9 h 191"/>
                <a:gd name="T30" fmla="*/ 165 w 165"/>
                <a:gd name="T31" fmla="*/ 37 h 191"/>
                <a:gd name="T32" fmla="*/ 134 w 165"/>
                <a:gd name="T33" fmla="*/ 63 h 191"/>
                <a:gd name="T34" fmla="*/ 110 w 165"/>
                <a:gd name="T35" fmla="*/ 41 h 191"/>
                <a:gd name="T36" fmla="*/ 77 w 165"/>
                <a:gd name="T37" fmla="*/ 33 h 191"/>
                <a:gd name="T38" fmla="*/ 50 w 165"/>
                <a:gd name="T39" fmla="*/ 40 h 191"/>
                <a:gd name="T40" fmla="*/ 41 w 165"/>
                <a:gd name="T41" fmla="*/ 57 h 191"/>
                <a:gd name="T42" fmla="*/ 56 w 165"/>
                <a:gd name="T43" fmla="*/ 74 h 191"/>
                <a:gd name="T44" fmla="*/ 94 w 165"/>
                <a:gd name="T45" fmla="*/ 82 h 191"/>
                <a:gd name="T46" fmla="*/ 119 w 165"/>
                <a:gd name="T47" fmla="*/ 87 h 191"/>
                <a:gd name="T48" fmla="*/ 141 w 165"/>
                <a:gd name="T49" fmla="*/ 95 h 191"/>
                <a:gd name="T50" fmla="*/ 156 w 165"/>
                <a:gd name="T51" fmla="*/ 110 h 191"/>
                <a:gd name="T52" fmla="*/ 162 w 165"/>
                <a:gd name="T53" fmla="*/ 132 h 191"/>
                <a:gd name="T54" fmla="*/ 142 w 165"/>
                <a:gd name="T55" fmla="*/ 175 h 191"/>
                <a:gd name="T56" fmla="*/ 88 w 165"/>
                <a:gd name="T57" fmla="*/ 191 h 191"/>
                <a:gd name="T58" fmla="*/ 35 w 165"/>
                <a:gd name="T59" fmla="*/ 181 h 191"/>
                <a:gd name="T60" fmla="*/ 0 w 165"/>
                <a:gd name="T61" fmla="*/ 15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5" h="191" extrusionOk="0">
                  <a:moveTo>
                    <a:pt x="0" y="155"/>
                  </a:moveTo>
                  <a:cubicBezTo>
                    <a:pt x="28" y="127"/>
                    <a:pt x="28" y="127"/>
                    <a:pt x="28" y="127"/>
                  </a:cubicBezTo>
                  <a:cubicBezTo>
                    <a:pt x="36" y="138"/>
                    <a:pt x="44" y="145"/>
                    <a:pt x="54" y="150"/>
                  </a:cubicBezTo>
                  <a:cubicBezTo>
                    <a:pt x="64" y="155"/>
                    <a:pt x="76" y="158"/>
                    <a:pt x="89" y="158"/>
                  </a:cubicBezTo>
                  <a:cubicBezTo>
                    <a:pt x="102" y="158"/>
                    <a:pt x="112" y="155"/>
                    <a:pt x="117" y="150"/>
                  </a:cubicBezTo>
                  <a:cubicBezTo>
                    <a:pt x="123" y="145"/>
                    <a:pt x="126" y="139"/>
                    <a:pt x="126" y="132"/>
                  </a:cubicBezTo>
                  <a:cubicBezTo>
                    <a:pt x="126" y="128"/>
                    <a:pt x="124" y="124"/>
                    <a:pt x="121" y="121"/>
                  </a:cubicBezTo>
                  <a:cubicBezTo>
                    <a:pt x="118" y="118"/>
                    <a:pt x="113" y="116"/>
                    <a:pt x="108" y="114"/>
                  </a:cubicBezTo>
                  <a:cubicBezTo>
                    <a:pt x="102" y="113"/>
                    <a:pt x="95" y="111"/>
                    <a:pt x="88" y="110"/>
                  </a:cubicBezTo>
                  <a:cubicBezTo>
                    <a:pt x="80" y="109"/>
                    <a:pt x="72" y="107"/>
                    <a:pt x="64" y="106"/>
                  </a:cubicBezTo>
                  <a:cubicBezTo>
                    <a:pt x="48" y="104"/>
                    <a:pt x="34" y="99"/>
                    <a:pt x="23" y="92"/>
                  </a:cubicBezTo>
                  <a:cubicBezTo>
                    <a:pt x="12" y="85"/>
                    <a:pt x="6" y="73"/>
                    <a:pt x="6" y="57"/>
                  </a:cubicBezTo>
                  <a:cubicBezTo>
                    <a:pt x="6" y="41"/>
                    <a:pt x="13" y="27"/>
                    <a:pt x="26" y="16"/>
                  </a:cubicBezTo>
                  <a:cubicBezTo>
                    <a:pt x="39" y="5"/>
                    <a:pt x="56" y="0"/>
                    <a:pt x="79" y="0"/>
                  </a:cubicBezTo>
                  <a:cubicBezTo>
                    <a:pt x="98" y="0"/>
                    <a:pt x="114" y="3"/>
                    <a:pt x="128" y="9"/>
                  </a:cubicBezTo>
                  <a:cubicBezTo>
                    <a:pt x="142" y="15"/>
                    <a:pt x="154" y="24"/>
                    <a:pt x="165" y="37"/>
                  </a:cubicBezTo>
                  <a:cubicBezTo>
                    <a:pt x="134" y="63"/>
                    <a:pt x="134" y="63"/>
                    <a:pt x="134" y="63"/>
                  </a:cubicBezTo>
                  <a:cubicBezTo>
                    <a:pt x="127" y="53"/>
                    <a:pt x="119" y="46"/>
                    <a:pt x="110" y="41"/>
                  </a:cubicBezTo>
                  <a:cubicBezTo>
                    <a:pt x="101" y="36"/>
                    <a:pt x="90" y="33"/>
                    <a:pt x="77" y="33"/>
                  </a:cubicBezTo>
                  <a:cubicBezTo>
                    <a:pt x="64" y="33"/>
                    <a:pt x="55" y="35"/>
                    <a:pt x="50" y="40"/>
                  </a:cubicBezTo>
                  <a:cubicBezTo>
                    <a:pt x="44" y="45"/>
                    <a:pt x="41" y="51"/>
                    <a:pt x="41" y="57"/>
                  </a:cubicBezTo>
                  <a:cubicBezTo>
                    <a:pt x="41" y="66"/>
                    <a:pt x="46" y="71"/>
                    <a:pt x="56" y="74"/>
                  </a:cubicBezTo>
                  <a:cubicBezTo>
                    <a:pt x="66" y="77"/>
                    <a:pt x="78" y="80"/>
                    <a:pt x="94" y="82"/>
                  </a:cubicBezTo>
                  <a:cubicBezTo>
                    <a:pt x="103" y="83"/>
                    <a:pt x="111" y="85"/>
                    <a:pt x="119" y="87"/>
                  </a:cubicBezTo>
                  <a:cubicBezTo>
                    <a:pt x="128" y="89"/>
                    <a:pt x="135" y="92"/>
                    <a:pt x="141" y="95"/>
                  </a:cubicBezTo>
                  <a:cubicBezTo>
                    <a:pt x="147" y="99"/>
                    <a:pt x="152" y="104"/>
                    <a:pt x="156" y="110"/>
                  </a:cubicBezTo>
                  <a:cubicBezTo>
                    <a:pt x="160" y="116"/>
                    <a:pt x="162" y="123"/>
                    <a:pt x="162" y="132"/>
                  </a:cubicBezTo>
                  <a:cubicBezTo>
                    <a:pt x="162" y="149"/>
                    <a:pt x="155" y="163"/>
                    <a:pt x="142" y="175"/>
                  </a:cubicBezTo>
                  <a:cubicBezTo>
                    <a:pt x="129" y="186"/>
                    <a:pt x="111" y="191"/>
                    <a:pt x="88" y="191"/>
                  </a:cubicBezTo>
                  <a:cubicBezTo>
                    <a:pt x="68" y="191"/>
                    <a:pt x="50" y="188"/>
                    <a:pt x="35" y="181"/>
                  </a:cubicBezTo>
                  <a:cubicBezTo>
                    <a:pt x="20" y="175"/>
                    <a:pt x="8" y="166"/>
                    <a:pt x="0" y="1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3" name="Freeform 12"/>
            <p:cNvSpPr/>
            <p:nvPr userDrawn="1"/>
          </p:nvSpPr>
          <p:spPr bwMode="black">
            <a:xfrm>
              <a:off x="3104" y="1440"/>
              <a:ext cx="293" cy="365"/>
            </a:xfrm>
            <a:custGeom>
              <a:avLst/>
              <a:gdLst>
                <a:gd name="T0" fmla="*/ 156 w 195"/>
                <a:gd name="T1" fmla="*/ 0 h 243"/>
                <a:gd name="T2" fmla="*/ 195 w 195"/>
                <a:gd name="T3" fmla="*/ 0 h 243"/>
                <a:gd name="T4" fmla="*/ 195 w 195"/>
                <a:gd name="T5" fmla="*/ 140 h 243"/>
                <a:gd name="T6" fmla="*/ 188 w 195"/>
                <a:gd name="T7" fmla="*/ 185 h 243"/>
                <a:gd name="T8" fmla="*/ 168 w 195"/>
                <a:gd name="T9" fmla="*/ 218 h 243"/>
                <a:gd name="T10" fmla="*/ 137 w 195"/>
                <a:gd name="T11" fmla="*/ 237 h 243"/>
                <a:gd name="T12" fmla="*/ 97 w 195"/>
                <a:gd name="T13" fmla="*/ 243 h 243"/>
                <a:gd name="T14" fmla="*/ 25 w 195"/>
                <a:gd name="T15" fmla="*/ 218 h 243"/>
                <a:gd name="T16" fmla="*/ 0 w 195"/>
                <a:gd name="T17" fmla="*/ 140 h 243"/>
                <a:gd name="T18" fmla="*/ 0 w 195"/>
                <a:gd name="T19" fmla="*/ 0 h 243"/>
                <a:gd name="T20" fmla="*/ 40 w 195"/>
                <a:gd name="T21" fmla="*/ 0 h 243"/>
                <a:gd name="T22" fmla="*/ 40 w 195"/>
                <a:gd name="T23" fmla="*/ 137 h 243"/>
                <a:gd name="T24" fmla="*/ 54 w 195"/>
                <a:gd name="T25" fmla="*/ 189 h 243"/>
                <a:gd name="T26" fmla="*/ 97 w 195"/>
                <a:gd name="T27" fmla="*/ 206 h 243"/>
                <a:gd name="T28" fmla="*/ 142 w 195"/>
                <a:gd name="T29" fmla="*/ 189 h 243"/>
                <a:gd name="T30" fmla="*/ 156 w 195"/>
                <a:gd name="T31" fmla="*/ 137 h 243"/>
                <a:gd name="T32" fmla="*/ 156 w 195"/>
                <a:gd name="T33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5" h="243" extrusionOk="0">
                  <a:moveTo>
                    <a:pt x="156" y="0"/>
                  </a:moveTo>
                  <a:cubicBezTo>
                    <a:pt x="195" y="0"/>
                    <a:pt x="195" y="0"/>
                    <a:pt x="195" y="0"/>
                  </a:cubicBezTo>
                  <a:cubicBezTo>
                    <a:pt x="195" y="140"/>
                    <a:pt x="195" y="140"/>
                    <a:pt x="195" y="140"/>
                  </a:cubicBezTo>
                  <a:cubicBezTo>
                    <a:pt x="195" y="157"/>
                    <a:pt x="193" y="172"/>
                    <a:pt x="188" y="185"/>
                  </a:cubicBezTo>
                  <a:cubicBezTo>
                    <a:pt x="184" y="198"/>
                    <a:pt x="177" y="209"/>
                    <a:pt x="168" y="218"/>
                  </a:cubicBezTo>
                  <a:cubicBezTo>
                    <a:pt x="160" y="226"/>
                    <a:pt x="150" y="232"/>
                    <a:pt x="137" y="237"/>
                  </a:cubicBezTo>
                  <a:cubicBezTo>
                    <a:pt x="125" y="241"/>
                    <a:pt x="112" y="243"/>
                    <a:pt x="97" y="243"/>
                  </a:cubicBezTo>
                  <a:cubicBezTo>
                    <a:pt x="66" y="243"/>
                    <a:pt x="42" y="235"/>
                    <a:pt x="25" y="218"/>
                  </a:cubicBezTo>
                  <a:cubicBezTo>
                    <a:pt x="9" y="201"/>
                    <a:pt x="0" y="175"/>
                    <a:pt x="0" y="1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137"/>
                    <a:pt x="40" y="137"/>
                    <a:pt x="40" y="137"/>
                  </a:cubicBezTo>
                  <a:cubicBezTo>
                    <a:pt x="40" y="160"/>
                    <a:pt x="45" y="177"/>
                    <a:pt x="54" y="189"/>
                  </a:cubicBezTo>
                  <a:cubicBezTo>
                    <a:pt x="63" y="200"/>
                    <a:pt x="78" y="206"/>
                    <a:pt x="97" y="206"/>
                  </a:cubicBezTo>
                  <a:cubicBezTo>
                    <a:pt x="118" y="206"/>
                    <a:pt x="133" y="200"/>
                    <a:pt x="142" y="189"/>
                  </a:cubicBezTo>
                  <a:cubicBezTo>
                    <a:pt x="151" y="177"/>
                    <a:pt x="156" y="160"/>
                    <a:pt x="156" y="137"/>
                  </a:cubicBezTo>
                  <a:lnTo>
                    <a:pt x="1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4" name="Freeform 13"/>
            <p:cNvSpPr/>
            <p:nvPr userDrawn="1"/>
          </p:nvSpPr>
          <p:spPr bwMode="black">
            <a:xfrm>
              <a:off x="3469" y="1520"/>
              <a:ext cx="258" cy="281"/>
            </a:xfrm>
            <a:custGeom>
              <a:avLst/>
              <a:gdLst>
                <a:gd name="T0" fmla="*/ 0 w 172"/>
                <a:gd name="T1" fmla="*/ 187 h 187"/>
                <a:gd name="T2" fmla="*/ 0 w 172"/>
                <a:gd name="T3" fmla="*/ 3 h 187"/>
                <a:gd name="T4" fmla="*/ 40 w 172"/>
                <a:gd name="T5" fmla="*/ 3 h 187"/>
                <a:gd name="T6" fmla="*/ 40 w 172"/>
                <a:gd name="T7" fmla="*/ 47 h 187"/>
                <a:gd name="T8" fmla="*/ 66 w 172"/>
                <a:gd name="T9" fmla="*/ 11 h 187"/>
                <a:gd name="T10" fmla="*/ 105 w 172"/>
                <a:gd name="T11" fmla="*/ 0 h 187"/>
                <a:gd name="T12" fmla="*/ 155 w 172"/>
                <a:gd name="T13" fmla="*/ 20 h 187"/>
                <a:gd name="T14" fmla="*/ 172 w 172"/>
                <a:gd name="T15" fmla="*/ 75 h 187"/>
                <a:gd name="T16" fmla="*/ 172 w 172"/>
                <a:gd name="T17" fmla="*/ 187 h 187"/>
                <a:gd name="T18" fmla="*/ 132 w 172"/>
                <a:gd name="T19" fmla="*/ 187 h 187"/>
                <a:gd name="T20" fmla="*/ 132 w 172"/>
                <a:gd name="T21" fmla="*/ 85 h 187"/>
                <a:gd name="T22" fmla="*/ 122 w 172"/>
                <a:gd name="T23" fmla="*/ 47 h 187"/>
                <a:gd name="T24" fmla="*/ 88 w 172"/>
                <a:gd name="T25" fmla="*/ 33 h 187"/>
                <a:gd name="T26" fmla="*/ 53 w 172"/>
                <a:gd name="T27" fmla="*/ 49 h 187"/>
                <a:gd name="T28" fmla="*/ 40 w 172"/>
                <a:gd name="T29" fmla="*/ 96 h 187"/>
                <a:gd name="T30" fmla="*/ 40 w 172"/>
                <a:gd name="T31" fmla="*/ 187 h 187"/>
                <a:gd name="T32" fmla="*/ 0 w 172"/>
                <a:gd name="T33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187" extrusionOk="0">
                  <a:moveTo>
                    <a:pt x="0" y="187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6" y="31"/>
                    <a:pt x="55" y="19"/>
                    <a:pt x="66" y="11"/>
                  </a:cubicBezTo>
                  <a:cubicBezTo>
                    <a:pt x="77" y="4"/>
                    <a:pt x="90" y="0"/>
                    <a:pt x="105" y="0"/>
                  </a:cubicBezTo>
                  <a:cubicBezTo>
                    <a:pt x="126" y="0"/>
                    <a:pt x="143" y="7"/>
                    <a:pt x="155" y="20"/>
                  </a:cubicBezTo>
                  <a:cubicBezTo>
                    <a:pt x="166" y="34"/>
                    <a:pt x="172" y="52"/>
                    <a:pt x="172" y="75"/>
                  </a:cubicBezTo>
                  <a:cubicBezTo>
                    <a:pt x="172" y="187"/>
                    <a:pt x="172" y="187"/>
                    <a:pt x="172" y="187"/>
                  </a:cubicBezTo>
                  <a:cubicBezTo>
                    <a:pt x="132" y="187"/>
                    <a:pt x="132" y="187"/>
                    <a:pt x="132" y="187"/>
                  </a:cubicBezTo>
                  <a:cubicBezTo>
                    <a:pt x="132" y="85"/>
                    <a:pt x="132" y="85"/>
                    <a:pt x="132" y="85"/>
                  </a:cubicBezTo>
                  <a:cubicBezTo>
                    <a:pt x="132" y="69"/>
                    <a:pt x="129" y="56"/>
                    <a:pt x="122" y="47"/>
                  </a:cubicBezTo>
                  <a:cubicBezTo>
                    <a:pt x="116" y="37"/>
                    <a:pt x="104" y="33"/>
                    <a:pt x="88" y="33"/>
                  </a:cubicBezTo>
                  <a:cubicBezTo>
                    <a:pt x="73" y="33"/>
                    <a:pt x="62" y="38"/>
                    <a:pt x="53" y="49"/>
                  </a:cubicBezTo>
                  <a:cubicBezTo>
                    <a:pt x="44" y="61"/>
                    <a:pt x="40" y="76"/>
                    <a:pt x="40" y="96"/>
                  </a:cubicBezTo>
                  <a:cubicBezTo>
                    <a:pt x="40" y="187"/>
                    <a:pt x="40" y="187"/>
                    <a:pt x="40" y="187"/>
                  </a:cubicBezTo>
                  <a:lnTo>
                    <a:pt x="0" y="18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5" name="Freeform 14"/>
            <p:cNvSpPr>
              <a:spLocks noEditPoints="1"/>
            </p:cNvSpPr>
            <p:nvPr userDrawn="1"/>
          </p:nvSpPr>
          <p:spPr bwMode="black">
            <a:xfrm>
              <a:off x="3792" y="1404"/>
              <a:ext cx="78" cy="396"/>
            </a:xfrm>
            <a:custGeom>
              <a:avLst/>
              <a:gdLst>
                <a:gd name="T0" fmla="*/ 0 w 52"/>
                <a:gd name="T1" fmla="*/ 27 h 264"/>
                <a:gd name="T2" fmla="*/ 7 w 52"/>
                <a:gd name="T3" fmla="*/ 8 h 264"/>
                <a:gd name="T4" fmla="*/ 26 w 52"/>
                <a:gd name="T5" fmla="*/ 0 h 264"/>
                <a:gd name="T6" fmla="*/ 45 w 52"/>
                <a:gd name="T7" fmla="*/ 8 h 264"/>
                <a:gd name="T8" fmla="*/ 52 w 52"/>
                <a:gd name="T9" fmla="*/ 27 h 264"/>
                <a:gd name="T10" fmla="*/ 45 w 52"/>
                <a:gd name="T11" fmla="*/ 45 h 264"/>
                <a:gd name="T12" fmla="*/ 26 w 52"/>
                <a:gd name="T13" fmla="*/ 52 h 264"/>
                <a:gd name="T14" fmla="*/ 7 w 52"/>
                <a:gd name="T15" fmla="*/ 45 h 264"/>
                <a:gd name="T16" fmla="*/ 0 w 52"/>
                <a:gd name="T17" fmla="*/ 27 h 264"/>
                <a:gd name="T18" fmla="*/ 45 w 52"/>
                <a:gd name="T19" fmla="*/ 80 h 264"/>
                <a:gd name="T20" fmla="*/ 45 w 52"/>
                <a:gd name="T21" fmla="*/ 264 h 264"/>
                <a:gd name="T22" fmla="*/ 5 w 52"/>
                <a:gd name="T23" fmla="*/ 264 h 264"/>
                <a:gd name="T24" fmla="*/ 5 w 52"/>
                <a:gd name="T25" fmla="*/ 80 h 264"/>
                <a:gd name="T26" fmla="*/ 45 w 52"/>
                <a:gd name="T27" fmla="*/ 8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264" extrusionOk="0">
                  <a:moveTo>
                    <a:pt x="0" y="27"/>
                  </a:moveTo>
                  <a:cubicBezTo>
                    <a:pt x="0" y="19"/>
                    <a:pt x="3" y="13"/>
                    <a:pt x="7" y="8"/>
                  </a:cubicBezTo>
                  <a:cubicBezTo>
                    <a:pt x="12" y="3"/>
                    <a:pt x="18" y="0"/>
                    <a:pt x="26" y="0"/>
                  </a:cubicBezTo>
                  <a:cubicBezTo>
                    <a:pt x="34" y="0"/>
                    <a:pt x="41" y="3"/>
                    <a:pt x="45" y="8"/>
                  </a:cubicBezTo>
                  <a:cubicBezTo>
                    <a:pt x="50" y="13"/>
                    <a:pt x="52" y="19"/>
                    <a:pt x="52" y="27"/>
                  </a:cubicBezTo>
                  <a:cubicBezTo>
                    <a:pt x="52" y="34"/>
                    <a:pt x="50" y="40"/>
                    <a:pt x="45" y="45"/>
                  </a:cubicBezTo>
                  <a:cubicBezTo>
                    <a:pt x="41" y="50"/>
                    <a:pt x="34" y="52"/>
                    <a:pt x="26" y="52"/>
                  </a:cubicBezTo>
                  <a:cubicBezTo>
                    <a:pt x="18" y="52"/>
                    <a:pt x="12" y="50"/>
                    <a:pt x="7" y="45"/>
                  </a:cubicBezTo>
                  <a:cubicBezTo>
                    <a:pt x="3" y="40"/>
                    <a:pt x="0" y="34"/>
                    <a:pt x="0" y="27"/>
                  </a:cubicBezTo>
                  <a:close/>
                  <a:moveTo>
                    <a:pt x="45" y="80"/>
                  </a:moveTo>
                  <a:cubicBezTo>
                    <a:pt x="45" y="264"/>
                    <a:pt x="45" y="264"/>
                    <a:pt x="45" y="264"/>
                  </a:cubicBezTo>
                  <a:cubicBezTo>
                    <a:pt x="5" y="264"/>
                    <a:pt x="5" y="264"/>
                    <a:pt x="5" y="264"/>
                  </a:cubicBezTo>
                  <a:cubicBezTo>
                    <a:pt x="5" y="80"/>
                    <a:pt x="5" y="80"/>
                    <a:pt x="5" y="80"/>
                  </a:cubicBezTo>
                  <a:lnTo>
                    <a:pt x="45" y="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6" name="Freeform 15"/>
            <p:cNvSpPr/>
            <p:nvPr userDrawn="1"/>
          </p:nvSpPr>
          <p:spPr bwMode="black">
            <a:xfrm>
              <a:off x="3903" y="1524"/>
              <a:ext cx="288" cy="277"/>
            </a:xfrm>
            <a:custGeom>
              <a:avLst/>
              <a:gdLst>
                <a:gd name="T0" fmla="*/ 174 w 288"/>
                <a:gd name="T1" fmla="*/ 277 h 277"/>
                <a:gd name="T2" fmla="*/ 111 w 288"/>
                <a:gd name="T3" fmla="*/ 277 h 277"/>
                <a:gd name="T4" fmla="*/ 0 w 288"/>
                <a:gd name="T5" fmla="*/ 0 h 277"/>
                <a:gd name="T6" fmla="*/ 62 w 288"/>
                <a:gd name="T7" fmla="*/ 0 h 277"/>
                <a:gd name="T8" fmla="*/ 131 w 288"/>
                <a:gd name="T9" fmla="*/ 181 h 277"/>
                <a:gd name="T10" fmla="*/ 144 w 288"/>
                <a:gd name="T11" fmla="*/ 223 h 277"/>
                <a:gd name="T12" fmla="*/ 158 w 288"/>
                <a:gd name="T13" fmla="*/ 181 h 277"/>
                <a:gd name="T14" fmla="*/ 228 w 288"/>
                <a:gd name="T15" fmla="*/ 0 h 277"/>
                <a:gd name="T16" fmla="*/ 288 w 288"/>
                <a:gd name="T17" fmla="*/ 0 h 277"/>
                <a:gd name="T18" fmla="*/ 174 w 288"/>
                <a:gd name="T19" fmla="*/ 27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" h="277" extrusionOk="0">
                  <a:moveTo>
                    <a:pt x="174" y="277"/>
                  </a:moveTo>
                  <a:lnTo>
                    <a:pt x="111" y="277"/>
                  </a:lnTo>
                  <a:lnTo>
                    <a:pt x="0" y="0"/>
                  </a:lnTo>
                  <a:lnTo>
                    <a:pt x="62" y="0"/>
                  </a:lnTo>
                  <a:lnTo>
                    <a:pt x="131" y="181"/>
                  </a:lnTo>
                  <a:lnTo>
                    <a:pt x="144" y="223"/>
                  </a:lnTo>
                  <a:lnTo>
                    <a:pt x="158" y="181"/>
                  </a:lnTo>
                  <a:lnTo>
                    <a:pt x="228" y="0"/>
                  </a:lnTo>
                  <a:lnTo>
                    <a:pt x="288" y="0"/>
                  </a:lnTo>
                  <a:lnTo>
                    <a:pt x="174" y="27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7" name="Freeform 16"/>
            <p:cNvSpPr>
              <a:spLocks noEditPoints="1"/>
            </p:cNvSpPr>
            <p:nvPr userDrawn="1"/>
          </p:nvSpPr>
          <p:spPr bwMode="black">
            <a:xfrm>
              <a:off x="4211" y="1520"/>
              <a:ext cx="273" cy="285"/>
            </a:xfrm>
            <a:custGeom>
              <a:avLst/>
              <a:gdLst>
                <a:gd name="T0" fmla="*/ 178 w 182"/>
                <a:gd name="T1" fmla="*/ 146 h 190"/>
                <a:gd name="T2" fmla="*/ 146 w 182"/>
                <a:gd name="T3" fmla="*/ 178 h 190"/>
                <a:gd name="T4" fmla="*/ 96 w 182"/>
                <a:gd name="T5" fmla="*/ 190 h 190"/>
                <a:gd name="T6" fmla="*/ 54 w 182"/>
                <a:gd name="T7" fmla="*/ 183 h 190"/>
                <a:gd name="T8" fmla="*/ 24 w 182"/>
                <a:gd name="T9" fmla="*/ 163 h 190"/>
                <a:gd name="T10" fmla="*/ 6 w 182"/>
                <a:gd name="T11" fmla="*/ 133 h 190"/>
                <a:gd name="T12" fmla="*/ 0 w 182"/>
                <a:gd name="T13" fmla="*/ 96 h 190"/>
                <a:gd name="T14" fmla="*/ 7 w 182"/>
                <a:gd name="T15" fmla="*/ 59 h 190"/>
                <a:gd name="T16" fmla="*/ 25 w 182"/>
                <a:gd name="T17" fmla="*/ 28 h 190"/>
                <a:gd name="T18" fmla="*/ 55 w 182"/>
                <a:gd name="T19" fmla="*/ 7 h 190"/>
                <a:gd name="T20" fmla="*/ 94 w 182"/>
                <a:gd name="T21" fmla="*/ 0 h 190"/>
                <a:gd name="T22" fmla="*/ 133 w 182"/>
                <a:gd name="T23" fmla="*/ 7 h 190"/>
                <a:gd name="T24" fmla="*/ 161 w 182"/>
                <a:gd name="T25" fmla="*/ 27 h 190"/>
                <a:gd name="T26" fmla="*/ 177 w 182"/>
                <a:gd name="T27" fmla="*/ 56 h 190"/>
                <a:gd name="T28" fmla="*/ 182 w 182"/>
                <a:gd name="T29" fmla="*/ 92 h 190"/>
                <a:gd name="T30" fmla="*/ 182 w 182"/>
                <a:gd name="T31" fmla="*/ 106 h 190"/>
                <a:gd name="T32" fmla="*/ 39 w 182"/>
                <a:gd name="T33" fmla="*/ 106 h 190"/>
                <a:gd name="T34" fmla="*/ 55 w 182"/>
                <a:gd name="T35" fmla="*/ 143 h 190"/>
                <a:gd name="T36" fmla="*/ 95 w 182"/>
                <a:gd name="T37" fmla="*/ 157 h 190"/>
                <a:gd name="T38" fmla="*/ 125 w 182"/>
                <a:gd name="T39" fmla="*/ 149 h 190"/>
                <a:gd name="T40" fmla="*/ 144 w 182"/>
                <a:gd name="T41" fmla="*/ 128 h 190"/>
                <a:gd name="T42" fmla="*/ 178 w 182"/>
                <a:gd name="T43" fmla="*/ 146 h 190"/>
                <a:gd name="T44" fmla="*/ 94 w 182"/>
                <a:gd name="T45" fmla="*/ 32 h 190"/>
                <a:gd name="T46" fmla="*/ 57 w 182"/>
                <a:gd name="T47" fmla="*/ 45 h 190"/>
                <a:gd name="T48" fmla="*/ 39 w 182"/>
                <a:gd name="T49" fmla="*/ 81 h 190"/>
                <a:gd name="T50" fmla="*/ 143 w 182"/>
                <a:gd name="T51" fmla="*/ 81 h 190"/>
                <a:gd name="T52" fmla="*/ 130 w 182"/>
                <a:gd name="T53" fmla="*/ 46 h 190"/>
                <a:gd name="T54" fmla="*/ 94 w 182"/>
                <a:gd name="T55" fmla="*/ 32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2" h="190" extrusionOk="0">
                  <a:moveTo>
                    <a:pt x="178" y="146"/>
                  </a:moveTo>
                  <a:cubicBezTo>
                    <a:pt x="170" y="159"/>
                    <a:pt x="159" y="169"/>
                    <a:pt x="146" y="178"/>
                  </a:cubicBezTo>
                  <a:cubicBezTo>
                    <a:pt x="133" y="186"/>
                    <a:pt x="116" y="190"/>
                    <a:pt x="96" y="190"/>
                  </a:cubicBezTo>
                  <a:cubicBezTo>
                    <a:pt x="80" y="190"/>
                    <a:pt x="66" y="188"/>
                    <a:pt x="54" y="183"/>
                  </a:cubicBezTo>
                  <a:cubicBezTo>
                    <a:pt x="42" y="178"/>
                    <a:pt x="32" y="172"/>
                    <a:pt x="24" y="163"/>
                  </a:cubicBezTo>
                  <a:cubicBezTo>
                    <a:pt x="16" y="155"/>
                    <a:pt x="10" y="145"/>
                    <a:pt x="6" y="133"/>
                  </a:cubicBezTo>
                  <a:cubicBezTo>
                    <a:pt x="2" y="122"/>
                    <a:pt x="0" y="109"/>
                    <a:pt x="0" y="96"/>
                  </a:cubicBezTo>
                  <a:cubicBezTo>
                    <a:pt x="0" y="83"/>
                    <a:pt x="2" y="71"/>
                    <a:pt x="7" y="59"/>
                  </a:cubicBezTo>
                  <a:cubicBezTo>
                    <a:pt x="11" y="47"/>
                    <a:pt x="17" y="37"/>
                    <a:pt x="25" y="28"/>
                  </a:cubicBezTo>
                  <a:cubicBezTo>
                    <a:pt x="33" y="19"/>
                    <a:pt x="43" y="12"/>
                    <a:pt x="55" y="7"/>
                  </a:cubicBezTo>
                  <a:cubicBezTo>
                    <a:pt x="66" y="2"/>
                    <a:pt x="80" y="0"/>
                    <a:pt x="94" y="0"/>
                  </a:cubicBezTo>
                  <a:cubicBezTo>
                    <a:pt x="109" y="0"/>
                    <a:pt x="122" y="2"/>
                    <a:pt x="133" y="7"/>
                  </a:cubicBezTo>
                  <a:cubicBezTo>
                    <a:pt x="144" y="12"/>
                    <a:pt x="153" y="19"/>
                    <a:pt x="161" y="27"/>
                  </a:cubicBezTo>
                  <a:cubicBezTo>
                    <a:pt x="168" y="35"/>
                    <a:pt x="173" y="45"/>
                    <a:pt x="177" y="56"/>
                  </a:cubicBezTo>
                  <a:cubicBezTo>
                    <a:pt x="180" y="68"/>
                    <a:pt x="182" y="80"/>
                    <a:pt x="182" y="92"/>
                  </a:cubicBezTo>
                  <a:cubicBezTo>
                    <a:pt x="182" y="106"/>
                    <a:pt x="182" y="106"/>
                    <a:pt x="182" y="106"/>
                  </a:cubicBezTo>
                  <a:cubicBezTo>
                    <a:pt x="39" y="106"/>
                    <a:pt x="39" y="106"/>
                    <a:pt x="39" y="106"/>
                  </a:cubicBezTo>
                  <a:cubicBezTo>
                    <a:pt x="40" y="122"/>
                    <a:pt x="46" y="134"/>
                    <a:pt x="55" y="143"/>
                  </a:cubicBezTo>
                  <a:cubicBezTo>
                    <a:pt x="65" y="152"/>
                    <a:pt x="78" y="157"/>
                    <a:pt x="95" y="157"/>
                  </a:cubicBezTo>
                  <a:cubicBezTo>
                    <a:pt x="107" y="157"/>
                    <a:pt x="117" y="155"/>
                    <a:pt x="125" y="149"/>
                  </a:cubicBezTo>
                  <a:cubicBezTo>
                    <a:pt x="132" y="144"/>
                    <a:pt x="139" y="137"/>
                    <a:pt x="144" y="128"/>
                  </a:cubicBezTo>
                  <a:lnTo>
                    <a:pt x="178" y="146"/>
                  </a:lnTo>
                  <a:close/>
                  <a:moveTo>
                    <a:pt x="94" y="32"/>
                  </a:moveTo>
                  <a:cubicBezTo>
                    <a:pt x="78" y="32"/>
                    <a:pt x="66" y="37"/>
                    <a:pt x="57" y="45"/>
                  </a:cubicBezTo>
                  <a:cubicBezTo>
                    <a:pt x="47" y="54"/>
                    <a:pt x="41" y="66"/>
                    <a:pt x="39" y="81"/>
                  </a:cubicBezTo>
                  <a:cubicBezTo>
                    <a:pt x="143" y="81"/>
                    <a:pt x="143" y="81"/>
                    <a:pt x="143" y="81"/>
                  </a:cubicBezTo>
                  <a:cubicBezTo>
                    <a:pt x="142" y="67"/>
                    <a:pt x="138" y="55"/>
                    <a:pt x="130" y="46"/>
                  </a:cubicBezTo>
                  <a:cubicBezTo>
                    <a:pt x="122" y="37"/>
                    <a:pt x="110" y="32"/>
                    <a:pt x="94" y="3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8" name="Freeform 17"/>
            <p:cNvSpPr/>
            <p:nvPr userDrawn="1"/>
          </p:nvSpPr>
          <p:spPr bwMode="black">
            <a:xfrm>
              <a:off x="4541" y="1521"/>
              <a:ext cx="185" cy="280"/>
            </a:xfrm>
            <a:custGeom>
              <a:avLst/>
              <a:gdLst>
                <a:gd name="T0" fmla="*/ 91 w 123"/>
                <a:gd name="T1" fmla="*/ 0 h 186"/>
                <a:gd name="T2" fmla="*/ 109 w 123"/>
                <a:gd name="T3" fmla="*/ 2 h 186"/>
                <a:gd name="T4" fmla="*/ 123 w 123"/>
                <a:gd name="T5" fmla="*/ 7 h 186"/>
                <a:gd name="T6" fmla="*/ 111 w 123"/>
                <a:gd name="T7" fmla="*/ 43 h 186"/>
                <a:gd name="T8" fmla="*/ 97 w 123"/>
                <a:gd name="T9" fmla="*/ 37 h 186"/>
                <a:gd name="T10" fmla="*/ 80 w 123"/>
                <a:gd name="T11" fmla="*/ 35 h 186"/>
                <a:gd name="T12" fmla="*/ 52 w 123"/>
                <a:gd name="T13" fmla="*/ 49 h 186"/>
                <a:gd name="T14" fmla="*/ 40 w 123"/>
                <a:gd name="T15" fmla="*/ 93 h 186"/>
                <a:gd name="T16" fmla="*/ 40 w 123"/>
                <a:gd name="T17" fmla="*/ 186 h 186"/>
                <a:gd name="T18" fmla="*/ 0 w 123"/>
                <a:gd name="T19" fmla="*/ 186 h 186"/>
                <a:gd name="T20" fmla="*/ 0 w 123"/>
                <a:gd name="T21" fmla="*/ 2 h 186"/>
                <a:gd name="T22" fmla="*/ 40 w 123"/>
                <a:gd name="T23" fmla="*/ 2 h 186"/>
                <a:gd name="T24" fmla="*/ 40 w 123"/>
                <a:gd name="T25" fmla="*/ 46 h 186"/>
                <a:gd name="T26" fmla="*/ 58 w 123"/>
                <a:gd name="T27" fmla="*/ 11 h 186"/>
                <a:gd name="T28" fmla="*/ 91 w 123"/>
                <a:gd name="T29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86" extrusionOk="0">
                  <a:moveTo>
                    <a:pt x="91" y="0"/>
                  </a:moveTo>
                  <a:cubicBezTo>
                    <a:pt x="98" y="0"/>
                    <a:pt x="103" y="0"/>
                    <a:pt x="109" y="2"/>
                  </a:cubicBezTo>
                  <a:cubicBezTo>
                    <a:pt x="114" y="3"/>
                    <a:pt x="118" y="5"/>
                    <a:pt x="123" y="7"/>
                  </a:cubicBezTo>
                  <a:cubicBezTo>
                    <a:pt x="111" y="43"/>
                    <a:pt x="111" y="43"/>
                    <a:pt x="111" y="43"/>
                  </a:cubicBezTo>
                  <a:cubicBezTo>
                    <a:pt x="107" y="40"/>
                    <a:pt x="102" y="38"/>
                    <a:pt x="97" y="37"/>
                  </a:cubicBezTo>
                  <a:cubicBezTo>
                    <a:pt x="92" y="36"/>
                    <a:pt x="86" y="35"/>
                    <a:pt x="80" y="35"/>
                  </a:cubicBezTo>
                  <a:cubicBezTo>
                    <a:pt x="69" y="35"/>
                    <a:pt x="59" y="40"/>
                    <a:pt x="52" y="49"/>
                  </a:cubicBezTo>
                  <a:cubicBezTo>
                    <a:pt x="44" y="59"/>
                    <a:pt x="40" y="73"/>
                    <a:pt x="40" y="93"/>
                  </a:cubicBezTo>
                  <a:cubicBezTo>
                    <a:pt x="40" y="186"/>
                    <a:pt x="40" y="186"/>
                    <a:pt x="40" y="18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4" y="31"/>
                    <a:pt x="50" y="19"/>
                    <a:pt x="58" y="11"/>
                  </a:cubicBezTo>
                  <a:cubicBezTo>
                    <a:pt x="67" y="3"/>
                    <a:pt x="77" y="0"/>
                    <a:pt x="9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9" name="Freeform 18"/>
            <p:cNvSpPr/>
            <p:nvPr userDrawn="1"/>
          </p:nvSpPr>
          <p:spPr bwMode="black">
            <a:xfrm>
              <a:off x="4744" y="1518"/>
              <a:ext cx="248" cy="289"/>
            </a:xfrm>
            <a:custGeom>
              <a:avLst/>
              <a:gdLst>
                <a:gd name="T0" fmla="*/ 0 w 165"/>
                <a:gd name="T1" fmla="*/ 155 h 192"/>
                <a:gd name="T2" fmla="*/ 29 w 165"/>
                <a:gd name="T3" fmla="*/ 128 h 192"/>
                <a:gd name="T4" fmla="*/ 54 w 165"/>
                <a:gd name="T5" fmla="*/ 151 h 192"/>
                <a:gd name="T6" fmla="*/ 90 w 165"/>
                <a:gd name="T7" fmla="*/ 158 h 192"/>
                <a:gd name="T8" fmla="*/ 118 w 165"/>
                <a:gd name="T9" fmla="*/ 150 h 192"/>
                <a:gd name="T10" fmla="*/ 126 w 165"/>
                <a:gd name="T11" fmla="*/ 133 h 192"/>
                <a:gd name="T12" fmla="*/ 121 w 165"/>
                <a:gd name="T13" fmla="*/ 121 h 192"/>
                <a:gd name="T14" fmla="*/ 108 w 165"/>
                <a:gd name="T15" fmla="*/ 115 h 192"/>
                <a:gd name="T16" fmla="*/ 88 w 165"/>
                <a:gd name="T17" fmla="*/ 110 h 192"/>
                <a:gd name="T18" fmla="*/ 64 w 165"/>
                <a:gd name="T19" fmla="*/ 107 h 192"/>
                <a:gd name="T20" fmla="*/ 23 w 165"/>
                <a:gd name="T21" fmla="*/ 92 h 192"/>
                <a:gd name="T22" fmla="*/ 7 w 165"/>
                <a:gd name="T23" fmla="*/ 57 h 192"/>
                <a:gd name="T24" fmla="*/ 26 w 165"/>
                <a:gd name="T25" fmla="*/ 17 h 192"/>
                <a:gd name="T26" fmla="*/ 79 w 165"/>
                <a:gd name="T27" fmla="*/ 0 h 192"/>
                <a:gd name="T28" fmla="*/ 128 w 165"/>
                <a:gd name="T29" fmla="*/ 9 h 192"/>
                <a:gd name="T30" fmla="*/ 165 w 165"/>
                <a:gd name="T31" fmla="*/ 38 h 192"/>
                <a:gd name="T32" fmla="*/ 135 w 165"/>
                <a:gd name="T33" fmla="*/ 64 h 192"/>
                <a:gd name="T34" fmla="*/ 110 w 165"/>
                <a:gd name="T35" fmla="*/ 41 h 192"/>
                <a:gd name="T36" fmla="*/ 77 w 165"/>
                <a:gd name="T37" fmla="*/ 33 h 192"/>
                <a:gd name="T38" fmla="*/ 50 w 165"/>
                <a:gd name="T39" fmla="*/ 41 h 192"/>
                <a:gd name="T40" fmla="*/ 41 w 165"/>
                <a:gd name="T41" fmla="*/ 58 h 192"/>
                <a:gd name="T42" fmla="*/ 56 w 165"/>
                <a:gd name="T43" fmla="*/ 75 h 192"/>
                <a:gd name="T44" fmla="*/ 94 w 165"/>
                <a:gd name="T45" fmla="*/ 82 h 192"/>
                <a:gd name="T46" fmla="*/ 120 w 165"/>
                <a:gd name="T47" fmla="*/ 87 h 192"/>
                <a:gd name="T48" fmla="*/ 141 w 165"/>
                <a:gd name="T49" fmla="*/ 96 h 192"/>
                <a:gd name="T50" fmla="*/ 156 w 165"/>
                <a:gd name="T51" fmla="*/ 110 h 192"/>
                <a:gd name="T52" fmla="*/ 162 w 165"/>
                <a:gd name="T53" fmla="*/ 133 h 192"/>
                <a:gd name="T54" fmla="*/ 142 w 165"/>
                <a:gd name="T55" fmla="*/ 175 h 192"/>
                <a:gd name="T56" fmla="*/ 89 w 165"/>
                <a:gd name="T57" fmla="*/ 192 h 192"/>
                <a:gd name="T58" fmla="*/ 35 w 165"/>
                <a:gd name="T59" fmla="*/ 182 h 192"/>
                <a:gd name="T60" fmla="*/ 0 w 165"/>
                <a:gd name="T61" fmla="*/ 155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5" h="192" extrusionOk="0">
                  <a:moveTo>
                    <a:pt x="0" y="155"/>
                  </a:moveTo>
                  <a:cubicBezTo>
                    <a:pt x="29" y="128"/>
                    <a:pt x="29" y="128"/>
                    <a:pt x="29" y="128"/>
                  </a:cubicBezTo>
                  <a:cubicBezTo>
                    <a:pt x="36" y="138"/>
                    <a:pt x="45" y="146"/>
                    <a:pt x="54" y="151"/>
                  </a:cubicBezTo>
                  <a:cubicBezTo>
                    <a:pt x="64" y="156"/>
                    <a:pt x="76" y="158"/>
                    <a:pt x="90" y="158"/>
                  </a:cubicBezTo>
                  <a:cubicBezTo>
                    <a:pt x="102" y="158"/>
                    <a:pt x="112" y="156"/>
                    <a:pt x="118" y="150"/>
                  </a:cubicBezTo>
                  <a:cubicBezTo>
                    <a:pt x="123" y="145"/>
                    <a:pt x="126" y="139"/>
                    <a:pt x="126" y="133"/>
                  </a:cubicBezTo>
                  <a:cubicBezTo>
                    <a:pt x="126" y="128"/>
                    <a:pt x="125" y="124"/>
                    <a:pt x="121" y="121"/>
                  </a:cubicBezTo>
                  <a:cubicBezTo>
                    <a:pt x="118" y="119"/>
                    <a:pt x="114" y="116"/>
                    <a:pt x="108" y="115"/>
                  </a:cubicBezTo>
                  <a:cubicBezTo>
                    <a:pt x="102" y="113"/>
                    <a:pt x="96" y="112"/>
                    <a:pt x="88" y="110"/>
                  </a:cubicBezTo>
                  <a:cubicBezTo>
                    <a:pt x="81" y="109"/>
                    <a:pt x="73" y="108"/>
                    <a:pt x="64" y="107"/>
                  </a:cubicBezTo>
                  <a:cubicBezTo>
                    <a:pt x="48" y="104"/>
                    <a:pt x="34" y="99"/>
                    <a:pt x="23" y="92"/>
                  </a:cubicBezTo>
                  <a:cubicBezTo>
                    <a:pt x="12" y="85"/>
                    <a:pt x="7" y="74"/>
                    <a:pt x="7" y="57"/>
                  </a:cubicBezTo>
                  <a:cubicBezTo>
                    <a:pt x="7" y="41"/>
                    <a:pt x="13" y="28"/>
                    <a:pt x="26" y="17"/>
                  </a:cubicBezTo>
                  <a:cubicBezTo>
                    <a:pt x="39" y="6"/>
                    <a:pt x="57" y="0"/>
                    <a:pt x="79" y="0"/>
                  </a:cubicBezTo>
                  <a:cubicBezTo>
                    <a:pt x="98" y="0"/>
                    <a:pt x="114" y="3"/>
                    <a:pt x="128" y="9"/>
                  </a:cubicBezTo>
                  <a:cubicBezTo>
                    <a:pt x="142" y="15"/>
                    <a:pt x="154" y="25"/>
                    <a:pt x="165" y="38"/>
                  </a:cubicBezTo>
                  <a:cubicBezTo>
                    <a:pt x="135" y="64"/>
                    <a:pt x="135" y="64"/>
                    <a:pt x="135" y="64"/>
                  </a:cubicBezTo>
                  <a:cubicBezTo>
                    <a:pt x="128" y="54"/>
                    <a:pt x="119" y="46"/>
                    <a:pt x="110" y="41"/>
                  </a:cubicBezTo>
                  <a:cubicBezTo>
                    <a:pt x="101" y="36"/>
                    <a:pt x="90" y="33"/>
                    <a:pt x="77" y="33"/>
                  </a:cubicBezTo>
                  <a:cubicBezTo>
                    <a:pt x="64" y="33"/>
                    <a:pt x="55" y="36"/>
                    <a:pt x="50" y="41"/>
                  </a:cubicBezTo>
                  <a:cubicBezTo>
                    <a:pt x="44" y="46"/>
                    <a:pt x="41" y="51"/>
                    <a:pt x="41" y="58"/>
                  </a:cubicBezTo>
                  <a:cubicBezTo>
                    <a:pt x="41" y="66"/>
                    <a:pt x="46" y="72"/>
                    <a:pt x="56" y="75"/>
                  </a:cubicBezTo>
                  <a:cubicBezTo>
                    <a:pt x="66" y="78"/>
                    <a:pt x="78" y="80"/>
                    <a:pt x="94" y="82"/>
                  </a:cubicBezTo>
                  <a:cubicBezTo>
                    <a:pt x="103" y="84"/>
                    <a:pt x="111" y="85"/>
                    <a:pt x="120" y="87"/>
                  </a:cubicBezTo>
                  <a:cubicBezTo>
                    <a:pt x="128" y="89"/>
                    <a:pt x="135" y="92"/>
                    <a:pt x="141" y="96"/>
                  </a:cubicBezTo>
                  <a:cubicBezTo>
                    <a:pt x="147" y="99"/>
                    <a:pt x="152" y="104"/>
                    <a:pt x="156" y="110"/>
                  </a:cubicBezTo>
                  <a:cubicBezTo>
                    <a:pt x="160" y="116"/>
                    <a:pt x="162" y="124"/>
                    <a:pt x="162" y="133"/>
                  </a:cubicBezTo>
                  <a:cubicBezTo>
                    <a:pt x="162" y="150"/>
                    <a:pt x="155" y="164"/>
                    <a:pt x="142" y="175"/>
                  </a:cubicBezTo>
                  <a:cubicBezTo>
                    <a:pt x="129" y="186"/>
                    <a:pt x="111" y="192"/>
                    <a:pt x="89" y="192"/>
                  </a:cubicBezTo>
                  <a:cubicBezTo>
                    <a:pt x="68" y="192"/>
                    <a:pt x="50" y="188"/>
                    <a:pt x="35" y="182"/>
                  </a:cubicBezTo>
                  <a:cubicBezTo>
                    <a:pt x="21" y="175"/>
                    <a:pt x="9" y="166"/>
                    <a:pt x="0" y="1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0" name="Freeform 19"/>
            <p:cNvSpPr>
              <a:spLocks noEditPoints="1"/>
            </p:cNvSpPr>
            <p:nvPr userDrawn="1"/>
          </p:nvSpPr>
          <p:spPr bwMode="black">
            <a:xfrm>
              <a:off x="5040" y="1404"/>
              <a:ext cx="77" cy="396"/>
            </a:xfrm>
            <a:custGeom>
              <a:avLst/>
              <a:gdLst>
                <a:gd name="T0" fmla="*/ 0 w 51"/>
                <a:gd name="T1" fmla="*/ 27 h 264"/>
                <a:gd name="T2" fmla="*/ 6 w 51"/>
                <a:gd name="T3" fmla="*/ 8 h 264"/>
                <a:gd name="T4" fmla="*/ 25 w 51"/>
                <a:gd name="T5" fmla="*/ 0 h 264"/>
                <a:gd name="T6" fmla="*/ 44 w 51"/>
                <a:gd name="T7" fmla="*/ 8 h 264"/>
                <a:gd name="T8" fmla="*/ 51 w 51"/>
                <a:gd name="T9" fmla="*/ 27 h 264"/>
                <a:gd name="T10" fmla="*/ 44 w 51"/>
                <a:gd name="T11" fmla="*/ 45 h 264"/>
                <a:gd name="T12" fmla="*/ 25 w 51"/>
                <a:gd name="T13" fmla="*/ 52 h 264"/>
                <a:gd name="T14" fmla="*/ 6 w 51"/>
                <a:gd name="T15" fmla="*/ 45 h 264"/>
                <a:gd name="T16" fmla="*/ 0 w 51"/>
                <a:gd name="T17" fmla="*/ 27 h 264"/>
                <a:gd name="T18" fmla="*/ 44 w 51"/>
                <a:gd name="T19" fmla="*/ 80 h 264"/>
                <a:gd name="T20" fmla="*/ 44 w 51"/>
                <a:gd name="T21" fmla="*/ 264 h 264"/>
                <a:gd name="T22" fmla="*/ 4 w 51"/>
                <a:gd name="T23" fmla="*/ 264 h 264"/>
                <a:gd name="T24" fmla="*/ 4 w 51"/>
                <a:gd name="T25" fmla="*/ 80 h 264"/>
                <a:gd name="T26" fmla="*/ 44 w 51"/>
                <a:gd name="T27" fmla="*/ 8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264" extrusionOk="0">
                  <a:moveTo>
                    <a:pt x="0" y="27"/>
                  </a:moveTo>
                  <a:cubicBezTo>
                    <a:pt x="0" y="19"/>
                    <a:pt x="2" y="13"/>
                    <a:pt x="6" y="8"/>
                  </a:cubicBezTo>
                  <a:cubicBezTo>
                    <a:pt x="11" y="3"/>
                    <a:pt x="17" y="0"/>
                    <a:pt x="25" y="0"/>
                  </a:cubicBezTo>
                  <a:cubicBezTo>
                    <a:pt x="34" y="0"/>
                    <a:pt x="40" y="3"/>
                    <a:pt x="44" y="8"/>
                  </a:cubicBezTo>
                  <a:cubicBezTo>
                    <a:pt x="49" y="13"/>
                    <a:pt x="51" y="19"/>
                    <a:pt x="51" y="27"/>
                  </a:cubicBezTo>
                  <a:cubicBezTo>
                    <a:pt x="51" y="34"/>
                    <a:pt x="49" y="40"/>
                    <a:pt x="44" y="45"/>
                  </a:cubicBezTo>
                  <a:cubicBezTo>
                    <a:pt x="40" y="50"/>
                    <a:pt x="34" y="52"/>
                    <a:pt x="25" y="52"/>
                  </a:cubicBezTo>
                  <a:cubicBezTo>
                    <a:pt x="17" y="52"/>
                    <a:pt x="11" y="50"/>
                    <a:pt x="6" y="45"/>
                  </a:cubicBezTo>
                  <a:cubicBezTo>
                    <a:pt x="2" y="40"/>
                    <a:pt x="0" y="34"/>
                    <a:pt x="0" y="27"/>
                  </a:cubicBezTo>
                  <a:close/>
                  <a:moveTo>
                    <a:pt x="44" y="80"/>
                  </a:moveTo>
                  <a:cubicBezTo>
                    <a:pt x="44" y="264"/>
                    <a:pt x="44" y="264"/>
                    <a:pt x="44" y="264"/>
                  </a:cubicBezTo>
                  <a:cubicBezTo>
                    <a:pt x="4" y="264"/>
                    <a:pt x="4" y="264"/>
                    <a:pt x="4" y="264"/>
                  </a:cubicBezTo>
                  <a:cubicBezTo>
                    <a:pt x="4" y="80"/>
                    <a:pt x="4" y="80"/>
                    <a:pt x="4" y="80"/>
                  </a:cubicBezTo>
                  <a:lnTo>
                    <a:pt x="44" y="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1" name="Freeform 20"/>
            <p:cNvSpPr/>
            <p:nvPr userDrawn="1"/>
          </p:nvSpPr>
          <p:spPr bwMode="black">
            <a:xfrm>
              <a:off x="5159" y="1421"/>
              <a:ext cx="196" cy="384"/>
            </a:xfrm>
            <a:custGeom>
              <a:avLst/>
              <a:gdLst>
                <a:gd name="T0" fmla="*/ 131 w 131"/>
                <a:gd name="T1" fmla="*/ 217 h 256"/>
                <a:gd name="T2" fmla="*/ 131 w 131"/>
                <a:gd name="T3" fmla="*/ 249 h 256"/>
                <a:gd name="T4" fmla="*/ 116 w 131"/>
                <a:gd name="T5" fmla="*/ 254 h 256"/>
                <a:gd name="T6" fmla="*/ 98 w 131"/>
                <a:gd name="T7" fmla="*/ 256 h 256"/>
                <a:gd name="T8" fmla="*/ 55 w 131"/>
                <a:gd name="T9" fmla="*/ 241 h 256"/>
                <a:gd name="T10" fmla="*/ 42 w 131"/>
                <a:gd name="T11" fmla="*/ 194 h 256"/>
                <a:gd name="T12" fmla="*/ 42 w 131"/>
                <a:gd name="T13" fmla="*/ 102 h 256"/>
                <a:gd name="T14" fmla="*/ 0 w 131"/>
                <a:gd name="T15" fmla="*/ 102 h 256"/>
                <a:gd name="T16" fmla="*/ 0 w 131"/>
                <a:gd name="T17" fmla="*/ 69 h 256"/>
                <a:gd name="T18" fmla="*/ 42 w 131"/>
                <a:gd name="T19" fmla="*/ 69 h 256"/>
                <a:gd name="T20" fmla="*/ 42 w 131"/>
                <a:gd name="T21" fmla="*/ 22 h 256"/>
                <a:gd name="T22" fmla="*/ 79 w 131"/>
                <a:gd name="T23" fmla="*/ 0 h 256"/>
                <a:gd name="T24" fmla="*/ 79 w 131"/>
                <a:gd name="T25" fmla="*/ 69 h 256"/>
                <a:gd name="T26" fmla="*/ 131 w 131"/>
                <a:gd name="T27" fmla="*/ 69 h 256"/>
                <a:gd name="T28" fmla="*/ 131 w 131"/>
                <a:gd name="T29" fmla="*/ 102 h 256"/>
                <a:gd name="T30" fmla="*/ 79 w 131"/>
                <a:gd name="T31" fmla="*/ 102 h 256"/>
                <a:gd name="T32" fmla="*/ 79 w 131"/>
                <a:gd name="T33" fmla="*/ 190 h 256"/>
                <a:gd name="T34" fmla="*/ 86 w 131"/>
                <a:gd name="T35" fmla="*/ 215 h 256"/>
                <a:gd name="T36" fmla="*/ 107 w 131"/>
                <a:gd name="T37" fmla="*/ 222 h 256"/>
                <a:gd name="T38" fmla="*/ 119 w 131"/>
                <a:gd name="T39" fmla="*/ 221 h 256"/>
                <a:gd name="T40" fmla="*/ 131 w 131"/>
                <a:gd name="T41" fmla="*/ 21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1" h="256" extrusionOk="0">
                  <a:moveTo>
                    <a:pt x="131" y="217"/>
                  </a:moveTo>
                  <a:cubicBezTo>
                    <a:pt x="131" y="249"/>
                    <a:pt x="131" y="249"/>
                    <a:pt x="131" y="249"/>
                  </a:cubicBezTo>
                  <a:cubicBezTo>
                    <a:pt x="126" y="251"/>
                    <a:pt x="121" y="253"/>
                    <a:pt x="116" y="254"/>
                  </a:cubicBezTo>
                  <a:cubicBezTo>
                    <a:pt x="110" y="256"/>
                    <a:pt x="104" y="256"/>
                    <a:pt x="98" y="256"/>
                  </a:cubicBezTo>
                  <a:cubicBezTo>
                    <a:pt x="78" y="256"/>
                    <a:pt x="64" y="251"/>
                    <a:pt x="55" y="241"/>
                  </a:cubicBezTo>
                  <a:cubicBezTo>
                    <a:pt x="46" y="230"/>
                    <a:pt x="42" y="215"/>
                    <a:pt x="42" y="194"/>
                  </a:cubicBezTo>
                  <a:cubicBezTo>
                    <a:pt x="42" y="102"/>
                    <a:pt x="42" y="102"/>
                    <a:pt x="42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131" y="69"/>
                    <a:pt x="131" y="69"/>
                    <a:pt x="131" y="69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79" y="190"/>
                    <a:pt x="79" y="190"/>
                    <a:pt x="79" y="190"/>
                  </a:cubicBezTo>
                  <a:cubicBezTo>
                    <a:pt x="79" y="202"/>
                    <a:pt x="82" y="210"/>
                    <a:pt x="86" y="215"/>
                  </a:cubicBezTo>
                  <a:cubicBezTo>
                    <a:pt x="91" y="220"/>
                    <a:pt x="98" y="222"/>
                    <a:pt x="107" y="222"/>
                  </a:cubicBezTo>
                  <a:cubicBezTo>
                    <a:pt x="112" y="222"/>
                    <a:pt x="116" y="222"/>
                    <a:pt x="119" y="221"/>
                  </a:cubicBezTo>
                  <a:cubicBezTo>
                    <a:pt x="123" y="220"/>
                    <a:pt x="127" y="219"/>
                    <a:pt x="131" y="2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2" name="Freeform 21"/>
            <p:cNvSpPr>
              <a:spLocks noEditPoints="1"/>
            </p:cNvSpPr>
            <p:nvPr userDrawn="1"/>
          </p:nvSpPr>
          <p:spPr bwMode="black">
            <a:xfrm>
              <a:off x="5387" y="1388"/>
              <a:ext cx="273" cy="417"/>
            </a:xfrm>
            <a:custGeom>
              <a:avLst/>
              <a:gdLst>
                <a:gd name="T0" fmla="*/ 177 w 182"/>
                <a:gd name="T1" fmla="*/ 234 h 278"/>
                <a:gd name="T2" fmla="*/ 146 w 182"/>
                <a:gd name="T3" fmla="*/ 266 h 278"/>
                <a:gd name="T4" fmla="*/ 95 w 182"/>
                <a:gd name="T5" fmla="*/ 278 h 278"/>
                <a:gd name="T6" fmla="*/ 54 w 182"/>
                <a:gd name="T7" fmla="*/ 271 h 278"/>
                <a:gd name="T8" fmla="*/ 24 w 182"/>
                <a:gd name="T9" fmla="*/ 251 h 278"/>
                <a:gd name="T10" fmla="*/ 6 w 182"/>
                <a:gd name="T11" fmla="*/ 221 h 278"/>
                <a:gd name="T12" fmla="*/ 0 w 182"/>
                <a:gd name="T13" fmla="*/ 184 h 278"/>
                <a:gd name="T14" fmla="*/ 6 w 182"/>
                <a:gd name="T15" fmla="*/ 147 h 278"/>
                <a:gd name="T16" fmla="*/ 25 w 182"/>
                <a:gd name="T17" fmla="*/ 116 h 278"/>
                <a:gd name="T18" fmla="*/ 54 w 182"/>
                <a:gd name="T19" fmla="*/ 95 h 278"/>
                <a:gd name="T20" fmla="*/ 94 w 182"/>
                <a:gd name="T21" fmla="*/ 88 h 278"/>
                <a:gd name="T22" fmla="*/ 133 w 182"/>
                <a:gd name="T23" fmla="*/ 95 h 278"/>
                <a:gd name="T24" fmla="*/ 160 w 182"/>
                <a:gd name="T25" fmla="*/ 115 h 278"/>
                <a:gd name="T26" fmla="*/ 176 w 182"/>
                <a:gd name="T27" fmla="*/ 144 h 278"/>
                <a:gd name="T28" fmla="*/ 182 w 182"/>
                <a:gd name="T29" fmla="*/ 180 h 278"/>
                <a:gd name="T30" fmla="*/ 182 w 182"/>
                <a:gd name="T31" fmla="*/ 194 h 278"/>
                <a:gd name="T32" fmla="*/ 38 w 182"/>
                <a:gd name="T33" fmla="*/ 194 h 278"/>
                <a:gd name="T34" fmla="*/ 55 w 182"/>
                <a:gd name="T35" fmla="*/ 231 h 278"/>
                <a:gd name="T36" fmla="*/ 95 w 182"/>
                <a:gd name="T37" fmla="*/ 245 h 278"/>
                <a:gd name="T38" fmla="*/ 124 w 182"/>
                <a:gd name="T39" fmla="*/ 237 h 278"/>
                <a:gd name="T40" fmla="*/ 144 w 182"/>
                <a:gd name="T41" fmla="*/ 216 h 278"/>
                <a:gd name="T42" fmla="*/ 177 w 182"/>
                <a:gd name="T43" fmla="*/ 234 h 278"/>
                <a:gd name="T44" fmla="*/ 94 w 182"/>
                <a:gd name="T45" fmla="*/ 120 h 278"/>
                <a:gd name="T46" fmla="*/ 56 w 182"/>
                <a:gd name="T47" fmla="*/ 133 h 278"/>
                <a:gd name="T48" fmla="*/ 39 w 182"/>
                <a:gd name="T49" fmla="*/ 169 h 278"/>
                <a:gd name="T50" fmla="*/ 143 w 182"/>
                <a:gd name="T51" fmla="*/ 169 h 278"/>
                <a:gd name="T52" fmla="*/ 130 w 182"/>
                <a:gd name="T53" fmla="*/ 134 h 278"/>
                <a:gd name="T54" fmla="*/ 94 w 182"/>
                <a:gd name="T55" fmla="*/ 120 h 278"/>
                <a:gd name="T56" fmla="*/ 88 w 182"/>
                <a:gd name="T57" fmla="*/ 74 h 278"/>
                <a:gd name="T58" fmla="*/ 73 w 182"/>
                <a:gd name="T59" fmla="*/ 59 h 278"/>
                <a:gd name="T60" fmla="*/ 127 w 182"/>
                <a:gd name="T61" fmla="*/ 0 h 278"/>
                <a:gd name="T62" fmla="*/ 147 w 182"/>
                <a:gd name="T63" fmla="*/ 18 h 278"/>
                <a:gd name="T64" fmla="*/ 88 w 182"/>
                <a:gd name="T65" fmla="*/ 74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2" h="278" extrusionOk="0">
                  <a:moveTo>
                    <a:pt x="177" y="234"/>
                  </a:moveTo>
                  <a:cubicBezTo>
                    <a:pt x="170" y="247"/>
                    <a:pt x="159" y="257"/>
                    <a:pt x="146" y="266"/>
                  </a:cubicBezTo>
                  <a:cubicBezTo>
                    <a:pt x="132" y="274"/>
                    <a:pt x="116" y="278"/>
                    <a:pt x="95" y="278"/>
                  </a:cubicBezTo>
                  <a:cubicBezTo>
                    <a:pt x="79" y="278"/>
                    <a:pt x="66" y="276"/>
                    <a:pt x="54" y="271"/>
                  </a:cubicBezTo>
                  <a:cubicBezTo>
                    <a:pt x="42" y="266"/>
                    <a:pt x="32" y="260"/>
                    <a:pt x="24" y="251"/>
                  </a:cubicBezTo>
                  <a:cubicBezTo>
                    <a:pt x="16" y="243"/>
                    <a:pt x="10" y="233"/>
                    <a:pt x="6" y="221"/>
                  </a:cubicBezTo>
                  <a:cubicBezTo>
                    <a:pt x="2" y="210"/>
                    <a:pt x="0" y="197"/>
                    <a:pt x="0" y="184"/>
                  </a:cubicBezTo>
                  <a:cubicBezTo>
                    <a:pt x="0" y="171"/>
                    <a:pt x="2" y="159"/>
                    <a:pt x="6" y="147"/>
                  </a:cubicBezTo>
                  <a:cubicBezTo>
                    <a:pt x="11" y="135"/>
                    <a:pt x="17" y="125"/>
                    <a:pt x="25" y="116"/>
                  </a:cubicBezTo>
                  <a:cubicBezTo>
                    <a:pt x="33" y="107"/>
                    <a:pt x="43" y="100"/>
                    <a:pt x="54" y="95"/>
                  </a:cubicBezTo>
                  <a:cubicBezTo>
                    <a:pt x="66" y="90"/>
                    <a:pt x="79" y="88"/>
                    <a:pt x="94" y="88"/>
                  </a:cubicBezTo>
                  <a:cubicBezTo>
                    <a:pt x="109" y="88"/>
                    <a:pt x="122" y="90"/>
                    <a:pt x="133" y="95"/>
                  </a:cubicBezTo>
                  <a:cubicBezTo>
                    <a:pt x="144" y="100"/>
                    <a:pt x="153" y="107"/>
                    <a:pt x="160" y="115"/>
                  </a:cubicBezTo>
                  <a:cubicBezTo>
                    <a:pt x="167" y="123"/>
                    <a:pt x="173" y="133"/>
                    <a:pt x="176" y="144"/>
                  </a:cubicBezTo>
                  <a:cubicBezTo>
                    <a:pt x="180" y="156"/>
                    <a:pt x="182" y="168"/>
                    <a:pt x="182" y="180"/>
                  </a:cubicBezTo>
                  <a:cubicBezTo>
                    <a:pt x="182" y="194"/>
                    <a:pt x="182" y="194"/>
                    <a:pt x="182" y="194"/>
                  </a:cubicBezTo>
                  <a:cubicBezTo>
                    <a:pt x="38" y="194"/>
                    <a:pt x="38" y="194"/>
                    <a:pt x="38" y="194"/>
                  </a:cubicBezTo>
                  <a:cubicBezTo>
                    <a:pt x="40" y="210"/>
                    <a:pt x="45" y="222"/>
                    <a:pt x="55" y="231"/>
                  </a:cubicBezTo>
                  <a:cubicBezTo>
                    <a:pt x="64" y="240"/>
                    <a:pt x="77" y="245"/>
                    <a:pt x="95" y="245"/>
                  </a:cubicBezTo>
                  <a:cubicBezTo>
                    <a:pt x="107" y="245"/>
                    <a:pt x="117" y="243"/>
                    <a:pt x="124" y="237"/>
                  </a:cubicBezTo>
                  <a:cubicBezTo>
                    <a:pt x="132" y="232"/>
                    <a:pt x="139" y="225"/>
                    <a:pt x="144" y="216"/>
                  </a:cubicBezTo>
                  <a:lnTo>
                    <a:pt x="177" y="234"/>
                  </a:lnTo>
                  <a:close/>
                  <a:moveTo>
                    <a:pt x="94" y="120"/>
                  </a:moveTo>
                  <a:cubicBezTo>
                    <a:pt x="78" y="120"/>
                    <a:pt x="66" y="125"/>
                    <a:pt x="56" y="133"/>
                  </a:cubicBezTo>
                  <a:cubicBezTo>
                    <a:pt x="47" y="142"/>
                    <a:pt x="41" y="154"/>
                    <a:pt x="39" y="169"/>
                  </a:cubicBezTo>
                  <a:cubicBezTo>
                    <a:pt x="143" y="169"/>
                    <a:pt x="143" y="169"/>
                    <a:pt x="143" y="169"/>
                  </a:cubicBezTo>
                  <a:cubicBezTo>
                    <a:pt x="142" y="155"/>
                    <a:pt x="138" y="143"/>
                    <a:pt x="130" y="134"/>
                  </a:cubicBezTo>
                  <a:cubicBezTo>
                    <a:pt x="122" y="125"/>
                    <a:pt x="110" y="120"/>
                    <a:pt x="94" y="120"/>
                  </a:cubicBezTo>
                  <a:close/>
                  <a:moveTo>
                    <a:pt x="88" y="74"/>
                  </a:moveTo>
                  <a:cubicBezTo>
                    <a:pt x="73" y="59"/>
                    <a:pt x="73" y="59"/>
                    <a:pt x="73" y="5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47" y="18"/>
                    <a:pt x="147" y="18"/>
                    <a:pt x="147" y="18"/>
                  </a:cubicBezTo>
                  <a:lnTo>
                    <a:pt x="88" y="7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3" name="Freeform 22"/>
            <p:cNvSpPr/>
            <p:nvPr userDrawn="1"/>
          </p:nvSpPr>
          <p:spPr bwMode="black">
            <a:xfrm>
              <a:off x="2367" y="939"/>
              <a:ext cx="473" cy="360"/>
            </a:xfrm>
            <a:custGeom>
              <a:avLst/>
              <a:gdLst>
                <a:gd name="T0" fmla="*/ 473 w 473"/>
                <a:gd name="T1" fmla="*/ 360 h 360"/>
                <a:gd name="T2" fmla="*/ 473 w 473"/>
                <a:gd name="T3" fmla="*/ 0 h 360"/>
                <a:gd name="T4" fmla="*/ 308 w 473"/>
                <a:gd name="T5" fmla="*/ 0 h 360"/>
                <a:gd name="T6" fmla="*/ 308 w 473"/>
                <a:gd name="T7" fmla="*/ 244 h 360"/>
                <a:gd name="T8" fmla="*/ 184 w 473"/>
                <a:gd name="T9" fmla="*/ 0 h 360"/>
                <a:gd name="T10" fmla="*/ 0 w 473"/>
                <a:gd name="T11" fmla="*/ 0 h 360"/>
                <a:gd name="T12" fmla="*/ 186 w 473"/>
                <a:gd name="T13" fmla="*/ 360 h 360"/>
                <a:gd name="T14" fmla="*/ 473 w 473"/>
                <a:gd name="T15" fmla="*/ 36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3" h="360" extrusionOk="0">
                  <a:moveTo>
                    <a:pt x="473" y="360"/>
                  </a:moveTo>
                  <a:lnTo>
                    <a:pt x="473" y="0"/>
                  </a:lnTo>
                  <a:lnTo>
                    <a:pt x="308" y="0"/>
                  </a:lnTo>
                  <a:lnTo>
                    <a:pt x="308" y="244"/>
                  </a:lnTo>
                  <a:lnTo>
                    <a:pt x="184" y="0"/>
                  </a:lnTo>
                  <a:lnTo>
                    <a:pt x="0" y="0"/>
                  </a:lnTo>
                  <a:lnTo>
                    <a:pt x="186" y="360"/>
                  </a:lnTo>
                  <a:lnTo>
                    <a:pt x="473" y="3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4" name="Rectangle 23"/>
            <p:cNvSpPr>
              <a:spLocks noChangeArrowheads="1"/>
            </p:cNvSpPr>
            <p:nvPr userDrawn="1"/>
          </p:nvSpPr>
          <p:spPr bwMode="black">
            <a:xfrm>
              <a:off x="2131" y="939"/>
              <a:ext cx="173" cy="36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Pag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auto">
          <a:xfrm>
            <a:off x="840739" y="2957566"/>
            <a:ext cx="11330240" cy="4373399"/>
          </a:xfrm>
        </p:spPr>
        <p:txBody>
          <a:bodyPr/>
          <a:lstStyle>
            <a:lvl1pPr marL="0" indent="0">
              <a:buNone/>
              <a:defRPr sz="9600"/>
            </a:lvl1pPr>
          </a:lstStyle>
          <a:p>
            <a:pPr lvl="0"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F9AA5-BE22-4C36-8B95-5AA10E261444}" type="slidenum">
              <a:rPr lang="fr-FR"/>
              <a:t>‹N°›</a:t>
            </a:fld>
            <a:endParaRPr lang="fr-FR"/>
          </a:p>
        </p:txBody>
      </p:sp>
      <p:cxnSp>
        <p:nvCxnSpPr>
          <p:cNvPr id="7" name="Connecteur droit 6"/>
          <p:cNvCxnSpPr>
            <a:cxnSpLocks/>
          </p:cNvCxnSpPr>
          <p:nvPr userDrawn="1"/>
        </p:nvCxnSpPr>
        <p:spPr bwMode="auto">
          <a:xfrm flipV="1">
            <a:off x="583324" y="2957568"/>
            <a:ext cx="0" cy="2323880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Page de contenu 1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46735" y="687419"/>
            <a:ext cx="12392174" cy="69249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990601" y="3064847"/>
            <a:ext cx="11887200" cy="9971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56603" y="8894233"/>
            <a:ext cx="481131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F9AA5-BE22-4C36-8B95-5AA10E261444}" type="slidenum">
              <a:rPr lang="fr-FR"/>
              <a:t>‹N°›</a:t>
            </a:fld>
            <a:endParaRPr lang="fr-FR"/>
          </a:p>
        </p:txBody>
      </p:sp>
      <p:cxnSp>
        <p:nvCxnSpPr>
          <p:cNvPr id="8" name="Connecteur droit 7"/>
          <p:cNvCxnSpPr>
            <a:cxnSpLocks/>
          </p:cNvCxnSpPr>
          <p:nvPr userDrawn="1"/>
        </p:nvCxnSpPr>
        <p:spPr bwMode="auto">
          <a:xfrm flipV="1">
            <a:off x="443624" y="341368"/>
            <a:ext cx="0" cy="1387803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Page de contenu avec im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7469268" y="2561168"/>
            <a:ext cx="6323316" cy="1274195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7469268" y="8183033"/>
            <a:ext cx="481131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F9AA5-BE22-4C36-8B95-5AA10E261444}" type="slidenum">
              <a:rPr lang="fr-FR"/>
              <a:t>‹N°›</a:t>
            </a:fld>
            <a:endParaRPr lang="fr-FR"/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 bwMode="auto">
          <a:xfrm>
            <a:off x="431799" y="2540000"/>
            <a:ext cx="6664325" cy="6604000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 bwMode="auto">
          <a:xfrm>
            <a:off x="646735" y="687419"/>
            <a:ext cx="12392174" cy="69249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cxnSp>
        <p:nvCxnSpPr>
          <p:cNvPr id="10" name="Connecteur droit 9"/>
          <p:cNvCxnSpPr>
            <a:cxnSpLocks/>
          </p:cNvCxnSpPr>
          <p:nvPr userDrawn="1"/>
        </p:nvCxnSpPr>
        <p:spPr bwMode="auto">
          <a:xfrm flipV="1">
            <a:off x="443624" y="341368"/>
            <a:ext cx="0" cy="1387803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Dernière p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white">
          <a:xfrm>
            <a:off x="0" y="-50481"/>
            <a:ext cx="14255750" cy="107422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ln>
                <a:noFill/>
              </a:ln>
            </a:endParaRPr>
          </a:p>
        </p:txBody>
      </p:sp>
      <p:grpSp>
        <p:nvGrpSpPr>
          <p:cNvPr id="10" name="Groupe 9"/>
          <p:cNvGrpSpPr/>
          <p:nvPr userDrawn="1"/>
        </p:nvGrpSpPr>
        <p:grpSpPr bwMode="black">
          <a:xfrm>
            <a:off x="4081773" y="1517232"/>
            <a:ext cx="6092203" cy="7613123"/>
            <a:chOff x="5624516" y="-1210470"/>
            <a:chExt cx="463100" cy="578713"/>
          </a:xfrm>
          <a:solidFill>
            <a:schemeClr val="bg1"/>
          </a:solidFill>
        </p:grpSpPr>
        <p:sp>
          <p:nvSpPr>
            <p:cNvPr id="11" name="Freeform 5"/>
            <p:cNvSpPr/>
            <p:nvPr userDrawn="1"/>
          </p:nvSpPr>
          <p:spPr bwMode="black">
            <a:xfrm>
              <a:off x="5624516" y="-883229"/>
              <a:ext cx="463100" cy="251472"/>
            </a:xfrm>
            <a:custGeom>
              <a:avLst/>
              <a:gdLst>
                <a:gd name="T0" fmla="*/ 355 w 472"/>
                <a:gd name="T1" fmla="*/ 19 h 256"/>
                <a:gd name="T2" fmla="*/ 355 w 472"/>
                <a:gd name="T3" fmla="*/ 0 h 256"/>
                <a:gd name="T4" fmla="*/ 472 w 472"/>
                <a:gd name="T5" fmla="*/ 0 h 256"/>
                <a:gd name="T6" fmla="*/ 472 w 472"/>
                <a:gd name="T7" fmla="*/ 19 h 256"/>
                <a:gd name="T8" fmla="*/ 236 w 472"/>
                <a:gd name="T9" fmla="*/ 256 h 256"/>
                <a:gd name="T10" fmla="*/ 0 w 472"/>
                <a:gd name="T11" fmla="*/ 19 h 256"/>
                <a:gd name="T12" fmla="*/ 0 w 472"/>
                <a:gd name="T13" fmla="*/ 0 h 256"/>
                <a:gd name="T14" fmla="*/ 117 w 472"/>
                <a:gd name="T15" fmla="*/ 0 h 256"/>
                <a:gd name="T16" fmla="*/ 117 w 472"/>
                <a:gd name="T17" fmla="*/ 19 h 256"/>
                <a:gd name="T18" fmla="*/ 236 w 472"/>
                <a:gd name="T19" fmla="*/ 144 h 256"/>
                <a:gd name="T20" fmla="*/ 355 w 472"/>
                <a:gd name="T21" fmla="*/ 19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2" h="256" extrusionOk="0">
                  <a:moveTo>
                    <a:pt x="355" y="19"/>
                  </a:moveTo>
                  <a:cubicBezTo>
                    <a:pt x="355" y="0"/>
                    <a:pt x="355" y="0"/>
                    <a:pt x="355" y="0"/>
                  </a:cubicBezTo>
                  <a:cubicBezTo>
                    <a:pt x="472" y="0"/>
                    <a:pt x="472" y="0"/>
                    <a:pt x="472" y="0"/>
                  </a:cubicBezTo>
                  <a:cubicBezTo>
                    <a:pt x="472" y="19"/>
                    <a:pt x="472" y="19"/>
                    <a:pt x="472" y="19"/>
                  </a:cubicBezTo>
                  <a:cubicBezTo>
                    <a:pt x="472" y="152"/>
                    <a:pt x="369" y="256"/>
                    <a:pt x="236" y="256"/>
                  </a:cubicBezTo>
                  <a:cubicBezTo>
                    <a:pt x="103" y="256"/>
                    <a:pt x="0" y="152"/>
                    <a:pt x="0" y="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17" y="19"/>
                    <a:pt x="117" y="19"/>
                    <a:pt x="117" y="19"/>
                  </a:cubicBezTo>
                  <a:cubicBezTo>
                    <a:pt x="117" y="91"/>
                    <a:pt x="167" y="144"/>
                    <a:pt x="236" y="144"/>
                  </a:cubicBezTo>
                  <a:cubicBezTo>
                    <a:pt x="305" y="144"/>
                    <a:pt x="355" y="91"/>
                    <a:pt x="355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12" name="Freeform 22"/>
            <p:cNvSpPr/>
            <p:nvPr userDrawn="1"/>
          </p:nvSpPr>
          <p:spPr bwMode="black">
            <a:xfrm>
              <a:off x="5778665" y="-1210470"/>
              <a:ext cx="308951" cy="235143"/>
            </a:xfrm>
            <a:custGeom>
              <a:avLst/>
              <a:gdLst>
                <a:gd name="T0" fmla="*/ 473 w 473"/>
                <a:gd name="T1" fmla="*/ 360 h 360"/>
                <a:gd name="T2" fmla="*/ 473 w 473"/>
                <a:gd name="T3" fmla="*/ 0 h 360"/>
                <a:gd name="T4" fmla="*/ 308 w 473"/>
                <a:gd name="T5" fmla="*/ 0 h 360"/>
                <a:gd name="T6" fmla="*/ 308 w 473"/>
                <a:gd name="T7" fmla="*/ 244 h 360"/>
                <a:gd name="T8" fmla="*/ 184 w 473"/>
                <a:gd name="T9" fmla="*/ 0 h 360"/>
                <a:gd name="T10" fmla="*/ 0 w 473"/>
                <a:gd name="T11" fmla="*/ 0 h 360"/>
                <a:gd name="T12" fmla="*/ 186 w 473"/>
                <a:gd name="T13" fmla="*/ 360 h 360"/>
                <a:gd name="T14" fmla="*/ 473 w 473"/>
                <a:gd name="T15" fmla="*/ 36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3" h="360" extrusionOk="0">
                  <a:moveTo>
                    <a:pt x="473" y="360"/>
                  </a:moveTo>
                  <a:lnTo>
                    <a:pt x="473" y="0"/>
                  </a:lnTo>
                  <a:lnTo>
                    <a:pt x="308" y="0"/>
                  </a:lnTo>
                  <a:lnTo>
                    <a:pt x="308" y="244"/>
                  </a:lnTo>
                  <a:lnTo>
                    <a:pt x="184" y="0"/>
                  </a:lnTo>
                  <a:lnTo>
                    <a:pt x="0" y="0"/>
                  </a:lnTo>
                  <a:lnTo>
                    <a:pt x="186" y="360"/>
                  </a:lnTo>
                  <a:lnTo>
                    <a:pt x="473" y="3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13" name="Rectangle 23"/>
            <p:cNvSpPr>
              <a:spLocks noChangeArrowheads="1"/>
            </p:cNvSpPr>
            <p:nvPr userDrawn="1"/>
          </p:nvSpPr>
          <p:spPr bwMode="black">
            <a:xfrm>
              <a:off x="5624516" y="-1210470"/>
              <a:ext cx="112999" cy="23514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30835" y="522319"/>
            <a:ext cx="12392174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30834" y="3064847"/>
            <a:ext cx="13361747" cy="13490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Fdsd</a:t>
            </a:r>
          </a:p>
          <a:p>
            <a:pPr lvl="2">
              <a:defRPr/>
            </a:pPr>
            <a:r>
              <a:rPr lang="fr-FR"/>
              <a:t>Gfgdfgdfg</a:t>
            </a:r>
          </a:p>
          <a:p>
            <a:pPr lvl="3">
              <a:defRPr/>
            </a:pPr>
            <a:r>
              <a:rPr lang="fr-FR"/>
              <a:t>Gfgfdgfdgdfgdf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11701105" y="9532779"/>
            <a:ext cx="2091479" cy="43088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35F9AA5-BE22-4C36-8B95-5AA10E261444}" type="slidenum">
              <a:rPr lang="fr-FR"/>
              <a:t>‹N°›</a:t>
            </a:fld>
            <a:endParaRPr lang="fr-FR"/>
          </a:p>
        </p:txBody>
      </p:sp>
      <p:cxnSp>
        <p:nvCxnSpPr>
          <p:cNvPr id="7" name="Connecteur droit 6"/>
          <p:cNvCxnSpPr>
            <a:cxnSpLocks/>
          </p:cNvCxnSpPr>
          <p:nvPr userDrawn="1"/>
        </p:nvCxnSpPr>
        <p:spPr bwMode="auto">
          <a:xfrm>
            <a:off x="435782" y="9418865"/>
            <a:ext cx="133568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"/>
          <p:cNvGrpSpPr>
            <a:grpSpLocks noChangeAspect="1"/>
          </p:cNvGrpSpPr>
          <p:nvPr userDrawn="1"/>
        </p:nvGrpSpPr>
        <p:grpSpPr bwMode="black">
          <a:xfrm>
            <a:off x="430837" y="9680521"/>
            <a:ext cx="2305048" cy="591776"/>
            <a:chOff x="2131" y="919"/>
            <a:chExt cx="3529" cy="906"/>
          </a:xfrm>
          <a:solidFill>
            <a:schemeClr val="tx1"/>
          </a:solidFill>
        </p:grpSpPr>
        <p:sp>
          <p:nvSpPr>
            <p:cNvPr id="51" name="Freeform 5"/>
            <p:cNvSpPr/>
            <p:nvPr userDrawn="1"/>
          </p:nvSpPr>
          <p:spPr bwMode="black">
            <a:xfrm>
              <a:off x="2131" y="1440"/>
              <a:ext cx="709" cy="385"/>
            </a:xfrm>
            <a:custGeom>
              <a:avLst/>
              <a:gdLst>
                <a:gd name="T0" fmla="*/ 355 w 472"/>
                <a:gd name="T1" fmla="*/ 19 h 256"/>
                <a:gd name="T2" fmla="*/ 355 w 472"/>
                <a:gd name="T3" fmla="*/ 0 h 256"/>
                <a:gd name="T4" fmla="*/ 472 w 472"/>
                <a:gd name="T5" fmla="*/ 0 h 256"/>
                <a:gd name="T6" fmla="*/ 472 w 472"/>
                <a:gd name="T7" fmla="*/ 19 h 256"/>
                <a:gd name="T8" fmla="*/ 236 w 472"/>
                <a:gd name="T9" fmla="*/ 256 h 256"/>
                <a:gd name="T10" fmla="*/ 0 w 472"/>
                <a:gd name="T11" fmla="*/ 19 h 256"/>
                <a:gd name="T12" fmla="*/ 0 w 472"/>
                <a:gd name="T13" fmla="*/ 0 h 256"/>
                <a:gd name="T14" fmla="*/ 117 w 472"/>
                <a:gd name="T15" fmla="*/ 0 h 256"/>
                <a:gd name="T16" fmla="*/ 117 w 472"/>
                <a:gd name="T17" fmla="*/ 19 h 256"/>
                <a:gd name="T18" fmla="*/ 236 w 472"/>
                <a:gd name="T19" fmla="*/ 144 h 256"/>
                <a:gd name="T20" fmla="*/ 355 w 472"/>
                <a:gd name="T21" fmla="*/ 19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2" h="256" extrusionOk="0">
                  <a:moveTo>
                    <a:pt x="355" y="19"/>
                  </a:moveTo>
                  <a:cubicBezTo>
                    <a:pt x="355" y="0"/>
                    <a:pt x="355" y="0"/>
                    <a:pt x="355" y="0"/>
                  </a:cubicBezTo>
                  <a:cubicBezTo>
                    <a:pt x="472" y="0"/>
                    <a:pt x="472" y="0"/>
                    <a:pt x="472" y="0"/>
                  </a:cubicBezTo>
                  <a:cubicBezTo>
                    <a:pt x="472" y="19"/>
                    <a:pt x="472" y="19"/>
                    <a:pt x="472" y="19"/>
                  </a:cubicBezTo>
                  <a:cubicBezTo>
                    <a:pt x="472" y="152"/>
                    <a:pt x="369" y="256"/>
                    <a:pt x="236" y="256"/>
                  </a:cubicBezTo>
                  <a:cubicBezTo>
                    <a:pt x="103" y="256"/>
                    <a:pt x="0" y="152"/>
                    <a:pt x="0" y="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17" y="19"/>
                    <a:pt x="117" y="19"/>
                    <a:pt x="117" y="19"/>
                  </a:cubicBezTo>
                  <a:cubicBezTo>
                    <a:pt x="117" y="91"/>
                    <a:pt x="167" y="144"/>
                    <a:pt x="236" y="144"/>
                  </a:cubicBezTo>
                  <a:cubicBezTo>
                    <a:pt x="305" y="144"/>
                    <a:pt x="355" y="91"/>
                    <a:pt x="355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52" name="Freeform 6"/>
            <p:cNvSpPr/>
            <p:nvPr userDrawn="1"/>
          </p:nvSpPr>
          <p:spPr bwMode="black">
            <a:xfrm>
              <a:off x="3107" y="939"/>
              <a:ext cx="300" cy="359"/>
            </a:xfrm>
            <a:custGeom>
              <a:avLst/>
              <a:gdLst>
                <a:gd name="T0" fmla="*/ 59 w 300"/>
                <a:gd name="T1" fmla="*/ 91 h 359"/>
                <a:gd name="T2" fmla="*/ 59 w 300"/>
                <a:gd name="T3" fmla="*/ 359 h 359"/>
                <a:gd name="T4" fmla="*/ 0 w 300"/>
                <a:gd name="T5" fmla="*/ 359 h 359"/>
                <a:gd name="T6" fmla="*/ 0 w 300"/>
                <a:gd name="T7" fmla="*/ 0 h 359"/>
                <a:gd name="T8" fmla="*/ 72 w 300"/>
                <a:gd name="T9" fmla="*/ 0 h 359"/>
                <a:gd name="T10" fmla="*/ 228 w 300"/>
                <a:gd name="T11" fmla="*/ 262 h 359"/>
                <a:gd name="T12" fmla="*/ 243 w 300"/>
                <a:gd name="T13" fmla="*/ 296 h 359"/>
                <a:gd name="T14" fmla="*/ 242 w 300"/>
                <a:gd name="T15" fmla="*/ 259 h 359"/>
                <a:gd name="T16" fmla="*/ 242 w 300"/>
                <a:gd name="T17" fmla="*/ 0 h 359"/>
                <a:gd name="T18" fmla="*/ 300 w 300"/>
                <a:gd name="T19" fmla="*/ 0 h 359"/>
                <a:gd name="T20" fmla="*/ 300 w 300"/>
                <a:gd name="T21" fmla="*/ 359 h 359"/>
                <a:gd name="T22" fmla="*/ 233 w 300"/>
                <a:gd name="T23" fmla="*/ 359 h 359"/>
                <a:gd name="T24" fmla="*/ 71 w 300"/>
                <a:gd name="T25" fmla="*/ 87 h 359"/>
                <a:gd name="T26" fmla="*/ 56 w 300"/>
                <a:gd name="T27" fmla="*/ 57 h 359"/>
                <a:gd name="T28" fmla="*/ 59 w 300"/>
                <a:gd name="T29" fmla="*/ 9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0" h="359" extrusionOk="0">
                  <a:moveTo>
                    <a:pt x="59" y="91"/>
                  </a:moveTo>
                  <a:lnTo>
                    <a:pt x="59" y="359"/>
                  </a:lnTo>
                  <a:lnTo>
                    <a:pt x="0" y="359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28" y="262"/>
                  </a:lnTo>
                  <a:lnTo>
                    <a:pt x="243" y="296"/>
                  </a:lnTo>
                  <a:lnTo>
                    <a:pt x="242" y="259"/>
                  </a:lnTo>
                  <a:lnTo>
                    <a:pt x="242" y="0"/>
                  </a:lnTo>
                  <a:lnTo>
                    <a:pt x="300" y="0"/>
                  </a:lnTo>
                  <a:lnTo>
                    <a:pt x="300" y="359"/>
                  </a:lnTo>
                  <a:lnTo>
                    <a:pt x="233" y="359"/>
                  </a:lnTo>
                  <a:lnTo>
                    <a:pt x="71" y="87"/>
                  </a:lnTo>
                  <a:lnTo>
                    <a:pt x="56" y="57"/>
                  </a:lnTo>
                  <a:lnTo>
                    <a:pt x="59" y="9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53" name="Freeform 7"/>
            <p:cNvSpPr>
              <a:spLocks noEditPoints="1"/>
            </p:cNvSpPr>
            <p:nvPr userDrawn="1"/>
          </p:nvSpPr>
          <p:spPr bwMode="black">
            <a:xfrm>
              <a:off x="3466" y="1017"/>
              <a:ext cx="297" cy="287"/>
            </a:xfrm>
            <a:custGeom>
              <a:avLst/>
              <a:gdLst>
                <a:gd name="T0" fmla="*/ 57 w 198"/>
                <a:gd name="T1" fmla="*/ 191 h 191"/>
                <a:gd name="T2" fmla="*/ 15 w 198"/>
                <a:gd name="T3" fmla="*/ 178 h 191"/>
                <a:gd name="T4" fmla="*/ 0 w 198"/>
                <a:gd name="T5" fmla="*/ 145 h 191"/>
                <a:gd name="T6" fmla="*/ 6 w 198"/>
                <a:gd name="T7" fmla="*/ 119 h 191"/>
                <a:gd name="T8" fmla="*/ 23 w 198"/>
                <a:gd name="T9" fmla="*/ 103 h 191"/>
                <a:gd name="T10" fmla="*/ 47 w 198"/>
                <a:gd name="T11" fmla="*/ 93 h 191"/>
                <a:gd name="T12" fmla="*/ 84 w 198"/>
                <a:gd name="T13" fmla="*/ 83 h 191"/>
                <a:gd name="T14" fmla="*/ 119 w 198"/>
                <a:gd name="T15" fmla="*/ 73 h 191"/>
                <a:gd name="T16" fmla="*/ 128 w 198"/>
                <a:gd name="T17" fmla="*/ 57 h 191"/>
                <a:gd name="T18" fmla="*/ 120 w 198"/>
                <a:gd name="T19" fmla="*/ 39 h 191"/>
                <a:gd name="T20" fmla="*/ 91 w 198"/>
                <a:gd name="T21" fmla="*/ 32 h 191"/>
                <a:gd name="T22" fmla="*/ 58 w 198"/>
                <a:gd name="T23" fmla="*/ 42 h 191"/>
                <a:gd name="T24" fmla="*/ 40 w 198"/>
                <a:gd name="T25" fmla="*/ 69 h 191"/>
                <a:gd name="T26" fmla="*/ 4 w 198"/>
                <a:gd name="T27" fmla="*/ 58 h 191"/>
                <a:gd name="T28" fmla="*/ 39 w 198"/>
                <a:gd name="T29" fmla="*/ 15 h 191"/>
                <a:gd name="T30" fmla="*/ 92 w 198"/>
                <a:gd name="T31" fmla="*/ 0 h 191"/>
                <a:gd name="T32" fmla="*/ 146 w 198"/>
                <a:gd name="T33" fmla="*/ 17 h 191"/>
                <a:gd name="T34" fmla="*/ 166 w 198"/>
                <a:gd name="T35" fmla="*/ 66 h 191"/>
                <a:gd name="T36" fmla="*/ 166 w 198"/>
                <a:gd name="T37" fmla="*/ 135 h 191"/>
                <a:gd name="T38" fmla="*/ 171 w 198"/>
                <a:gd name="T39" fmla="*/ 155 h 191"/>
                <a:gd name="T40" fmla="*/ 185 w 198"/>
                <a:gd name="T41" fmla="*/ 160 h 191"/>
                <a:gd name="T42" fmla="*/ 192 w 198"/>
                <a:gd name="T43" fmla="*/ 159 h 191"/>
                <a:gd name="T44" fmla="*/ 198 w 198"/>
                <a:gd name="T45" fmla="*/ 157 h 191"/>
                <a:gd name="T46" fmla="*/ 198 w 198"/>
                <a:gd name="T47" fmla="*/ 184 h 191"/>
                <a:gd name="T48" fmla="*/ 186 w 198"/>
                <a:gd name="T49" fmla="*/ 188 h 191"/>
                <a:gd name="T50" fmla="*/ 170 w 198"/>
                <a:gd name="T51" fmla="*/ 190 h 191"/>
                <a:gd name="T52" fmla="*/ 139 w 198"/>
                <a:gd name="T53" fmla="*/ 179 h 191"/>
                <a:gd name="T54" fmla="*/ 129 w 198"/>
                <a:gd name="T55" fmla="*/ 143 h 191"/>
                <a:gd name="T56" fmla="*/ 101 w 198"/>
                <a:gd name="T57" fmla="*/ 178 h 191"/>
                <a:gd name="T58" fmla="*/ 57 w 198"/>
                <a:gd name="T59" fmla="*/ 191 h 191"/>
                <a:gd name="T60" fmla="*/ 72 w 198"/>
                <a:gd name="T61" fmla="*/ 161 h 191"/>
                <a:gd name="T62" fmla="*/ 95 w 198"/>
                <a:gd name="T63" fmla="*/ 156 h 191"/>
                <a:gd name="T64" fmla="*/ 113 w 198"/>
                <a:gd name="T65" fmla="*/ 143 h 191"/>
                <a:gd name="T66" fmla="*/ 125 w 198"/>
                <a:gd name="T67" fmla="*/ 124 h 191"/>
                <a:gd name="T68" fmla="*/ 130 w 198"/>
                <a:gd name="T69" fmla="*/ 101 h 191"/>
                <a:gd name="T70" fmla="*/ 130 w 198"/>
                <a:gd name="T71" fmla="*/ 88 h 191"/>
                <a:gd name="T72" fmla="*/ 116 w 198"/>
                <a:gd name="T73" fmla="*/ 98 h 191"/>
                <a:gd name="T74" fmla="*/ 88 w 198"/>
                <a:gd name="T75" fmla="*/ 105 h 191"/>
                <a:gd name="T76" fmla="*/ 52 w 198"/>
                <a:gd name="T77" fmla="*/ 117 h 191"/>
                <a:gd name="T78" fmla="*/ 40 w 198"/>
                <a:gd name="T79" fmla="*/ 138 h 191"/>
                <a:gd name="T80" fmla="*/ 48 w 198"/>
                <a:gd name="T81" fmla="*/ 155 h 191"/>
                <a:gd name="T82" fmla="*/ 72 w 198"/>
                <a:gd name="T83" fmla="*/ 16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8" h="191" extrusionOk="0">
                  <a:moveTo>
                    <a:pt x="57" y="191"/>
                  </a:moveTo>
                  <a:cubicBezTo>
                    <a:pt x="39" y="191"/>
                    <a:pt x="25" y="187"/>
                    <a:pt x="15" y="178"/>
                  </a:cubicBezTo>
                  <a:cubicBezTo>
                    <a:pt x="5" y="170"/>
                    <a:pt x="0" y="159"/>
                    <a:pt x="0" y="145"/>
                  </a:cubicBezTo>
                  <a:cubicBezTo>
                    <a:pt x="0" y="134"/>
                    <a:pt x="2" y="126"/>
                    <a:pt x="6" y="119"/>
                  </a:cubicBezTo>
                  <a:cubicBezTo>
                    <a:pt x="10" y="113"/>
                    <a:pt x="16" y="107"/>
                    <a:pt x="23" y="103"/>
                  </a:cubicBezTo>
                  <a:cubicBezTo>
                    <a:pt x="29" y="99"/>
                    <a:pt x="37" y="95"/>
                    <a:pt x="47" y="93"/>
                  </a:cubicBezTo>
                  <a:cubicBezTo>
                    <a:pt x="56" y="90"/>
                    <a:pt x="69" y="87"/>
                    <a:pt x="84" y="83"/>
                  </a:cubicBezTo>
                  <a:cubicBezTo>
                    <a:pt x="101" y="80"/>
                    <a:pt x="112" y="76"/>
                    <a:pt x="119" y="73"/>
                  </a:cubicBezTo>
                  <a:cubicBezTo>
                    <a:pt x="125" y="69"/>
                    <a:pt x="128" y="64"/>
                    <a:pt x="128" y="57"/>
                  </a:cubicBezTo>
                  <a:cubicBezTo>
                    <a:pt x="128" y="50"/>
                    <a:pt x="126" y="45"/>
                    <a:pt x="120" y="39"/>
                  </a:cubicBezTo>
                  <a:cubicBezTo>
                    <a:pt x="114" y="34"/>
                    <a:pt x="105" y="32"/>
                    <a:pt x="91" y="32"/>
                  </a:cubicBezTo>
                  <a:cubicBezTo>
                    <a:pt x="77" y="32"/>
                    <a:pt x="67" y="35"/>
                    <a:pt x="58" y="42"/>
                  </a:cubicBezTo>
                  <a:cubicBezTo>
                    <a:pt x="50" y="48"/>
                    <a:pt x="44" y="57"/>
                    <a:pt x="40" y="69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11" y="39"/>
                    <a:pt x="23" y="24"/>
                    <a:pt x="39" y="15"/>
                  </a:cubicBezTo>
                  <a:cubicBezTo>
                    <a:pt x="54" y="5"/>
                    <a:pt x="72" y="0"/>
                    <a:pt x="92" y="0"/>
                  </a:cubicBezTo>
                  <a:cubicBezTo>
                    <a:pt x="115" y="0"/>
                    <a:pt x="133" y="6"/>
                    <a:pt x="146" y="17"/>
                  </a:cubicBezTo>
                  <a:cubicBezTo>
                    <a:pt x="160" y="28"/>
                    <a:pt x="166" y="44"/>
                    <a:pt x="166" y="66"/>
                  </a:cubicBezTo>
                  <a:cubicBezTo>
                    <a:pt x="166" y="135"/>
                    <a:pt x="166" y="135"/>
                    <a:pt x="166" y="135"/>
                  </a:cubicBezTo>
                  <a:cubicBezTo>
                    <a:pt x="166" y="145"/>
                    <a:pt x="168" y="151"/>
                    <a:pt x="171" y="155"/>
                  </a:cubicBezTo>
                  <a:cubicBezTo>
                    <a:pt x="174" y="158"/>
                    <a:pt x="179" y="160"/>
                    <a:pt x="185" y="160"/>
                  </a:cubicBezTo>
                  <a:cubicBezTo>
                    <a:pt x="187" y="160"/>
                    <a:pt x="190" y="159"/>
                    <a:pt x="192" y="159"/>
                  </a:cubicBezTo>
                  <a:cubicBezTo>
                    <a:pt x="194" y="159"/>
                    <a:pt x="196" y="158"/>
                    <a:pt x="198" y="157"/>
                  </a:cubicBezTo>
                  <a:cubicBezTo>
                    <a:pt x="198" y="184"/>
                    <a:pt x="198" y="184"/>
                    <a:pt x="198" y="184"/>
                  </a:cubicBezTo>
                  <a:cubicBezTo>
                    <a:pt x="195" y="185"/>
                    <a:pt x="191" y="187"/>
                    <a:pt x="186" y="188"/>
                  </a:cubicBezTo>
                  <a:cubicBezTo>
                    <a:pt x="181" y="190"/>
                    <a:pt x="176" y="190"/>
                    <a:pt x="170" y="190"/>
                  </a:cubicBezTo>
                  <a:cubicBezTo>
                    <a:pt x="156" y="190"/>
                    <a:pt x="145" y="187"/>
                    <a:pt x="139" y="179"/>
                  </a:cubicBezTo>
                  <a:cubicBezTo>
                    <a:pt x="132" y="172"/>
                    <a:pt x="129" y="160"/>
                    <a:pt x="129" y="143"/>
                  </a:cubicBezTo>
                  <a:cubicBezTo>
                    <a:pt x="123" y="158"/>
                    <a:pt x="114" y="170"/>
                    <a:pt x="101" y="178"/>
                  </a:cubicBezTo>
                  <a:cubicBezTo>
                    <a:pt x="88" y="187"/>
                    <a:pt x="74" y="191"/>
                    <a:pt x="57" y="191"/>
                  </a:cubicBezTo>
                  <a:close/>
                  <a:moveTo>
                    <a:pt x="72" y="161"/>
                  </a:moveTo>
                  <a:cubicBezTo>
                    <a:pt x="80" y="161"/>
                    <a:pt x="88" y="159"/>
                    <a:pt x="95" y="156"/>
                  </a:cubicBezTo>
                  <a:cubicBezTo>
                    <a:pt x="102" y="153"/>
                    <a:pt x="108" y="148"/>
                    <a:pt x="113" y="143"/>
                  </a:cubicBezTo>
                  <a:cubicBezTo>
                    <a:pt x="118" y="137"/>
                    <a:pt x="122" y="131"/>
                    <a:pt x="125" y="124"/>
                  </a:cubicBezTo>
                  <a:cubicBezTo>
                    <a:pt x="128" y="116"/>
                    <a:pt x="130" y="109"/>
                    <a:pt x="130" y="101"/>
                  </a:cubicBezTo>
                  <a:cubicBezTo>
                    <a:pt x="130" y="88"/>
                    <a:pt x="130" y="88"/>
                    <a:pt x="130" y="88"/>
                  </a:cubicBezTo>
                  <a:cubicBezTo>
                    <a:pt x="127" y="92"/>
                    <a:pt x="122" y="95"/>
                    <a:pt x="116" y="98"/>
                  </a:cubicBezTo>
                  <a:cubicBezTo>
                    <a:pt x="109" y="100"/>
                    <a:pt x="100" y="103"/>
                    <a:pt x="88" y="105"/>
                  </a:cubicBezTo>
                  <a:cubicBezTo>
                    <a:pt x="72" y="109"/>
                    <a:pt x="60" y="113"/>
                    <a:pt x="52" y="117"/>
                  </a:cubicBezTo>
                  <a:cubicBezTo>
                    <a:pt x="44" y="122"/>
                    <a:pt x="40" y="129"/>
                    <a:pt x="40" y="138"/>
                  </a:cubicBezTo>
                  <a:cubicBezTo>
                    <a:pt x="40" y="145"/>
                    <a:pt x="42" y="151"/>
                    <a:pt x="48" y="155"/>
                  </a:cubicBezTo>
                  <a:cubicBezTo>
                    <a:pt x="54" y="159"/>
                    <a:pt x="62" y="161"/>
                    <a:pt x="72" y="1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54" name="Freeform 8"/>
            <p:cNvSpPr/>
            <p:nvPr userDrawn="1"/>
          </p:nvSpPr>
          <p:spPr bwMode="black">
            <a:xfrm>
              <a:off x="3804" y="1017"/>
              <a:ext cx="259" cy="281"/>
            </a:xfrm>
            <a:custGeom>
              <a:avLst/>
              <a:gdLst>
                <a:gd name="T0" fmla="*/ 0 w 172"/>
                <a:gd name="T1" fmla="*/ 187 h 187"/>
                <a:gd name="T2" fmla="*/ 0 w 172"/>
                <a:gd name="T3" fmla="*/ 4 h 187"/>
                <a:gd name="T4" fmla="*/ 40 w 172"/>
                <a:gd name="T5" fmla="*/ 4 h 187"/>
                <a:gd name="T6" fmla="*/ 40 w 172"/>
                <a:gd name="T7" fmla="*/ 47 h 187"/>
                <a:gd name="T8" fmla="*/ 65 w 172"/>
                <a:gd name="T9" fmla="*/ 12 h 187"/>
                <a:gd name="T10" fmla="*/ 105 w 172"/>
                <a:gd name="T11" fmla="*/ 0 h 187"/>
                <a:gd name="T12" fmla="*/ 154 w 172"/>
                <a:gd name="T13" fmla="*/ 21 h 187"/>
                <a:gd name="T14" fmla="*/ 172 w 172"/>
                <a:gd name="T15" fmla="*/ 75 h 187"/>
                <a:gd name="T16" fmla="*/ 172 w 172"/>
                <a:gd name="T17" fmla="*/ 187 h 187"/>
                <a:gd name="T18" fmla="*/ 132 w 172"/>
                <a:gd name="T19" fmla="*/ 187 h 187"/>
                <a:gd name="T20" fmla="*/ 132 w 172"/>
                <a:gd name="T21" fmla="*/ 85 h 187"/>
                <a:gd name="T22" fmla="*/ 122 w 172"/>
                <a:gd name="T23" fmla="*/ 48 h 187"/>
                <a:gd name="T24" fmla="*/ 88 w 172"/>
                <a:gd name="T25" fmla="*/ 33 h 187"/>
                <a:gd name="T26" fmla="*/ 53 w 172"/>
                <a:gd name="T27" fmla="*/ 50 h 187"/>
                <a:gd name="T28" fmla="*/ 40 w 172"/>
                <a:gd name="T29" fmla="*/ 97 h 187"/>
                <a:gd name="T30" fmla="*/ 40 w 172"/>
                <a:gd name="T31" fmla="*/ 187 h 187"/>
                <a:gd name="T32" fmla="*/ 0 w 172"/>
                <a:gd name="T33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187" extrusionOk="0">
                  <a:moveTo>
                    <a:pt x="0" y="187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6" y="32"/>
                    <a:pt x="54" y="20"/>
                    <a:pt x="65" y="12"/>
                  </a:cubicBezTo>
                  <a:cubicBezTo>
                    <a:pt x="77" y="4"/>
                    <a:pt x="90" y="0"/>
                    <a:pt x="105" y="0"/>
                  </a:cubicBezTo>
                  <a:cubicBezTo>
                    <a:pt x="126" y="0"/>
                    <a:pt x="143" y="7"/>
                    <a:pt x="154" y="21"/>
                  </a:cubicBezTo>
                  <a:cubicBezTo>
                    <a:pt x="166" y="35"/>
                    <a:pt x="172" y="53"/>
                    <a:pt x="172" y="75"/>
                  </a:cubicBezTo>
                  <a:cubicBezTo>
                    <a:pt x="172" y="187"/>
                    <a:pt x="172" y="187"/>
                    <a:pt x="172" y="187"/>
                  </a:cubicBezTo>
                  <a:cubicBezTo>
                    <a:pt x="132" y="187"/>
                    <a:pt x="132" y="187"/>
                    <a:pt x="132" y="187"/>
                  </a:cubicBezTo>
                  <a:cubicBezTo>
                    <a:pt x="132" y="85"/>
                    <a:pt x="132" y="85"/>
                    <a:pt x="132" y="85"/>
                  </a:cubicBezTo>
                  <a:cubicBezTo>
                    <a:pt x="132" y="70"/>
                    <a:pt x="129" y="57"/>
                    <a:pt x="122" y="48"/>
                  </a:cubicBezTo>
                  <a:cubicBezTo>
                    <a:pt x="115" y="38"/>
                    <a:pt x="104" y="33"/>
                    <a:pt x="88" y="33"/>
                  </a:cubicBezTo>
                  <a:cubicBezTo>
                    <a:pt x="73" y="33"/>
                    <a:pt x="61" y="39"/>
                    <a:pt x="53" y="50"/>
                  </a:cubicBezTo>
                  <a:cubicBezTo>
                    <a:pt x="44" y="61"/>
                    <a:pt x="40" y="77"/>
                    <a:pt x="40" y="97"/>
                  </a:cubicBezTo>
                  <a:cubicBezTo>
                    <a:pt x="40" y="187"/>
                    <a:pt x="40" y="187"/>
                    <a:pt x="40" y="187"/>
                  </a:cubicBezTo>
                  <a:lnTo>
                    <a:pt x="0" y="18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55" name="Freeform 9"/>
            <p:cNvSpPr/>
            <p:nvPr userDrawn="1"/>
          </p:nvSpPr>
          <p:spPr bwMode="black">
            <a:xfrm>
              <a:off x="4100" y="919"/>
              <a:ext cx="196" cy="385"/>
            </a:xfrm>
            <a:custGeom>
              <a:avLst/>
              <a:gdLst>
                <a:gd name="T0" fmla="*/ 131 w 131"/>
                <a:gd name="T1" fmla="*/ 216 h 256"/>
                <a:gd name="T2" fmla="*/ 131 w 131"/>
                <a:gd name="T3" fmla="*/ 249 h 256"/>
                <a:gd name="T4" fmla="*/ 116 w 131"/>
                <a:gd name="T5" fmla="*/ 254 h 256"/>
                <a:gd name="T6" fmla="*/ 98 w 131"/>
                <a:gd name="T7" fmla="*/ 256 h 256"/>
                <a:gd name="T8" fmla="*/ 55 w 131"/>
                <a:gd name="T9" fmla="*/ 240 h 256"/>
                <a:gd name="T10" fmla="*/ 42 w 131"/>
                <a:gd name="T11" fmla="*/ 194 h 256"/>
                <a:gd name="T12" fmla="*/ 42 w 131"/>
                <a:gd name="T13" fmla="*/ 102 h 256"/>
                <a:gd name="T14" fmla="*/ 0 w 131"/>
                <a:gd name="T15" fmla="*/ 102 h 256"/>
                <a:gd name="T16" fmla="*/ 0 w 131"/>
                <a:gd name="T17" fmla="*/ 69 h 256"/>
                <a:gd name="T18" fmla="*/ 42 w 131"/>
                <a:gd name="T19" fmla="*/ 69 h 256"/>
                <a:gd name="T20" fmla="*/ 42 w 131"/>
                <a:gd name="T21" fmla="*/ 22 h 256"/>
                <a:gd name="T22" fmla="*/ 79 w 131"/>
                <a:gd name="T23" fmla="*/ 0 h 256"/>
                <a:gd name="T24" fmla="*/ 79 w 131"/>
                <a:gd name="T25" fmla="*/ 69 h 256"/>
                <a:gd name="T26" fmla="*/ 131 w 131"/>
                <a:gd name="T27" fmla="*/ 69 h 256"/>
                <a:gd name="T28" fmla="*/ 131 w 131"/>
                <a:gd name="T29" fmla="*/ 102 h 256"/>
                <a:gd name="T30" fmla="*/ 79 w 131"/>
                <a:gd name="T31" fmla="*/ 102 h 256"/>
                <a:gd name="T32" fmla="*/ 79 w 131"/>
                <a:gd name="T33" fmla="*/ 189 h 256"/>
                <a:gd name="T34" fmla="*/ 86 w 131"/>
                <a:gd name="T35" fmla="*/ 214 h 256"/>
                <a:gd name="T36" fmla="*/ 107 w 131"/>
                <a:gd name="T37" fmla="*/ 222 h 256"/>
                <a:gd name="T38" fmla="*/ 120 w 131"/>
                <a:gd name="T39" fmla="*/ 220 h 256"/>
                <a:gd name="T40" fmla="*/ 131 w 131"/>
                <a:gd name="T41" fmla="*/ 21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1" h="256" extrusionOk="0">
                  <a:moveTo>
                    <a:pt x="131" y="216"/>
                  </a:moveTo>
                  <a:cubicBezTo>
                    <a:pt x="131" y="249"/>
                    <a:pt x="131" y="249"/>
                    <a:pt x="131" y="249"/>
                  </a:cubicBezTo>
                  <a:cubicBezTo>
                    <a:pt x="126" y="251"/>
                    <a:pt x="121" y="252"/>
                    <a:pt x="116" y="254"/>
                  </a:cubicBezTo>
                  <a:cubicBezTo>
                    <a:pt x="111" y="255"/>
                    <a:pt x="105" y="256"/>
                    <a:pt x="98" y="256"/>
                  </a:cubicBezTo>
                  <a:cubicBezTo>
                    <a:pt x="78" y="256"/>
                    <a:pt x="64" y="251"/>
                    <a:pt x="55" y="240"/>
                  </a:cubicBezTo>
                  <a:cubicBezTo>
                    <a:pt x="46" y="230"/>
                    <a:pt x="42" y="214"/>
                    <a:pt x="42" y="194"/>
                  </a:cubicBezTo>
                  <a:cubicBezTo>
                    <a:pt x="42" y="102"/>
                    <a:pt x="42" y="102"/>
                    <a:pt x="42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131" y="69"/>
                    <a:pt x="131" y="69"/>
                    <a:pt x="131" y="69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79" y="189"/>
                    <a:pt x="79" y="189"/>
                    <a:pt x="79" y="189"/>
                  </a:cubicBezTo>
                  <a:cubicBezTo>
                    <a:pt x="79" y="201"/>
                    <a:pt x="82" y="210"/>
                    <a:pt x="86" y="214"/>
                  </a:cubicBezTo>
                  <a:cubicBezTo>
                    <a:pt x="91" y="219"/>
                    <a:pt x="98" y="222"/>
                    <a:pt x="107" y="222"/>
                  </a:cubicBezTo>
                  <a:cubicBezTo>
                    <a:pt x="112" y="222"/>
                    <a:pt x="116" y="221"/>
                    <a:pt x="120" y="220"/>
                  </a:cubicBezTo>
                  <a:cubicBezTo>
                    <a:pt x="123" y="219"/>
                    <a:pt x="127" y="218"/>
                    <a:pt x="131" y="2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56" name="Freeform 10"/>
            <p:cNvSpPr>
              <a:spLocks noEditPoints="1"/>
            </p:cNvSpPr>
            <p:nvPr userDrawn="1"/>
          </p:nvSpPr>
          <p:spPr bwMode="black">
            <a:xfrm>
              <a:off x="4328" y="1017"/>
              <a:ext cx="273" cy="287"/>
            </a:xfrm>
            <a:custGeom>
              <a:avLst/>
              <a:gdLst>
                <a:gd name="T0" fmla="*/ 177 w 182"/>
                <a:gd name="T1" fmla="*/ 147 h 191"/>
                <a:gd name="T2" fmla="*/ 146 w 182"/>
                <a:gd name="T3" fmla="*/ 178 h 191"/>
                <a:gd name="T4" fmla="*/ 95 w 182"/>
                <a:gd name="T5" fmla="*/ 191 h 191"/>
                <a:gd name="T6" fmla="*/ 54 w 182"/>
                <a:gd name="T7" fmla="*/ 184 h 191"/>
                <a:gd name="T8" fmla="*/ 24 w 182"/>
                <a:gd name="T9" fmla="*/ 164 h 191"/>
                <a:gd name="T10" fmla="*/ 6 w 182"/>
                <a:gd name="T11" fmla="*/ 134 h 191"/>
                <a:gd name="T12" fmla="*/ 0 w 182"/>
                <a:gd name="T13" fmla="*/ 97 h 191"/>
                <a:gd name="T14" fmla="*/ 6 w 182"/>
                <a:gd name="T15" fmla="*/ 60 h 191"/>
                <a:gd name="T16" fmla="*/ 25 w 182"/>
                <a:gd name="T17" fmla="*/ 29 h 191"/>
                <a:gd name="T18" fmla="*/ 54 w 182"/>
                <a:gd name="T19" fmla="*/ 8 h 191"/>
                <a:gd name="T20" fmla="*/ 94 w 182"/>
                <a:gd name="T21" fmla="*/ 0 h 191"/>
                <a:gd name="T22" fmla="*/ 133 w 182"/>
                <a:gd name="T23" fmla="*/ 8 h 191"/>
                <a:gd name="T24" fmla="*/ 160 w 182"/>
                <a:gd name="T25" fmla="*/ 28 h 191"/>
                <a:gd name="T26" fmla="*/ 176 w 182"/>
                <a:gd name="T27" fmla="*/ 57 h 191"/>
                <a:gd name="T28" fmla="*/ 182 w 182"/>
                <a:gd name="T29" fmla="*/ 93 h 191"/>
                <a:gd name="T30" fmla="*/ 182 w 182"/>
                <a:gd name="T31" fmla="*/ 106 h 191"/>
                <a:gd name="T32" fmla="*/ 39 w 182"/>
                <a:gd name="T33" fmla="*/ 106 h 191"/>
                <a:gd name="T34" fmla="*/ 55 w 182"/>
                <a:gd name="T35" fmla="*/ 144 h 191"/>
                <a:gd name="T36" fmla="*/ 95 w 182"/>
                <a:gd name="T37" fmla="*/ 158 h 191"/>
                <a:gd name="T38" fmla="*/ 125 w 182"/>
                <a:gd name="T39" fmla="*/ 150 h 191"/>
                <a:gd name="T40" fmla="*/ 144 w 182"/>
                <a:gd name="T41" fmla="*/ 128 h 191"/>
                <a:gd name="T42" fmla="*/ 177 w 182"/>
                <a:gd name="T43" fmla="*/ 147 h 191"/>
                <a:gd name="T44" fmla="*/ 94 w 182"/>
                <a:gd name="T45" fmla="*/ 33 h 191"/>
                <a:gd name="T46" fmla="*/ 56 w 182"/>
                <a:gd name="T47" fmla="*/ 46 h 191"/>
                <a:gd name="T48" fmla="*/ 39 w 182"/>
                <a:gd name="T49" fmla="*/ 82 h 191"/>
                <a:gd name="T50" fmla="*/ 143 w 182"/>
                <a:gd name="T51" fmla="*/ 82 h 191"/>
                <a:gd name="T52" fmla="*/ 130 w 182"/>
                <a:gd name="T53" fmla="*/ 47 h 191"/>
                <a:gd name="T54" fmla="*/ 94 w 182"/>
                <a:gd name="T55" fmla="*/ 33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2" h="191" extrusionOk="0">
                  <a:moveTo>
                    <a:pt x="177" y="147"/>
                  </a:moveTo>
                  <a:cubicBezTo>
                    <a:pt x="170" y="159"/>
                    <a:pt x="159" y="170"/>
                    <a:pt x="146" y="178"/>
                  </a:cubicBezTo>
                  <a:cubicBezTo>
                    <a:pt x="132" y="187"/>
                    <a:pt x="116" y="191"/>
                    <a:pt x="95" y="191"/>
                  </a:cubicBezTo>
                  <a:cubicBezTo>
                    <a:pt x="80" y="191"/>
                    <a:pt x="66" y="188"/>
                    <a:pt x="54" y="184"/>
                  </a:cubicBezTo>
                  <a:cubicBezTo>
                    <a:pt x="42" y="179"/>
                    <a:pt x="32" y="172"/>
                    <a:pt x="24" y="164"/>
                  </a:cubicBezTo>
                  <a:cubicBezTo>
                    <a:pt x="16" y="156"/>
                    <a:pt x="10" y="146"/>
                    <a:pt x="6" y="134"/>
                  </a:cubicBezTo>
                  <a:cubicBezTo>
                    <a:pt x="2" y="122"/>
                    <a:pt x="0" y="110"/>
                    <a:pt x="0" y="97"/>
                  </a:cubicBezTo>
                  <a:cubicBezTo>
                    <a:pt x="0" y="84"/>
                    <a:pt x="2" y="71"/>
                    <a:pt x="6" y="60"/>
                  </a:cubicBezTo>
                  <a:cubicBezTo>
                    <a:pt x="11" y="48"/>
                    <a:pt x="17" y="37"/>
                    <a:pt x="25" y="29"/>
                  </a:cubicBezTo>
                  <a:cubicBezTo>
                    <a:pt x="33" y="20"/>
                    <a:pt x="43" y="13"/>
                    <a:pt x="54" y="8"/>
                  </a:cubicBezTo>
                  <a:cubicBezTo>
                    <a:pt x="66" y="3"/>
                    <a:pt x="79" y="0"/>
                    <a:pt x="94" y="0"/>
                  </a:cubicBezTo>
                  <a:cubicBezTo>
                    <a:pt x="109" y="0"/>
                    <a:pt x="122" y="3"/>
                    <a:pt x="133" y="8"/>
                  </a:cubicBezTo>
                  <a:cubicBezTo>
                    <a:pt x="144" y="13"/>
                    <a:pt x="153" y="19"/>
                    <a:pt x="160" y="28"/>
                  </a:cubicBezTo>
                  <a:cubicBezTo>
                    <a:pt x="167" y="36"/>
                    <a:pt x="173" y="46"/>
                    <a:pt x="176" y="57"/>
                  </a:cubicBezTo>
                  <a:cubicBezTo>
                    <a:pt x="180" y="68"/>
                    <a:pt x="182" y="80"/>
                    <a:pt x="182" y="93"/>
                  </a:cubicBezTo>
                  <a:cubicBezTo>
                    <a:pt x="182" y="106"/>
                    <a:pt x="182" y="106"/>
                    <a:pt x="182" y="106"/>
                  </a:cubicBezTo>
                  <a:cubicBezTo>
                    <a:pt x="39" y="106"/>
                    <a:pt x="39" y="106"/>
                    <a:pt x="39" y="106"/>
                  </a:cubicBezTo>
                  <a:cubicBezTo>
                    <a:pt x="40" y="122"/>
                    <a:pt x="46" y="135"/>
                    <a:pt x="55" y="144"/>
                  </a:cubicBezTo>
                  <a:cubicBezTo>
                    <a:pt x="64" y="153"/>
                    <a:pt x="78" y="158"/>
                    <a:pt x="95" y="158"/>
                  </a:cubicBezTo>
                  <a:cubicBezTo>
                    <a:pt x="107" y="158"/>
                    <a:pt x="117" y="155"/>
                    <a:pt x="125" y="150"/>
                  </a:cubicBezTo>
                  <a:cubicBezTo>
                    <a:pt x="132" y="145"/>
                    <a:pt x="139" y="138"/>
                    <a:pt x="144" y="128"/>
                  </a:cubicBezTo>
                  <a:lnTo>
                    <a:pt x="177" y="147"/>
                  </a:lnTo>
                  <a:close/>
                  <a:moveTo>
                    <a:pt x="94" y="33"/>
                  </a:moveTo>
                  <a:cubicBezTo>
                    <a:pt x="78" y="33"/>
                    <a:pt x="66" y="37"/>
                    <a:pt x="56" y="46"/>
                  </a:cubicBezTo>
                  <a:cubicBezTo>
                    <a:pt x="47" y="55"/>
                    <a:pt x="41" y="66"/>
                    <a:pt x="39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2" y="68"/>
                    <a:pt x="138" y="56"/>
                    <a:pt x="130" y="47"/>
                  </a:cubicBezTo>
                  <a:cubicBezTo>
                    <a:pt x="122" y="38"/>
                    <a:pt x="110" y="33"/>
                    <a:pt x="94" y="3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57" name="Freeform 11"/>
            <p:cNvSpPr/>
            <p:nvPr userDrawn="1"/>
          </p:nvSpPr>
          <p:spPr bwMode="black">
            <a:xfrm>
              <a:off x="4637" y="1017"/>
              <a:ext cx="248" cy="287"/>
            </a:xfrm>
            <a:custGeom>
              <a:avLst/>
              <a:gdLst>
                <a:gd name="T0" fmla="*/ 0 w 165"/>
                <a:gd name="T1" fmla="*/ 155 h 191"/>
                <a:gd name="T2" fmla="*/ 28 w 165"/>
                <a:gd name="T3" fmla="*/ 127 h 191"/>
                <a:gd name="T4" fmla="*/ 54 w 165"/>
                <a:gd name="T5" fmla="*/ 150 h 191"/>
                <a:gd name="T6" fmla="*/ 89 w 165"/>
                <a:gd name="T7" fmla="*/ 158 h 191"/>
                <a:gd name="T8" fmla="*/ 117 w 165"/>
                <a:gd name="T9" fmla="*/ 150 h 191"/>
                <a:gd name="T10" fmla="*/ 126 w 165"/>
                <a:gd name="T11" fmla="*/ 132 h 191"/>
                <a:gd name="T12" fmla="*/ 121 w 165"/>
                <a:gd name="T13" fmla="*/ 121 h 191"/>
                <a:gd name="T14" fmla="*/ 108 w 165"/>
                <a:gd name="T15" fmla="*/ 114 h 191"/>
                <a:gd name="T16" fmla="*/ 88 w 165"/>
                <a:gd name="T17" fmla="*/ 110 h 191"/>
                <a:gd name="T18" fmla="*/ 64 w 165"/>
                <a:gd name="T19" fmla="*/ 106 h 191"/>
                <a:gd name="T20" fmla="*/ 23 w 165"/>
                <a:gd name="T21" fmla="*/ 92 h 191"/>
                <a:gd name="T22" fmla="*/ 6 w 165"/>
                <a:gd name="T23" fmla="*/ 57 h 191"/>
                <a:gd name="T24" fmla="*/ 26 w 165"/>
                <a:gd name="T25" fmla="*/ 16 h 191"/>
                <a:gd name="T26" fmla="*/ 79 w 165"/>
                <a:gd name="T27" fmla="*/ 0 h 191"/>
                <a:gd name="T28" fmla="*/ 128 w 165"/>
                <a:gd name="T29" fmla="*/ 9 h 191"/>
                <a:gd name="T30" fmla="*/ 165 w 165"/>
                <a:gd name="T31" fmla="*/ 37 h 191"/>
                <a:gd name="T32" fmla="*/ 134 w 165"/>
                <a:gd name="T33" fmla="*/ 63 h 191"/>
                <a:gd name="T34" fmla="*/ 110 w 165"/>
                <a:gd name="T35" fmla="*/ 41 h 191"/>
                <a:gd name="T36" fmla="*/ 77 w 165"/>
                <a:gd name="T37" fmla="*/ 33 h 191"/>
                <a:gd name="T38" fmla="*/ 50 w 165"/>
                <a:gd name="T39" fmla="*/ 40 h 191"/>
                <a:gd name="T40" fmla="*/ 41 w 165"/>
                <a:gd name="T41" fmla="*/ 57 h 191"/>
                <a:gd name="T42" fmla="*/ 56 w 165"/>
                <a:gd name="T43" fmla="*/ 74 h 191"/>
                <a:gd name="T44" fmla="*/ 94 w 165"/>
                <a:gd name="T45" fmla="*/ 82 h 191"/>
                <a:gd name="T46" fmla="*/ 119 w 165"/>
                <a:gd name="T47" fmla="*/ 87 h 191"/>
                <a:gd name="T48" fmla="*/ 141 w 165"/>
                <a:gd name="T49" fmla="*/ 95 h 191"/>
                <a:gd name="T50" fmla="*/ 156 w 165"/>
                <a:gd name="T51" fmla="*/ 110 h 191"/>
                <a:gd name="T52" fmla="*/ 162 w 165"/>
                <a:gd name="T53" fmla="*/ 132 h 191"/>
                <a:gd name="T54" fmla="*/ 142 w 165"/>
                <a:gd name="T55" fmla="*/ 175 h 191"/>
                <a:gd name="T56" fmla="*/ 88 w 165"/>
                <a:gd name="T57" fmla="*/ 191 h 191"/>
                <a:gd name="T58" fmla="*/ 35 w 165"/>
                <a:gd name="T59" fmla="*/ 181 h 191"/>
                <a:gd name="T60" fmla="*/ 0 w 165"/>
                <a:gd name="T61" fmla="*/ 15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5" h="191" extrusionOk="0">
                  <a:moveTo>
                    <a:pt x="0" y="155"/>
                  </a:moveTo>
                  <a:cubicBezTo>
                    <a:pt x="28" y="127"/>
                    <a:pt x="28" y="127"/>
                    <a:pt x="28" y="127"/>
                  </a:cubicBezTo>
                  <a:cubicBezTo>
                    <a:pt x="36" y="138"/>
                    <a:pt x="44" y="145"/>
                    <a:pt x="54" y="150"/>
                  </a:cubicBezTo>
                  <a:cubicBezTo>
                    <a:pt x="64" y="155"/>
                    <a:pt x="76" y="158"/>
                    <a:pt x="89" y="158"/>
                  </a:cubicBezTo>
                  <a:cubicBezTo>
                    <a:pt x="102" y="158"/>
                    <a:pt x="112" y="155"/>
                    <a:pt x="117" y="150"/>
                  </a:cubicBezTo>
                  <a:cubicBezTo>
                    <a:pt x="123" y="145"/>
                    <a:pt x="126" y="139"/>
                    <a:pt x="126" y="132"/>
                  </a:cubicBezTo>
                  <a:cubicBezTo>
                    <a:pt x="126" y="128"/>
                    <a:pt x="124" y="124"/>
                    <a:pt x="121" y="121"/>
                  </a:cubicBezTo>
                  <a:cubicBezTo>
                    <a:pt x="118" y="118"/>
                    <a:pt x="113" y="116"/>
                    <a:pt x="108" y="114"/>
                  </a:cubicBezTo>
                  <a:cubicBezTo>
                    <a:pt x="102" y="113"/>
                    <a:pt x="95" y="111"/>
                    <a:pt x="88" y="110"/>
                  </a:cubicBezTo>
                  <a:cubicBezTo>
                    <a:pt x="80" y="109"/>
                    <a:pt x="72" y="107"/>
                    <a:pt x="64" y="106"/>
                  </a:cubicBezTo>
                  <a:cubicBezTo>
                    <a:pt x="48" y="104"/>
                    <a:pt x="34" y="99"/>
                    <a:pt x="23" y="92"/>
                  </a:cubicBezTo>
                  <a:cubicBezTo>
                    <a:pt x="12" y="85"/>
                    <a:pt x="6" y="73"/>
                    <a:pt x="6" y="57"/>
                  </a:cubicBezTo>
                  <a:cubicBezTo>
                    <a:pt x="6" y="41"/>
                    <a:pt x="13" y="27"/>
                    <a:pt x="26" y="16"/>
                  </a:cubicBezTo>
                  <a:cubicBezTo>
                    <a:pt x="39" y="5"/>
                    <a:pt x="56" y="0"/>
                    <a:pt x="79" y="0"/>
                  </a:cubicBezTo>
                  <a:cubicBezTo>
                    <a:pt x="98" y="0"/>
                    <a:pt x="114" y="3"/>
                    <a:pt x="128" y="9"/>
                  </a:cubicBezTo>
                  <a:cubicBezTo>
                    <a:pt x="142" y="15"/>
                    <a:pt x="154" y="24"/>
                    <a:pt x="165" y="37"/>
                  </a:cubicBezTo>
                  <a:cubicBezTo>
                    <a:pt x="134" y="63"/>
                    <a:pt x="134" y="63"/>
                    <a:pt x="134" y="63"/>
                  </a:cubicBezTo>
                  <a:cubicBezTo>
                    <a:pt x="127" y="53"/>
                    <a:pt x="119" y="46"/>
                    <a:pt x="110" y="41"/>
                  </a:cubicBezTo>
                  <a:cubicBezTo>
                    <a:pt x="101" y="36"/>
                    <a:pt x="90" y="33"/>
                    <a:pt x="77" y="33"/>
                  </a:cubicBezTo>
                  <a:cubicBezTo>
                    <a:pt x="64" y="33"/>
                    <a:pt x="55" y="35"/>
                    <a:pt x="50" y="40"/>
                  </a:cubicBezTo>
                  <a:cubicBezTo>
                    <a:pt x="44" y="45"/>
                    <a:pt x="41" y="51"/>
                    <a:pt x="41" y="57"/>
                  </a:cubicBezTo>
                  <a:cubicBezTo>
                    <a:pt x="41" y="66"/>
                    <a:pt x="46" y="71"/>
                    <a:pt x="56" y="74"/>
                  </a:cubicBezTo>
                  <a:cubicBezTo>
                    <a:pt x="66" y="77"/>
                    <a:pt x="78" y="80"/>
                    <a:pt x="94" y="82"/>
                  </a:cubicBezTo>
                  <a:cubicBezTo>
                    <a:pt x="103" y="83"/>
                    <a:pt x="111" y="85"/>
                    <a:pt x="119" y="87"/>
                  </a:cubicBezTo>
                  <a:cubicBezTo>
                    <a:pt x="128" y="89"/>
                    <a:pt x="135" y="92"/>
                    <a:pt x="141" y="95"/>
                  </a:cubicBezTo>
                  <a:cubicBezTo>
                    <a:pt x="147" y="99"/>
                    <a:pt x="152" y="104"/>
                    <a:pt x="156" y="110"/>
                  </a:cubicBezTo>
                  <a:cubicBezTo>
                    <a:pt x="160" y="116"/>
                    <a:pt x="162" y="123"/>
                    <a:pt x="162" y="132"/>
                  </a:cubicBezTo>
                  <a:cubicBezTo>
                    <a:pt x="162" y="149"/>
                    <a:pt x="155" y="163"/>
                    <a:pt x="142" y="175"/>
                  </a:cubicBezTo>
                  <a:cubicBezTo>
                    <a:pt x="129" y="186"/>
                    <a:pt x="111" y="191"/>
                    <a:pt x="88" y="191"/>
                  </a:cubicBezTo>
                  <a:cubicBezTo>
                    <a:pt x="68" y="191"/>
                    <a:pt x="50" y="188"/>
                    <a:pt x="35" y="181"/>
                  </a:cubicBezTo>
                  <a:cubicBezTo>
                    <a:pt x="20" y="175"/>
                    <a:pt x="8" y="166"/>
                    <a:pt x="0" y="1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58" name="Freeform 12"/>
            <p:cNvSpPr/>
            <p:nvPr userDrawn="1"/>
          </p:nvSpPr>
          <p:spPr bwMode="black">
            <a:xfrm>
              <a:off x="3104" y="1440"/>
              <a:ext cx="293" cy="365"/>
            </a:xfrm>
            <a:custGeom>
              <a:avLst/>
              <a:gdLst>
                <a:gd name="T0" fmla="*/ 156 w 195"/>
                <a:gd name="T1" fmla="*/ 0 h 243"/>
                <a:gd name="T2" fmla="*/ 195 w 195"/>
                <a:gd name="T3" fmla="*/ 0 h 243"/>
                <a:gd name="T4" fmla="*/ 195 w 195"/>
                <a:gd name="T5" fmla="*/ 140 h 243"/>
                <a:gd name="T6" fmla="*/ 188 w 195"/>
                <a:gd name="T7" fmla="*/ 185 h 243"/>
                <a:gd name="T8" fmla="*/ 168 w 195"/>
                <a:gd name="T9" fmla="*/ 218 h 243"/>
                <a:gd name="T10" fmla="*/ 137 w 195"/>
                <a:gd name="T11" fmla="*/ 237 h 243"/>
                <a:gd name="T12" fmla="*/ 97 w 195"/>
                <a:gd name="T13" fmla="*/ 243 h 243"/>
                <a:gd name="T14" fmla="*/ 25 w 195"/>
                <a:gd name="T15" fmla="*/ 218 h 243"/>
                <a:gd name="T16" fmla="*/ 0 w 195"/>
                <a:gd name="T17" fmla="*/ 140 h 243"/>
                <a:gd name="T18" fmla="*/ 0 w 195"/>
                <a:gd name="T19" fmla="*/ 0 h 243"/>
                <a:gd name="T20" fmla="*/ 40 w 195"/>
                <a:gd name="T21" fmla="*/ 0 h 243"/>
                <a:gd name="T22" fmla="*/ 40 w 195"/>
                <a:gd name="T23" fmla="*/ 137 h 243"/>
                <a:gd name="T24" fmla="*/ 54 w 195"/>
                <a:gd name="T25" fmla="*/ 189 h 243"/>
                <a:gd name="T26" fmla="*/ 97 w 195"/>
                <a:gd name="T27" fmla="*/ 206 h 243"/>
                <a:gd name="T28" fmla="*/ 142 w 195"/>
                <a:gd name="T29" fmla="*/ 189 h 243"/>
                <a:gd name="T30" fmla="*/ 156 w 195"/>
                <a:gd name="T31" fmla="*/ 137 h 243"/>
                <a:gd name="T32" fmla="*/ 156 w 195"/>
                <a:gd name="T33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5" h="243" extrusionOk="0">
                  <a:moveTo>
                    <a:pt x="156" y="0"/>
                  </a:moveTo>
                  <a:cubicBezTo>
                    <a:pt x="195" y="0"/>
                    <a:pt x="195" y="0"/>
                    <a:pt x="195" y="0"/>
                  </a:cubicBezTo>
                  <a:cubicBezTo>
                    <a:pt x="195" y="140"/>
                    <a:pt x="195" y="140"/>
                    <a:pt x="195" y="140"/>
                  </a:cubicBezTo>
                  <a:cubicBezTo>
                    <a:pt x="195" y="157"/>
                    <a:pt x="193" y="172"/>
                    <a:pt x="188" y="185"/>
                  </a:cubicBezTo>
                  <a:cubicBezTo>
                    <a:pt x="184" y="198"/>
                    <a:pt x="177" y="209"/>
                    <a:pt x="168" y="218"/>
                  </a:cubicBezTo>
                  <a:cubicBezTo>
                    <a:pt x="160" y="226"/>
                    <a:pt x="150" y="232"/>
                    <a:pt x="137" y="237"/>
                  </a:cubicBezTo>
                  <a:cubicBezTo>
                    <a:pt x="125" y="241"/>
                    <a:pt x="112" y="243"/>
                    <a:pt x="97" y="243"/>
                  </a:cubicBezTo>
                  <a:cubicBezTo>
                    <a:pt x="66" y="243"/>
                    <a:pt x="42" y="235"/>
                    <a:pt x="25" y="218"/>
                  </a:cubicBezTo>
                  <a:cubicBezTo>
                    <a:pt x="9" y="201"/>
                    <a:pt x="0" y="175"/>
                    <a:pt x="0" y="1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137"/>
                    <a:pt x="40" y="137"/>
                    <a:pt x="40" y="137"/>
                  </a:cubicBezTo>
                  <a:cubicBezTo>
                    <a:pt x="40" y="160"/>
                    <a:pt x="45" y="177"/>
                    <a:pt x="54" y="189"/>
                  </a:cubicBezTo>
                  <a:cubicBezTo>
                    <a:pt x="63" y="200"/>
                    <a:pt x="78" y="206"/>
                    <a:pt x="97" y="206"/>
                  </a:cubicBezTo>
                  <a:cubicBezTo>
                    <a:pt x="118" y="206"/>
                    <a:pt x="133" y="200"/>
                    <a:pt x="142" y="189"/>
                  </a:cubicBezTo>
                  <a:cubicBezTo>
                    <a:pt x="151" y="177"/>
                    <a:pt x="156" y="160"/>
                    <a:pt x="156" y="137"/>
                  </a:cubicBezTo>
                  <a:lnTo>
                    <a:pt x="1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59" name="Freeform 13"/>
            <p:cNvSpPr/>
            <p:nvPr userDrawn="1"/>
          </p:nvSpPr>
          <p:spPr bwMode="black">
            <a:xfrm>
              <a:off x="3469" y="1520"/>
              <a:ext cx="258" cy="281"/>
            </a:xfrm>
            <a:custGeom>
              <a:avLst/>
              <a:gdLst>
                <a:gd name="T0" fmla="*/ 0 w 172"/>
                <a:gd name="T1" fmla="*/ 187 h 187"/>
                <a:gd name="T2" fmla="*/ 0 w 172"/>
                <a:gd name="T3" fmla="*/ 3 h 187"/>
                <a:gd name="T4" fmla="*/ 40 w 172"/>
                <a:gd name="T5" fmla="*/ 3 h 187"/>
                <a:gd name="T6" fmla="*/ 40 w 172"/>
                <a:gd name="T7" fmla="*/ 47 h 187"/>
                <a:gd name="T8" fmla="*/ 66 w 172"/>
                <a:gd name="T9" fmla="*/ 11 h 187"/>
                <a:gd name="T10" fmla="*/ 105 w 172"/>
                <a:gd name="T11" fmla="*/ 0 h 187"/>
                <a:gd name="T12" fmla="*/ 155 w 172"/>
                <a:gd name="T13" fmla="*/ 20 h 187"/>
                <a:gd name="T14" fmla="*/ 172 w 172"/>
                <a:gd name="T15" fmla="*/ 75 h 187"/>
                <a:gd name="T16" fmla="*/ 172 w 172"/>
                <a:gd name="T17" fmla="*/ 187 h 187"/>
                <a:gd name="T18" fmla="*/ 132 w 172"/>
                <a:gd name="T19" fmla="*/ 187 h 187"/>
                <a:gd name="T20" fmla="*/ 132 w 172"/>
                <a:gd name="T21" fmla="*/ 85 h 187"/>
                <a:gd name="T22" fmla="*/ 122 w 172"/>
                <a:gd name="T23" fmla="*/ 47 h 187"/>
                <a:gd name="T24" fmla="*/ 88 w 172"/>
                <a:gd name="T25" fmla="*/ 33 h 187"/>
                <a:gd name="T26" fmla="*/ 53 w 172"/>
                <a:gd name="T27" fmla="*/ 49 h 187"/>
                <a:gd name="T28" fmla="*/ 40 w 172"/>
                <a:gd name="T29" fmla="*/ 96 h 187"/>
                <a:gd name="T30" fmla="*/ 40 w 172"/>
                <a:gd name="T31" fmla="*/ 187 h 187"/>
                <a:gd name="T32" fmla="*/ 0 w 172"/>
                <a:gd name="T33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187" extrusionOk="0">
                  <a:moveTo>
                    <a:pt x="0" y="187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6" y="31"/>
                    <a:pt x="55" y="19"/>
                    <a:pt x="66" y="11"/>
                  </a:cubicBezTo>
                  <a:cubicBezTo>
                    <a:pt x="77" y="4"/>
                    <a:pt x="90" y="0"/>
                    <a:pt x="105" y="0"/>
                  </a:cubicBezTo>
                  <a:cubicBezTo>
                    <a:pt x="126" y="0"/>
                    <a:pt x="143" y="7"/>
                    <a:pt x="155" y="20"/>
                  </a:cubicBezTo>
                  <a:cubicBezTo>
                    <a:pt x="166" y="34"/>
                    <a:pt x="172" y="52"/>
                    <a:pt x="172" y="75"/>
                  </a:cubicBezTo>
                  <a:cubicBezTo>
                    <a:pt x="172" y="187"/>
                    <a:pt x="172" y="187"/>
                    <a:pt x="172" y="187"/>
                  </a:cubicBezTo>
                  <a:cubicBezTo>
                    <a:pt x="132" y="187"/>
                    <a:pt x="132" y="187"/>
                    <a:pt x="132" y="187"/>
                  </a:cubicBezTo>
                  <a:cubicBezTo>
                    <a:pt x="132" y="85"/>
                    <a:pt x="132" y="85"/>
                    <a:pt x="132" y="85"/>
                  </a:cubicBezTo>
                  <a:cubicBezTo>
                    <a:pt x="132" y="69"/>
                    <a:pt x="129" y="56"/>
                    <a:pt x="122" y="47"/>
                  </a:cubicBezTo>
                  <a:cubicBezTo>
                    <a:pt x="116" y="37"/>
                    <a:pt x="104" y="33"/>
                    <a:pt x="88" y="33"/>
                  </a:cubicBezTo>
                  <a:cubicBezTo>
                    <a:pt x="73" y="33"/>
                    <a:pt x="62" y="38"/>
                    <a:pt x="53" y="49"/>
                  </a:cubicBezTo>
                  <a:cubicBezTo>
                    <a:pt x="44" y="61"/>
                    <a:pt x="40" y="76"/>
                    <a:pt x="40" y="96"/>
                  </a:cubicBezTo>
                  <a:cubicBezTo>
                    <a:pt x="40" y="187"/>
                    <a:pt x="40" y="187"/>
                    <a:pt x="40" y="187"/>
                  </a:cubicBezTo>
                  <a:lnTo>
                    <a:pt x="0" y="18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60" name="Freeform 14"/>
            <p:cNvSpPr>
              <a:spLocks noEditPoints="1"/>
            </p:cNvSpPr>
            <p:nvPr userDrawn="1"/>
          </p:nvSpPr>
          <p:spPr bwMode="black">
            <a:xfrm>
              <a:off x="3792" y="1404"/>
              <a:ext cx="78" cy="396"/>
            </a:xfrm>
            <a:custGeom>
              <a:avLst/>
              <a:gdLst>
                <a:gd name="T0" fmla="*/ 0 w 52"/>
                <a:gd name="T1" fmla="*/ 27 h 264"/>
                <a:gd name="T2" fmla="*/ 7 w 52"/>
                <a:gd name="T3" fmla="*/ 8 h 264"/>
                <a:gd name="T4" fmla="*/ 26 w 52"/>
                <a:gd name="T5" fmla="*/ 0 h 264"/>
                <a:gd name="T6" fmla="*/ 45 w 52"/>
                <a:gd name="T7" fmla="*/ 8 h 264"/>
                <a:gd name="T8" fmla="*/ 52 w 52"/>
                <a:gd name="T9" fmla="*/ 27 h 264"/>
                <a:gd name="T10" fmla="*/ 45 w 52"/>
                <a:gd name="T11" fmla="*/ 45 h 264"/>
                <a:gd name="T12" fmla="*/ 26 w 52"/>
                <a:gd name="T13" fmla="*/ 52 h 264"/>
                <a:gd name="T14" fmla="*/ 7 w 52"/>
                <a:gd name="T15" fmla="*/ 45 h 264"/>
                <a:gd name="T16" fmla="*/ 0 w 52"/>
                <a:gd name="T17" fmla="*/ 27 h 264"/>
                <a:gd name="T18" fmla="*/ 45 w 52"/>
                <a:gd name="T19" fmla="*/ 80 h 264"/>
                <a:gd name="T20" fmla="*/ 45 w 52"/>
                <a:gd name="T21" fmla="*/ 264 h 264"/>
                <a:gd name="T22" fmla="*/ 5 w 52"/>
                <a:gd name="T23" fmla="*/ 264 h 264"/>
                <a:gd name="T24" fmla="*/ 5 w 52"/>
                <a:gd name="T25" fmla="*/ 80 h 264"/>
                <a:gd name="T26" fmla="*/ 45 w 52"/>
                <a:gd name="T27" fmla="*/ 8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264" extrusionOk="0">
                  <a:moveTo>
                    <a:pt x="0" y="27"/>
                  </a:moveTo>
                  <a:cubicBezTo>
                    <a:pt x="0" y="19"/>
                    <a:pt x="3" y="13"/>
                    <a:pt x="7" y="8"/>
                  </a:cubicBezTo>
                  <a:cubicBezTo>
                    <a:pt x="12" y="3"/>
                    <a:pt x="18" y="0"/>
                    <a:pt x="26" y="0"/>
                  </a:cubicBezTo>
                  <a:cubicBezTo>
                    <a:pt x="34" y="0"/>
                    <a:pt x="41" y="3"/>
                    <a:pt x="45" y="8"/>
                  </a:cubicBezTo>
                  <a:cubicBezTo>
                    <a:pt x="50" y="13"/>
                    <a:pt x="52" y="19"/>
                    <a:pt x="52" y="27"/>
                  </a:cubicBezTo>
                  <a:cubicBezTo>
                    <a:pt x="52" y="34"/>
                    <a:pt x="50" y="40"/>
                    <a:pt x="45" y="45"/>
                  </a:cubicBezTo>
                  <a:cubicBezTo>
                    <a:pt x="41" y="50"/>
                    <a:pt x="34" y="52"/>
                    <a:pt x="26" y="52"/>
                  </a:cubicBezTo>
                  <a:cubicBezTo>
                    <a:pt x="18" y="52"/>
                    <a:pt x="12" y="50"/>
                    <a:pt x="7" y="45"/>
                  </a:cubicBezTo>
                  <a:cubicBezTo>
                    <a:pt x="3" y="40"/>
                    <a:pt x="0" y="34"/>
                    <a:pt x="0" y="27"/>
                  </a:cubicBezTo>
                  <a:close/>
                  <a:moveTo>
                    <a:pt x="45" y="80"/>
                  </a:moveTo>
                  <a:cubicBezTo>
                    <a:pt x="45" y="264"/>
                    <a:pt x="45" y="264"/>
                    <a:pt x="45" y="264"/>
                  </a:cubicBezTo>
                  <a:cubicBezTo>
                    <a:pt x="5" y="264"/>
                    <a:pt x="5" y="264"/>
                    <a:pt x="5" y="264"/>
                  </a:cubicBezTo>
                  <a:cubicBezTo>
                    <a:pt x="5" y="80"/>
                    <a:pt x="5" y="80"/>
                    <a:pt x="5" y="80"/>
                  </a:cubicBezTo>
                  <a:lnTo>
                    <a:pt x="45" y="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61" name="Freeform 15"/>
            <p:cNvSpPr/>
            <p:nvPr userDrawn="1"/>
          </p:nvSpPr>
          <p:spPr bwMode="black">
            <a:xfrm>
              <a:off x="3903" y="1524"/>
              <a:ext cx="288" cy="277"/>
            </a:xfrm>
            <a:custGeom>
              <a:avLst/>
              <a:gdLst>
                <a:gd name="T0" fmla="*/ 174 w 288"/>
                <a:gd name="T1" fmla="*/ 277 h 277"/>
                <a:gd name="T2" fmla="*/ 111 w 288"/>
                <a:gd name="T3" fmla="*/ 277 h 277"/>
                <a:gd name="T4" fmla="*/ 0 w 288"/>
                <a:gd name="T5" fmla="*/ 0 h 277"/>
                <a:gd name="T6" fmla="*/ 62 w 288"/>
                <a:gd name="T7" fmla="*/ 0 h 277"/>
                <a:gd name="T8" fmla="*/ 131 w 288"/>
                <a:gd name="T9" fmla="*/ 181 h 277"/>
                <a:gd name="T10" fmla="*/ 144 w 288"/>
                <a:gd name="T11" fmla="*/ 223 h 277"/>
                <a:gd name="T12" fmla="*/ 158 w 288"/>
                <a:gd name="T13" fmla="*/ 181 h 277"/>
                <a:gd name="T14" fmla="*/ 228 w 288"/>
                <a:gd name="T15" fmla="*/ 0 h 277"/>
                <a:gd name="T16" fmla="*/ 288 w 288"/>
                <a:gd name="T17" fmla="*/ 0 h 277"/>
                <a:gd name="T18" fmla="*/ 174 w 288"/>
                <a:gd name="T19" fmla="*/ 27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" h="277" extrusionOk="0">
                  <a:moveTo>
                    <a:pt x="174" y="277"/>
                  </a:moveTo>
                  <a:lnTo>
                    <a:pt x="111" y="277"/>
                  </a:lnTo>
                  <a:lnTo>
                    <a:pt x="0" y="0"/>
                  </a:lnTo>
                  <a:lnTo>
                    <a:pt x="62" y="0"/>
                  </a:lnTo>
                  <a:lnTo>
                    <a:pt x="131" y="181"/>
                  </a:lnTo>
                  <a:lnTo>
                    <a:pt x="144" y="223"/>
                  </a:lnTo>
                  <a:lnTo>
                    <a:pt x="158" y="181"/>
                  </a:lnTo>
                  <a:lnTo>
                    <a:pt x="228" y="0"/>
                  </a:lnTo>
                  <a:lnTo>
                    <a:pt x="288" y="0"/>
                  </a:lnTo>
                  <a:lnTo>
                    <a:pt x="174" y="27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62" name="Freeform 16"/>
            <p:cNvSpPr>
              <a:spLocks noEditPoints="1"/>
            </p:cNvSpPr>
            <p:nvPr userDrawn="1"/>
          </p:nvSpPr>
          <p:spPr bwMode="black">
            <a:xfrm>
              <a:off x="4211" y="1520"/>
              <a:ext cx="273" cy="285"/>
            </a:xfrm>
            <a:custGeom>
              <a:avLst/>
              <a:gdLst>
                <a:gd name="T0" fmla="*/ 178 w 182"/>
                <a:gd name="T1" fmla="*/ 146 h 190"/>
                <a:gd name="T2" fmla="*/ 146 w 182"/>
                <a:gd name="T3" fmla="*/ 178 h 190"/>
                <a:gd name="T4" fmla="*/ 96 w 182"/>
                <a:gd name="T5" fmla="*/ 190 h 190"/>
                <a:gd name="T6" fmla="*/ 54 w 182"/>
                <a:gd name="T7" fmla="*/ 183 h 190"/>
                <a:gd name="T8" fmla="*/ 24 w 182"/>
                <a:gd name="T9" fmla="*/ 163 h 190"/>
                <a:gd name="T10" fmla="*/ 6 w 182"/>
                <a:gd name="T11" fmla="*/ 133 h 190"/>
                <a:gd name="T12" fmla="*/ 0 w 182"/>
                <a:gd name="T13" fmla="*/ 96 h 190"/>
                <a:gd name="T14" fmla="*/ 7 w 182"/>
                <a:gd name="T15" fmla="*/ 59 h 190"/>
                <a:gd name="T16" fmla="*/ 25 w 182"/>
                <a:gd name="T17" fmla="*/ 28 h 190"/>
                <a:gd name="T18" fmla="*/ 55 w 182"/>
                <a:gd name="T19" fmla="*/ 7 h 190"/>
                <a:gd name="T20" fmla="*/ 94 w 182"/>
                <a:gd name="T21" fmla="*/ 0 h 190"/>
                <a:gd name="T22" fmla="*/ 133 w 182"/>
                <a:gd name="T23" fmla="*/ 7 h 190"/>
                <a:gd name="T24" fmla="*/ 161 w 182"/>
                <a:gd name="T25" fmla="*/ 27 h 190"/>
                <a:gd name="T26" fmla="*/ 177 w 182"/>
                <a:gd name="T27" fmla="*/ 56 h 190"/>
                <a:gd name="T28" fmla="*/ 182 w 182"/>
                <a:gd name="T29" fmla="*/ 92 h 190"/>
                <a:gd name="T30" fmla="*/ 182 w 182"/>
                <a:gd name="T31" fmla="*/ 106 h 190"/>
                <a:gd name="T32" fmla="*/ 39 w 182"/>
                <a:gd name="T33" fmla="*/ 106 h 190"/>
                <a:gd name="T34" fmla="*/ 55 w 182"/>
                <a:gd name="T35" fmla="*/ 143 h 190"/>
                <a:gd name="T36" fmla="*/ 95 w 182"/>
                <a:gd name="T37" fmla="*/ 157 h 190"/>
                <a:gd name="T38" fmla="*/ 125 w 182"/>
                <a:gd name="T39" fmla="*/ 149 h 190"/>
                <a:gd name="T40" fmla="*/ 144 w 182"/>
                <a:gd name="T41" fmla="*/ 128 h 190"/>
                <a:gd name="T42" fmla="*/ 178 w 182"/>
                <a:gd name="T43" fmla="*/ 146 h 190"/>
                <a:gd name="T44" fmla="*/ 94 w 182"/>
                <a:gd name="T45" fmla="*/ 32 h 190"/>
                <a:gd name="T46" fmla="*/ 57 w 182"/>
                <a:gd name="T47" fmla="*/ 45 h 190"/>
                <a:gd name="T48" fmla="*/ 39 w 182"/>
                <a:gd name="T49" fmla="*/ 81 h 190"/>
                <a:gd name="T50" fmla="*/ 143 w 182"/>
                <a:gd name="T51" fmla="*/ 81 h 190"/>
                <a:gd name="T52" fmla="*/ 130 w 182"/>
                <a:gd name="T53" fmla="*/ 46 h 190"/>
                <a:gd name="T54" fmla="*/ 94 w 182"/>
                <a:gd name="T55" fmla="*/ 32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2" h="190" extrusionOk="0">
                  <a:moveTo>
                    <a:pt x="178" y="146"/>
                  </a:moveTo>
                  <a:cubicBezTo>
                    <a:pt x="170" y="159"/>
                    <a:pt x="159" y="169"/>
                    <a:pt x="146" y="178"/>
                  </a:cubicBezTo>
                  <a:cubicBezTo>
                    <a:pt x="133" y="186"/>
                    <a:pt x="116" y="190"/>
                    <a:pt x="96" y="190"/>
                  </a:cubicBezTo>
                  <a:cubicBezTo>
                    <a:pt x="80" y="190"/>
                    <a:pt x="66" y="188"/>
                    <a:pt x="54" y="183"/>
                  </a:cubicBezTo>
                  <a:cubicBezTo>
                    <a:pt x="42" y="178"/>
                    <a:pt x="32" y="172"/>
                    <a:pt x="24" y="163"/>
                  </a:cubicBezTo>
                  <a:cubicBezTo>
                    <a:pt x="16" y="155"/>
                    <a:pt x="10" y="145"/>
                    <a:pt x="6" y="133"/>
                  </a:cubicBezTo>
                  <a:cubicBezTo>
                    <a:pt x="2" y="122"/>
                    <a:pt x="0" y="109"/>
                    <a:pt x="0" y="96"/>
                  </a:cubicBezTo>
                  <a:cubicBezTo>
                    <a:pt x="0" y="83"/>
                    <a:pt x="2" y="71"/>
                    <a:pt x="7" y="59"/>
                  </a:cubicBezTo>
                  <a:cubicBezTo>
                    <a:pt x="11" y="47"/>
                    <a:pt x="17" y="37"/>
                    <a:pt x="25" y="28"/>
                  </a:cubicBezTo>
                  <a:cubicBezTo>
                    <a:pt x="33" y="19"/>
                    <a:pt x="43" y="12"/>
                    <a:pt x="55" y="7"/>
                  </a:cubicBezTo>
                  <a:cubicBezTo>
                    <a:pt x="66" y="2"/>
                    <a:pt x="80" y="0"/>
                    <a:pt x="94" y="0"/>
                  </a:cubicBezTo>
                  <a:cubicBezTo>
                    <a:pt x="109" y="0"/>
                    <a:pt x="122" y="2"/>
                    <a:pt x="133" y="7"/>
                  </a:cubicBezTo>
                  <a:cubicBezTo>
                    <a:pt x="144" y="12"/>
                    <a:pt x="153" y="19"/>
                    <a:pt x="161" y="27"/>
                  </a:cubicBezTo>
                  <a:cubicBezTo>
                    <a:pt x="168" y="35"/>
                    <a:pt x="173" y="45"/>
                    <a:pt x="177" y="56"/>
                  </a:cubicBezTo>
                  <a:cubicBezTo>
                    <a:pt x="180" y="68"/>
                    <a:pt x="182" y="80"/>
                    <a:pt x="182" y="92"/>
                  </a:cubicBezTo>
                  <a:cubicBezTo>
                    <a:pt x="182" y="106"/>
                    <a:pt x="182" y="106"/>
                    <a:pt x="182" y="106"/>
                  </a:cubicBezTo>
                  <a:cubicBezTo>
                    <a:pt x="39" y="106"/>
                    <a:pt x="39" y="106"/>
                    <a:pt x="39" y="106"/>
                  </a:cubicBezTo>
                  <a:cubicBezTo>
                    <a:pt x="40" y="122"/>
                    <a:pt x="46" y="134"/>
                    <a:pt x="55" y="143"/>
                  </a:cubicBezTo>
                  <a:cubicBezTo>
                    <a:pt x="65" y="152"/>
                    <a:pt x="78" y="157"/>
                    <a:pt x="95" y="157"/>
                  </a:cubicBezTo>
                  <a:cubicBezTo>
                    <a:pt x="107" y="157"/>
                    <a:pt x="117" y="155"/>
                    <a:pt x="125" y="149"/>
                  </a:cubicBezTo>
                  <a:cubicBezTo>
                    <a:pt x="132" y="144"/>
                    <a:pt x="139" y="137"/>
                    <a:pt x="144" y="128"/>
                  </a:cubicBezTo>
                  <a:lnTo>
                    <a:pt x="178" y="146"/>
                  </a:lnTo>
                  <a:close/>
                  <a:moveTo>
                    <a:pt x="94" y="32"/>
                  </a:moveTo>
                  <a:cubicBezTo>
                    <a:pt x="78" y="32"/>
                    <a:pt x="66" y="37"/>
                    <a:pt x="57" y="45"/>
                  </a:cubicBezTo>
                  <a:cubicBezTo>
                    <a:pt x="47" y="54"/>
                    <a:pt x="41" y="66"/>
                    <a:pt x="39" y="81"/>
                  </a:cubicBezTo>
                  <a:cubicBezTo>
                    <a:pt x="143" y="81"/>
                    <a:pt x="143" y="81"/>
                    <a:pt x="143" y="81"/>
                  </a:cubicBezTo>
                  <a:cubicBezTo>
                    <a:pt x="142" y="67"/>
                    <a:pt x="138" y="55"/>
                    <a:pt x="130" y="46"/>
                  </a:cubicBezTo>
                  <a:cubicBezTo>
                    <a:pt x="122" y="37"/>
                    <a:pt x="110" y="32"/>
                    <a:pt x="94" y="3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63" name="Freeform 17"/>
            <p:cNvSpPr/>
            <p:nvPr userDrawn="1"/>
          </p:nvSpPr>
          <p:spPr bwMode="black">
            <a:xfrm>
              <a:off x="4541" y="1521"/>
              <a:ext cx="185" cy="280"/>
            </a:xfrm>
            <a:custGeom>
              <a:avLst/>
              <a:gdLst>
                <a:gd name="T0" fmla="*/ 91 w 123"/>
                <a:gd name="T1" fmla="*/ 0 h 186"/>
                <a:gd name="T2" fmla="*/ 109 w 123"/>
                <a:gd name="T3" fmla="*/ 2 h 186"/>
                <a:gd name="T4" fmla="*/ 123 w 123"/>
                <a:gd name="T5" fmla="*/ 7 h 186"/>
                <a:gd name="T6" fmla="*/ 111 w 123"/>
                <a:gd name="T7" fmla="*/ 43 h 186"/>
                <a:gd name="T8" fmla="*/ 97 w 123"/>
                <a:gd name="T9" fmla="*/ 37 h 186"/>
                <a:gd name="T10" fmla="*/ 80 w 123"/>
                <a:gd name="T11" fmla="*/ 35 h 186"/>
                <a:gd name="T12" fmla="*/ 52 w 123"/>
                <a:gd name="T13" fmla="*/ 49 h 186"/>
                <a:gd name="T14" fmla="*/ 40 w 123"/>
                <a:gd name="T15" fmla="*/ 93 h 186"/>
                <a:gd name="T16" fmla="*/ 40 w 123"/>
                <a:gd name="T17" fmla="*/ 186 h 186"/>
                <a:gd name="T18" fmla="*/ 0 w 123"/>
                <a:gd name="T19" fmla="*/ 186 h 186"/>
                <a:gd name="T20" fmla="*/ 0 w 123"/>
                <a:gd name="T21" fmla="*/ 2 h 186"/>
                <a:gd name="T22" fmla="*/ 40 w 123"/>
                <a:gd name="T23" fmla="*/ 2 h 186"/>
                <a:gd name="T24" fmla="*/ 40 w 123"/>
                <a:gd name="T25" fmla="*/ 46 h 186"/>
                <a:gd name="T26" fmla="*/ 58 w 123"/>
                <a:gd name="T27" fmla="*/ 11 h 186"/>
                <a:gd name="T28" fmla="*/ 91 w 123"/>
                <a:gd name="T29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86" extrusionOk="0">
                  <a:moveTo>
                    <a:pt x="91" y="0"/>
                  </a:moveTo>
                  <a:cubicBezTo>
                    <a:pt x="98" y="0"/>
                    <a:pt x="103" y="0"/>
                    <a:pt x="109" y="2"/>
                  </a:cubicBezTo>
                  <a:cubicBezTo>
                    <a:pt x="114" y="3"/>
                    <a:pt x="118" y="5"/>
                    <a:pt x="123" y="7"/>
                  </a:cubicBezTo>
                  <a:cubicBezTo>
                    <a:pt x="111" y="43"/>
                    <a:pt x="111" y="43"/>
                    <a:pt x="111" y="43"/>
                  </a:cubicBezTo>
                  <a:cubicBezTo>
                    <a:pt x="107" y="40"/>
                    <a:pt x="102" y="38"/>
                    <a:pt x="97" y="37"/>
                  </a:cubicBezTo>
                  <a:cubicBezTo>
                    <a:pt x="92" y="36"/>
                    <a:pt x="86" y="35"/>
                    <a:pt x="80" y="35"/>
                  </a:cubicBezTo>
                  <a:cubicBezTo>
                    <a:pt x="69" y="35"/>
                    <a:pt x="59" y="40"/>
                    <a:pt x="52" y="49"/>
                  </a:cubicBezTo>
                  <a:cubicBezTo>
                    <a:pt x="44" y="59"/>
                    <a:pt x="40" y="73"/>
                    <a:pt x="40" y="93"/>
                  </a:cubicBezTo>
                  <a:cubicBezTo>
                    <a:pt x="40" y="186"/>
                    <a:pt x="40" y="186"/>
                    <a:pt x="40" y="18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4" y="31"/>
                    <a:pt x="50" y="19"/>
                    <a:pt x="58" y="11"/>
                  </a:cubicBezTo>
                  <a:cubicBezTo>
                    <a:pt x="67" y="3"/>
                    <a:pt x="77" y="0"/>
                    <a:pt x="9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64" name="Freeform 18"/>
            <p:cNvSpPr/>
            <p:nvPr userDrawn="1"/>
          </p:nvSpPr>
          <p:spPr bwMode="black">
            <a:xfrm>
              <a:off x="4744" y="1518"/>
              <a:ext cx="248" cy="289"/>
            </a:xfrm>
            <a:custGeom>
              <a:avLst/>
              <a:gdLst>
                <a:gd name="T0" fmla="*/ 0 w 165"/>
                <a:gd name="T1" fmla="*/ 155 h 192"/>
                <a:gd name="T2" fmla="*/ 29 w 165"/>
                <a:gd name="T3" fmla="*/ 128 h 192"/>
                <a:gd name="T4" fmla="*/ 54 w 165"/>
                <a:gd name="T5" fmla="*/ 151 h 192"/>
                <a:gd name="T6" fmla="*/ 90 w 165"/>
                <a:gd name="T7" fmla="*/ 158 h 192"/>
                <a:gd name="T8" fmla="*/ 118 w 165"/>
                <a:gd name="T9" fmla="*/ 150 h 192"/>
                <a:gd name="T10" fmla="*/ 126 w 165"/>
                <a:gd name="T11" fmla="*/ 133 h 192"/>
                <a:gd name="T12" fmla="*/ 121 w 165"/>
                <a:gd name="T13" fmla="*/ 121 h 192"/>
                <a:gd name="T14" fmla="*/ 108 w 165"/>
                <a:gd name="T15" fmla="*/ 115 h 192"/>
                <a:gd name="T16" fmla="*/ 88 w 165"/>
                <a:gd name="T17" fmla="*/ 110 h 192"/>
                <a:gd name="T18" fmla="*/ 64 w 165"/>
                <a:gd name="T19" fmla="*/ 107 h 192"/>
                <a:gd name="T20" fmla="*/ 23 w 165"/>
                <a:gd name="T21" fmla="*/ 92 h 192"/>
                <a:gd name="T22" fmla="*/ 7 w 165"/>
                <a:gd name="T23" fmla="*/ 57 h 192"/>
                <a:gd name="T24" fmla="*/ 26 w 165"/>
                <a:gd name="T25" fmla="*/ 17 h 192"/>
                <a:gd name="T26" fmla="*/ 79 w 165"/>
                <a:gd name="T27" fmla="*/ 0 h 192"/>
                <a:gd name="T28" fmla="*/ 128 w 165"/>
                <a:gd name="T29" fmla="*/ 9 h 192"/>
                <a:gd name="T30" fmla="*/ 165 w 165"/>
                <a:gd name="T31" fmla="*/ 38 h 192"/>
                <a:gd name="T32" fmla="*/ 135 w 165"/>
                <a:gd name="T33" fmla="*/ 64 h 192"/>
                <a:gd name="T34" fmla="*/ 110 w 165"/>
                <a:gd name="T35" fmla="*/ 41 h 192"/>
                <a:gd name="T36" fmla="*/ 77 w 165"/>
                <a:gd name="T37" fmla="*/ 33 h 192"/>
                <a:gd name="T38" fmla="*/ 50 w 165"/>
                <a:gd name="T39" fmla="*/ 41 h 192"/>
                <a:gd name="T40" fmla="*/ 41 w 165"/>
                <a:gd name="T41" fmla="*/ 58 h 192"/>
                <a:gd name="T42" fmla="*/ 56 w 165"/>
                <a:gd name="T43" fmla="*/ 75 h 192"/>
                <a:gd name="T44" fmla="*/ 94 w 165"/>
                <a:gd name="T45" fmla="*/ 82 h 192"/>
                <a:gd name="T46" fmla="*/ 120 w 165"/>
                <a:gd name="T47" fmla="*/ 87 h 192"/>
                <a:gd name="T48" fmla="*/ 141 w 165"/>
                <a:gd name="T49" fmla="*/ 96 h 192"/>
                <a:gd name="T50" fmla="*/ 156 w 165"/>
                <a:gd name="T51" fmla="*/ 110 h 192"/>
                <a:gd name="T52" fmla="*/ 162 w 165"/>
                <a:gd name="T53" fmla="*/ 133 h 192"/>
                <a:gd name="T54" fmla="*/ 142 w 165"/>
                <a:gd name="T55" fmla="*/ 175 h 192"/>
                <a:gd name="T56" fmla="*/ 89 w 165"/>
                <a:gd name="T57" fmla="*/ 192 h 192"/>
                <a:gd name="T58" fmla="*/ 35 w 165"/>
                <a:gd name="T59" fmla="*/ 182 h 192"/>
                <a:gd name="T60" fmla="*/ 0 w 165"/>
                <a:gd name="T61" fmla="*/ 155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5" h="192" extrusionOk="0">
                  <a:moveTo>
                    <a:pt x="0" y="155"/>
                  </a:moveTo>
                  <a:cubicBezTo>
                    <a:pt x="29" y="128"/>
                    <a:pt x="29" y="128"/>
                    <a:pt x="29" y="128"/>
                  </a:cubicBezTo>
                  <a:cubicBezTo>
                    <a:pt x="36" y="138"/>
                    <a:pt x="45" y="146"/>
                    <a:pt x="54" y="151"/>
                  </a:cubicBezTo>
                  <a:cubicBezTo>
                    <a:pt x="64" y="156"/>
                    <a:pt x="76" y="158"/>
                    <a:pt x="90" y="158"/>
                  </a:cubicBezTo>
                  <a:cubicBezTo>
                    <a:pt x="102" y="158"/>
                    <a:pt x="112" y="156"/>
                    <a:pt x="118" y="150"/>
                  </a:cubicBezTo>
                  <a:cubicBezTo>
                    <a:pt x="123" y="145"/>
                    <a:pt x="126" y="139"/>
                    <a:pt x="126" y="133"/>
                  </a:cubicBezTo>
                  <a:cubicBezTo>
                    <a:pt x="126" y="128"/>
                    <a:pt x="125" y="124"/>
                    <a:pt x="121" y="121"/>
                  </a:cubicBezTo>
                  <a:cubicBezTo>
                    <a:pt x="118" y="119"/>
                    <a:pt x="114" y="116"/>
                    <a:pt x="108" y="115"/>
                  </a:cubicBezTo>
                  <a:cubicBezTo>
                    <a:pt x="102" y="113"/>
                    <a:pt x="96" y="112"/>
                    <a:pt x="88" y="110"/>
                  </a:cubicBezTo>
                  <a:cubicBezTo>
                    <a:pt x="81" y="109"/>
                    <a:pt x="73" y="108"/>
                    <a:pt x="64" y="107"/>
                  </a:cubicBezTo>
                  <a:cubicBezTo>
                    <a:pt x="48" y="104"/>
                    <a:pt x="34" y="99"/>
                    <a:pt x="23" y="92"/>
                  </a:cubicBezTo>
                  <a:cubicBezTo>
                    <a:pt x="12" y="85"/>
                    <a:pt x="7" y="74"/>
                    <a:pt x="7" y="57"/>
                  </a:cubicBezTo>
                  <a:cubicBezTo>
                    <a:pt x="7" y="41"/>
                    <a:pt x="13" y="28"/>
                    <a:pt x="26" y="17"/>
                  </a:cubicBezTo>
                  <a:cubicBezTo>
                    <a:pt x="39" y="6"/>
                    <a:pt x="57" y="0"/>
                    <a:pt x="79" y="0"/>
                  </a:cubicBezTo>
                  <a:cubicBezTo>
                    <a:pt x="98" y="0"/>
                    <a:pt x="114" y="3"/>
                    <a:pt x="128" y="9"/>
                  </a:cubicBezTo>
                  <a:cubicBezTo>
                    <a:pt x="142" y="15"/>
                    <a:pt x="154" y="25"/>
                    <a:pt x="165" y="38"/>
                  </a:cubicBezTo>
                  <a:cubicBezTo>
                    <a:pt x="135" y="64"/>
                    <a:pt x="135" y="64"/>
                    <a:pt x="135" y="64"/>
                  </a:cubicBezTo>
                  <a:cubicBezTo>
                    <a:pt x="128" y="54"/>
                    <a:pt x="119" y="46"/>
                    <a:pt x="110" y="41"/>
                  </a:cubicBezTo>
                  <a:cubicBezTo>
                    <a:pt x="101" y="36"/>
                    <a:pt x="90" y="33"/>
                    <a:pt x="77" y="33"/>
                  </a:cubicBezTo>
                  <a:cubicBezTo>
                    <a:pt x="64" y="33"/>
                    <a:pt x="55" y="36"/>
                    <a:pt x="50" y="41"/>
                  </a:cubicBezTo>
                  <a:cubicBezTo>
                    <a:pt x="44" y="46"/>
                    <a:pt x="41" y="51"/>
                    <a:pt x="41" y="58"/>
                  </a:cubicBezTo>
                  <a:cubicBezTo>
                    <a:pt x="41" y="66"/>
                    <a:pt x="46" y="72"/>
                    <a:pt x="56" y="75"/>
                  </a:cubicBezTo>
                  <a:cubicBezTo>
                    <a:pt x="66" y="78"/>
                    <a:pt x="78" y="80"/>
                    <a:pt x="94" y="82"/>
                  </a:cubicBezTo>
                  <a:cubicBezTo>
                    <a:pt x="103" y="84"/>
                    <a:pt x="111" y="85"/>
                    <a:pt x="120" y="87"/>
                  </a:cubicBezTo>
                  <a:cubicBezTo>
                    <a:pt x="128" y="89"/>
                    <a:pt x="135" y="92"/>
                    <a:pt x="141" y="96"/>
                  </a:cubicBezTo>
                  <a:cubicBezTo>
                    <a:pt x="147" y="99"/>
                    <a:pt x="152" y="104"/>
                    <a:pt x="156" y="110"/>
                  </a:cubicBezTo>
                  <a:cubicBezTo>
                    <a:pt x="160" y="116"/>
                    <a:pt x="162" y="124"/>
                    <a:pt x="162" y="133"/>
                  </a:cubicBezTo>
                  <a:cubicBezTo>
                    <a:pt x="162" y="150"/>
                    <a:pt x="155" y="164"/>
                    <a:pt x="142" y="175"/>
                  </a:cubicBezTo>
                  <a:cubicBezTo>
                    <a:pt x="129" y="186"/>
                    <a:pt x="111" y="192"/>
                    <a:pt x="89" y="192"/>
                  </a:cubicBezTo>
                  <a:cubicBezTo>
                    <a:pt x="68" y="192"/>
                    <a:pt x="50" y="188"/>
                    <a:pt x="35" y="182"/>
                  </a:cubicBezTo>
                  <a:cubicBezTo>
                    <a:pt x="21" y="175"/>
                    <a:pt x="9" y="166"/>
                    <a:pt x="0" y="1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65" name="Freeform 19"/>
            <p:cNvSpPr>
              <a:spLocks noEditPoints="1"/>
            </p:cNvSpPr>
            <p:nvPr userDrawn="1"/>
          </p:nvSpPr>
          <p:spPr bwMode="black">
            <a:xfrm>
              <a:off x="5040" y="1404"/>
              <a:ext cx="77" cy="396"/>
            </a:xfrm>
            <a:custGeom>
              <a:avLst/>
              <a:gdLst>
                <a:gd name="T0" fmla="*/ 0 w 51"/>
                <a:gd name="T1" fmla="*/ 27 h 264"/>
                <a:gd name="T2" fmla="*/ 6 w 51"/>
                <a:gd name="T3" fmla="*/ 8 h 264"/>
                <a:gd name="T4" fmla="*/ 25 w 51"/>
                <a:gd name="T5" fmla="*/ 0 h 264"/>
                <a:gd name="T6" fmla="*/ 44 w 51"/>
                <a:gd name="T7" fmla="*/ 8 h 264"/>
                <a:gd name="T8" fmla="*/ 51 w 51"/>
                <a:gd name="T9" fmla="*/ 27 h 264"/>
                <a:gd name="T10" fmla="*/ 44 w 51"/>
                <a:gd name="T11" fmla="*/ 45 h 264"/>
                <a:gd name="T12" fmla="*/ 25 w 51"/>
                <a:gd name="T13" fmla="*/ 52 h 264"/>
                <a:gd name="T14" fmla="*/ 6 w 51"/>
                <a:gd name="T15" fmla="*/ 45 h 264"/>
                <a:gd name="T16" fmla="*/ 0 w 51"/>
                <a:gd name="T17" fmla="*/ 27 h 264"/>
                <a:gd name="T18" fmla="*/ 44 w 51"/>
                <a:gd name="T19" fmla="*/ 80 h 264"/>
                <a:gd name="T20" fmla="*/ 44 w 51"/>
                <a:gd name="T21" fmla="*/ 264 h 264"/>
                <a:gd name="T22" fmla="*/ 4 w 51"/>
                <a:gd name="T23" fmla="*/ 264 h 264"/>
                <a:gd name="T24" fmla="*/ 4 w 51"/>
                <a:gd name="T25" fmla="*/ 80 h 264"/>
                <a:gd name="T26" fmla="*/ 44 w 51"/>
                <a:gd name="T27" fmla="*/ 8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264" extrusionOk="0">
                  <a:moveTo>
                    <a:pt x="0" y="27"/>
                  </a:moveTo>
                  <a:cubicBezTo>
                    <a:pt x="0" y="19"/>
                    <a:pt x="2" y="13"/>
                    <a:pt x="6" y="8"/>
                  </a:cubicBezTo>
                  <a:cubicBezTo>
                    <a:pt x="11" y="3"/>
                    <a:pt x="17" y="0"/>
                    <a:pt x="25" y="0"/>
                  </a:cubicBezTo>
                  <a:cubicBezTo>
                    <a:pt x="34" y="0"/>
                    <a:pt x="40" y="3"/>
                    <a:pt x="44" y="8"/>
                  </a:cubicBezTo>
                  <a:cubicBezTo>
                    <a:pt x="49" y="13"/>
                    <a:pt x="51" y="19"/>
                    <a:pt x="51" y="27"/>
                  </a:cubicBezTo>
                  <a:cubicBezTo>
                    <a:pt x="51" y="34"/>
                    <a:pt x="49" y="40"/>
                    <a:pt x="44" y="45"/>
                  </a:cubicBezTo>
                  <a:cubicBezTo>
                    <a:pt x="40" y="50"/>
                    <a:pt x="34" y="52"/>
                    <a:pt x="25" y="52"/>
                  </a:cubicBezTo>
                  <a:cubicBezTo>
                    <a:pt x="17" y="52"/>
                    <a:pt x="11" y="50"/>
                    <a:pt x="6" y="45"/>
                  </a:cubicBezTo>
                  <a:cubicBezTo>
                    <a:pt x="2" y="40"/>
                    <a:pt x="0" y="34"/>
                    <a:pt x="0" y="27"/>
                  </a:cubicBezTo>
                  <a:close/>
                  <a:moveTo>
                    <a:pt x="44" y="80"/>
                  </a:moveTo>
                  <a:cubicBezTo>
                    <a:pt x="44" y="264"/>
                    <a:pt x="44" y="264"/>
                    <a:pt x="44" y="264"/>
                  </a:cubicBezTo>
                  <a:cubicBezTo>
                    <a:pt x="4" y="264"/>
                    <a:pt x="4" y="264"/>
                    <a:pt x="4" y="264"/>
                  </a:cubicBezTo>
                  <a:cubicBezTo>
                    <a:pt x="4" y="80"/>
                    <a:pt x="4" y="80"/>
                    <a:pt x="4" y="80"/>
                  </a:cubicBezTo>
                  <a:lnTo>
                    <a:pt x="44" y="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66" name="Freeform 20"/>
            <p:cNvSpPr/>
            <p:nvPr userDrawn="1"/>
          </p:nvSpPr>
          <p:spPr bwMode="black">
            <a:xfrm>
              <a:off x="5159" y="1421"/>
              <a:ext cx="196" cy="384"/>
            </a:xfrm>
            <a:custGeom>
              <a:avLst/>
              <a:gdLst>
                <a:gd name="T0" fmla="*/ 131 w 131"/>
                <a:gd name="T1" fmla="*/ 217 h 256"/>
                <a:gd name="T2" fmla="*/ 131 w 131"/>
                <a:gd name="T3" fmla="*/ 249 h 256"/>
                <a:gd name="T4" fmla="*/ 116 w 131"/>
                <a:gd name="T5" fmla="*/ 254 h 256"/>
                <a:gd name="T6" fmla="*/ 98 w 131"/>
                <a:gd name="T7" fmla="*/ 256 h 256"/>
                <a:gd name="T8" fmla="*/ 55 w 131"/>
                <a:gd name="T9" fmla="*/ 241 h 256"/>
                <a:gd name="T10" fmla="*/ 42 w 131"/>
                <a:gd name="T11" fmla="*/ 194 h 256"/>
                <a:gd name="T12" fmla="*/ 42 w 131"/>
                <a:gd name="T13" fmla="*/ 102 h 256"/>
                <a:gd name="T14" fmla="*/ 0 w 131"/>
                <a:gd name="T15" fmla="*/ 102 h 256"/>
                <a:gd name="T16" fmla="*/ 0 w 131"/>
                <a:gd name="T17" fmla="*/ 69 h 256"/>
                <a:gd name="T18" fmla="*/ 42 w 131"/>
                <a:gd name="T19" fmla="*/ 69 h 256"/>
                <a:gd name="T20" fmla="*/ 42 w 131"/>
                <a:gd name="T21" fmla="*/ 22 h 256"/>
                <a:gd name="T22" fmla="*/ 79 w 131"/>
                <a:gd name="T23" fmla="*/ 0 h 256"/>
                <a:gd name="T24" fmla="*/ 79 w 131"/>
                <a:gd name="T25" fmla="*/ 69 h 256"/>
                <a:gd name="T26" fmla="*/ 131 w 131"/>
                <a:gd name="T27" fmla="*/ 69 h 256"/>
                <a:gd name="T28" fmla="*/ 131 w 131"/>
                <a:gd name="T29" fmla="*/ 102 h 256"/>
                <a:gd name="T30" fmla="*/ 79 w 131"/>
                <a:gd name="T31" fmla="*/ 102 h 256"/>
                <a:gd name="T32" fmla="*/ 79 w 131"/>
                <a:gd name="T33" fmla="*/ 190 h 256"/>
                <a:gd name="T34" fmla="*/ 86 w 131"/>
                <a:gd name="T35" fmla="*/ 215 h 256"/>
                <a:gd name="T36" fmla="*/ 107 w 131"/>
                <a:gd name="T37" fmla="*/ 222 h 256"/>
                <a:gd name="T38" fmla="*/ 119 w 131"/>
                <a:gd name="T39" fmla="*/ 221 h 256"/>
                <a:gd name="T40" fmla="*/ 131 w 131"/>
                <a:gd name="T41" fmla="*/ 21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1" h="256" extrusionOk="0">
                  <a:moveTo>
                    <a:pt x="131" y="217"/>
                  </a:moveTo>
                  <a:cubicBezTo>
                    <a:pt x="131" y="249"/>
                    <a:pt x="131" y="249"/>
                    <a:pt x="131" y="249"/>
                  </a:cubicBezTo>
                  <a:cubicBezTo>
                    <a:pt x="126" y="251"/>
                    <a:pt x="121" y="253"/>
                    <a:pt x="116" y="254"/>
                  </a:cubicBezTo>
                  <a:cubicBezTo>
                    <a:pt x="110" y="256"/>
                    <a:pt x="104" y="256"/>
                    <a:pt x="98" y="256"/>
                  </a:cubicBezTo>
                  <a:cubicBezTo>
                    <a:pt x="78" y="256"/>
                    <a:pt x="64" y="251"/>
                    <a:pt x="55" y="241"/>
                  </a:cubicBezTo>
                  <a:cubicBezTo>
                    <a:pt x="46" y="230"/>
                    <a:pt x="42" y="215"/>
                    <a:pt x="42" y="194"/>
                  </a:cubicBezTo>
                  <a:cubicBezTo>
                    <a:pt x="42" y="102"/>
                    <a:pt x="42" y="102"/>
                    <a:pt x="42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131" y="69"/>
                    <a:pt x="131" y="69"/>
                    <a:pt x="131" y="69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79" y="190"/>
                    <a:pt x="79" y="190"/>
                    <a:pt x="79" y="190"/>
                  </a:cubicBezTo>
                  <a:cubicBezTo>
                    <a:pt x="79" y="202"/>
                    <a:pt x="82" y="210"/>
                    <a:pt x="86" y="215"/>
                  </a:cubicBezTo>
                  <a:cubicBezTo>
                    <a:pt x="91" y="220"/>
                    <a:pt x="98" y="222"/>
                    <a:pt x="107" y="222"/>
                  </a:cubicBezTo>
                  <a:cubicBezTo>
                    <a:pt x="112" y="222"/>
                    <a:pt x="116" y="222"/>
                    <a:pt x="119" y="221"/>
                  </a:cubicBezTo>
                  <a:cubicBezTo>
                    <a:pt x="123" y="220"/>
                    <a:pt x="127" y="219"/>
                    <a:pt x="131" y="2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67" name="Freeform 21"/>
            <p:cNvSpPr>
              <a:spLocks noEditPoints="1"/>
            </p:cNvSpPr>
            <p:nvPr userDrawn="1"/>
          </p:nvSpPr>
          <p:spPr bwMode="black">
            <a:xfrm>
              <a:off x="5387" y="1388"/>
              <a:ext cx="273" cy="417"/>
            </a:xfrm>
            <a:custGeom>
              <a:avLst/>
              <a:gdLst>
                <a:gd name="T0" fmla="*/ 177 w 182"/>
                <a:gd name="T1" fmla="*/ 234 h 278"/>
                <a:gd name="T2" fmla="*/ 146 w 182"/>
                <a:gd name="T3" fmla="*/ 266 h 278"/>
                <a:gd name="T4" fmla="*/ 95 w 182"/>
                <a:gd name="T5" fmla="*/ 278 h 278"/>
                <a:gd name="T6" fmla="*/ 54 w 182"/>
                <a:gd name="T7" fmla="*/ 271 h 278"/>
                <a:gd name="T8" fmla="*/ 24 w 182"/>
                <a:gd name="T9" fmla="*/ 251 h 278"/>
                <a:gd name="T10" fmla="*/ 6 w 182"/>
                <a:gd name="T11" fmla="*/ 221 h 278"/>
                <a:gd name="T12" fmla="*/ 0 w 182"/>
                <a:gd name="T13" fmla="*/ 184 h 278"/>
                <a:gd name="T14" fmla="*/ 6 w 182"/>
                <a:gd name="T15" fmla="*/ 147 h 278"/>
                <a:gd name="T16" fmla="*/ 25 w 182"/>
                <a:gd name="T17" fmla="*/ 116 h 278"/>
                <a:gd name="T18" fmla="*/ 54 w 182"/>
                <a:gd name="T19" fmla="*/ 95 h 278"/>
                <a:gd name="T20" fmla="*/ 94 w 182"/>
                <a:gd name="T21" fmla="*/ 88 h 278"/>
                <a:gd name="T22" fmla="*/ 133 w 182"/>
                <a:gd name="T23" fmla="*/ 95 h 278"/>
                <a:gd name="T24" fmla="*/ 160 w 182"/>
                <a:gd name="T25" fmla="*/ 115 h 278"/>
                <a:gd name="T26" fmla="*/ 176 w 182"/>
                <a:gd name="T27" fmla="*/ 144 h 278"/>
                <a:gd name="T28" fmla="*/ 182 w 182"/>
                <a:gd name="T29" fmla="*/ 180 h 278"/>
                <a:gd name="T30" fmla="*/ 182 w 182"/>
                <a:gd name="T31" fmla="*/ 194 h 278"/>
                <a:gd name="T32" fmla="*/ 38 w 182"/>
                <a:gd name="T33" fmla="*/ 194 h 278"/>
                <a:gd name="T34" fmla="*/ 55 w 182"/>
                <a:gd name="T35" fmla="*/ 231 h 278"/>
                <a:gd name="T36" fmla="*/ 95 w 182"/>
                <a:gd name="T37" fmla="*/ 245 h 278"/>
                <a:gd name="T38" fmla="*/ 124 w 182"/>
                <a:gd name="T39" fmla="*/ 237 h 278"/>
                <a:gd name="T40" fmla="*/ 144 w 182"/>
                <a:gd name="T41" fmla="*/ 216 h 278"/>
                <a:gd name="T42" fmla="*/ 177 w 182"/>
                <a:gd name="T43" fmla="*/ 234 h 278"/>
                <a:gd name="T44" fmla="*/ 94 w 182"/>
                <a:gd name="T45" fmla="*/ 120 h 278"/>
                <a:gd name="T46" fmla="*/ 56 w 182"/>
                <a:gd name="T47" fmla="*/ 133 h 278"/>
                <a:gd name="T48" fmla="*/ 39 w 182"/>
                <a:gd name="T49" fmla="*/ 169 h 278"/>
                <a:gd name="T50" fmla="*/ 143 w 182"/>
                <a:gd name="T51" fmla="*/ 169 h 278"/>
                <a:gd name="T52" fmla="*/ 130 w 182"/>
                <a:gd name="T53" fmla="*/ 134 h 278"/>
                <a:gd name="T54" fmla="*/ 94 w 182"/>
                <a:gd name="T55" fmla="*/ 120 h 278"/>
                <a:gd name="T56" fmla="*/ 88 w 182"/>
                <a:gd name="T57" fmla="*/ 74 h 278"/>
                <a:gd name="T58" fmla="*/ 73 w 182"/>
                <a:gd name="T59" fmla="*/ 59 h 278"/>
                <a:gd name="T60" fmla="*/ 127 w 182"/>
                <a:gd name="T61" fmla="*/ 0 h 278"/>
                <a:gd name="T62" fmla="*/ 147 w 182"/>
                <a:gd name="T63" fmla="*/ 18 h 278"/>
                <a:gd name="T64" fmla="*/ 88 w 182"/>
                <a:gd name="T65" fmla="*/ 74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2" h="278" extrusionOk="0">
                  <a:moveTo>
                    <a:pt x="177" y="234"/>
                  </a:moveTo>
                  <a:cubicBezTo>
                    <a:pt x="170" y="247"/>
                    <a:pt x="159" y="257"/>
                    <a:pt x="146" y="266"/>
                  </a:cubicBezTo>
                  <a:cubicBezTo>
                    <a:pt x="132" y="274"/>
                    <a:pt x="116" y="278"/>
                    <a:pt x="95" y="278"/>
                  </a:cubicBezTo>
                  <a:cubicBezTo>
                    <a:pt x="79" y="278"/>
                    <a:pt x="66" y="276"/>
                    <a:pt x="54" y="271"/>
                  </a:cubicBezTo>
                  <a:cubicBezTo>
                    <a:pt x="42" y="266"/>
                    <a:pt x="32" y="260"/>
                    <a:pt x="24" y="251"/>
                  </a:cubicBezTo>
                  <a:cubicBezTo>
                    <a:pt x="16" y="243"/>
                    <a:pt x="10" y="233"/>
                    <a:pt x="6" y="221"/>
                  </a:cubicBezTo>
                  <a:cubicBezTo>
                    <a:pt x="2" y="210"/>
                    <a:pt x="0" y="197"/>
                    <a:pt x="0" y="184"/>
                  </a:cubicBezTo>
                  <a:cubicBezTo>
                    <a:pt x="0" y="171"/>
                    <a:pt x="2" y="159"/>
                    <a:pt x="6" y="147"/>
                  </a:cubicBezTo>
                  <a:cubicBezTo>
                    <a:pt x="11" y="135"/>
                    <a:pt x="17" y="125"/>
                    <a:pt x="25" y="116"/>
                  </a:cubicBezTo>
                  <a:cubicBezTo>
                    <a:pt x="33" y="107"/>
                    <a:pt x="43" y="100"/>
                    <a:pt x="54" y="95"/>
                  </a:cubicBezTo>
                  <a:cubicBezTo>
                    <a:pt x="66" y="90"/>
                    <a:pt x="79" y="88"/>
                    <a:pt x="94" y="88"/>
                  </a:cubicBezTo>
                  <a:cubicBezTo>
                    <a:pt x="109" y="88"/>
                    <a:pt x="122" y="90"/>
                    <a:pt x="133" y="95"/>
                  </a:cubicBezTo>
                  <a:cubicBezTo>
                    <a:pt x="144" y="100"/>
                    <a:pt x="153" y="107"/>
                    <a:pt x="160" y="115"/>
                  </a:cubicBezTo>
                  <a:cubicBezTo>
                    <a:pt x="167" y="123"/>
                    <a:pt x="173" y="133"/>
                    <a:pt x="176" y="144"/>
                  </a:cubicBezTo>
                  <a:cubicBezTo>
                    <a:pt x="180" y="156"/>
                    <a:pt x="182" y="168"/>
                    <a:pt x="182" y="180"/>
                  </a:cubicBezTo>
                  <a:cubicBezTo>
                    <a:pt x="182" y="194"/>
                    <a:pt x="182" y="194"/>
                    <a:pt x="182" y="194"/>
                  </a:cubicBezTo>
                  <a:cubicBezTo>
                    <a:pt x="38" y="194"/>
                    <a:pt x="38" y="194"/>
                    <a:pt x="38" y="194"/>
                  </a:cubicBezTo>
                  <a:cubicBezTo>
                    <a:pt x="40" y="210"/>
                    <a:pt x="45" y="222"/>
                    <a:pt x="55" y="231"/>
                  </a:cubicBezTo>
                  <a:cubicBezTo>
                    <a:pt x="64" y="240"/>
                    <a:pt x="77" y="245"/>
                    <a:pt x="95" y="245"/>
                  </a:cubicBezTo>
                  <a:cubicBezTo>
                    <a:pt x="107" y="245"/>
                    <a:pt x="117" y="243"/>
                    <a:pt x="124" y="237"/>
                  </a:cubicBezTo>
                  <a:cubicBezTo>
                    <a:pt x="132" y="232"/>
                    <a:pt x="139" y="225"/>
                    <a:pt x="144" y="216"/>
                  </a:cubicBezTo>
                  <a:lnTo>
                    <a:pt x="177" y="234"/>
                  </a:lnTo>
                  <a:close/>
                  <a:moveTo>
                    <a:pt x="94" y="120"/>
                  </a:moveTo>
                  <a:cubicBezTo>
                    <a:pt x="78" y="120"/>
                    <a:pt x="66" y="125"/>
                    <a:pt x="56" y="133"/>
                  </a:cubicBezTo>
                  <a:cubicBezTo>
                    <a:pt x="47" y="142"/>
                    <a:pt x="41" y="154"/>
                    <a:pt x="39" y="169"/>
                  </a:cubicBezTo>
                  <a:cubicBezTo>
                    <a:pt x="143" y="169"/>
                    <a:pt x="143" y="169"/>
                    <a:pt x="143" y="169"/>
                  </a:cubicBezTo>
                  <a:cubicBezTo>
                    <a:pt x="142" y="155"/>
                    <a:pt x="138" y="143"/>
                    <a:pt x="130" y="134"/>
                  </a:cubicBezTo>
                  <a:cubicBezTo>
                    <a:pt x="122" y="125"/>
                    <a:pt x="110" y="120"/>
                    <a:pt x="94" y="120"/>
                  </a:cubicBezTo>
                  <a:close/>
                  <a:moveTo>
                    <a:pt x="88" y="74"/>
                  </a:moveTo>
                  <a:cubicBezTo>
                    <a:pt x="73" y="59"/>
                    <a:pt x="73" y="59"/>
                    <a:pt x="73" y="5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47" y="18"/>
                    <a:pt x="147" y="18"/>
                    <a:pt x="147" y="18"/>
                  </a:cubicBezTo>
                  <a:lnTo>
                    <a:pt x="88" y="7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68" name="Freeform 22"/>
            <p:cNvSpPr/>
            <p:nvPr userDrawn="1"/>
          </p:nvSpPr>
          <p:spPr bwMode="black">
            <a:xfrm>
              <a:off x="2367" y="939"/>
              <a:ext cx="473" cy="360"/>
            </a:xfrm>
            <a:custGeom>
              <a:avLst/>
              <a:gdLst>
                <a:gd name="T0" fmla="*/ 473 w 473"/>
                <a:gd name="T1" fmla="*/ 360 h 360"/>
                <a:gd name="T2" fmla="*/ 473 w 473"/>
                <a:gd name="T3" fmla="*/ 0 h 360"/>
                <a:gd name="T4" fmla="*/ 308 w 473"/>
                <a:gd name="T5" fmla="*/ 0 h 360"/>
                <a:gd name="T6" fmla="*/ 308 w 473"/>
                <a:gd name="T7" fmla="*/ 244 h 360"/>
                <a:gd name="T8" fmla="*/ 184 w 473"/>
                <a:gd name="T9" fmla="*/ 0 h 360"/>
                <a:gd name="T10" fmla="*/ 0 w 473"/>
                <a:gd name="T11" fmla="*/ 0 h 360"/>
                <a:gd name="T12" fmla="*/ 186 w 473"/>
                <a:gd name="T13" fmla="*/ 360 h 360"/>
                <a:gd name="T14" fmla="*/ 473 w 473"/>
                <a:gd name="T15" fmla="*/ 36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3" h="360" extrusionOk="0">
                  <a:moveTo>
                    <a:pt x="473" y="360"/>
                  </a:moveTo>
                  <a:lnTo>
                    <a:pt x="473" y="0"/>
                  </a:lnTo>
                  <a:lnTo>
                    <a:pt x="308" y="0"/>
                  </a:lnTo>
                  <a:lnTo>
                    <a:pt x="308" y="244"/>
                  </a:lnTo>
                  <a:lnTo>
                    <a:pt x="184" y="0"/>
                  </a:lnTo>
                  <a:lnTo>
                    <a:pt x="0" y="0"/>
                  </a:lnTo>
                  <a:lnTo>
                    <a:pt x="186" y="360"/>
                  </a:lnTo>
                  <a:lnTo>
                    <a:pt x="473" y="3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69" name="Rectangle 23"/>
            <p:cNvSpPr>
              <a:spLocks noChangeArrowheads="1"/>
            </p:cNvSpPr>
            <p:nvPr userDrawn="1"/>
          </p:nvSpPr>
          <p:spPr bwMode="black">
            <a:xfrm>
              <a:off x="2131" y="939"/>
              <a:ext cx="173" cy="36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lvl1pPr algn="l" defTabSz="1425550">
        <a:lnSpc>
          <a:spcPct val="90000"/>
        </a:lnSpc>
        <a:spcBef>
          <a:spcPts val="0"/>
        </a:spcBef>
        <a:buNone/>
        <a:defRPr sz="50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1425550">
        <a:lnSpc>
          <a:spcPct val="90000"/>
        </a:lnSpc>
        <a:spcBef>
          <a:spcPts val="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266700" algn="l" defTabSz="1425550">
        <a:lnSpc>
          <a:spcPct val="90000"/>
        </a:lnSpc>
        <a:spcBef>
          <a:spcPts val="0"/>
        </a:spcBef>
        <a:buFont typeface="Courier New"/>
        <a:buChar char="o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450975" indent="-457200" algn="l" defTabSz="1425550">
        <a:lnSpc>
          <a:spcPct val="90000"/>
        </a:lnSpc>
        <a:spcBef>
          <a:spcPts val="0"/>
        </a:spcBef>
        <a:buFont typeface="Source Sans Pro"/>
        <a:buChar char="‒"/>
        <a:defRPr sz="2000" u="none">
          <a:solidFill>
            <a:schemeClr val="tx1"/>
          </a:solidFill>
          <a:latin typeface="+mn-lt"/>
          <a:ea typeface="+mn-ea"/>
          <a:cs typeface="+mn-cs"/>
        </a:defRPr>
      </a:lvl3pPr>
      <a:lvl4pPr marL="2595525" indent="-457200" algn="l" defTabSz="1425550">
        <a:lnSpc>
          <a:spcPct val="90000"/>
        </a:lnSpc>
        <a:spcBef>
          <a:spcPts val="780"/>
        </a:spcBef>
        <a:buFont typeface="Source Sans Pro"/>
        <a:buChar char="»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>
        <a:lnSpc>
          <a:spcPct val="90000"/>
        </a:lnSpc>
        <a:spcBef>
          <a:spcPts val="78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>
        <a:lnSpc>
          <a:spcPct val="90000"/>
        </a:lnSpc>
        <a:spcBef>
          <a:spcPts val="78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>
        <a:lnSpc>
          <a:spcPct val="90000"/>
        </a:lnSpc>
        <a:spcBef>
          <a:spcPts val="78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>
        <a:lnSpc>
          <a:spcPct val="90000"/>
        </a:lnSpc>
        <a:spcBef>
          <a:spcPts val="78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>
        <a:lnSpc>
          <a:spcPct val="90000"/>
        </a:lnSpc>
        <a:spcBef>
          <a:spcPts val="78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ntraperso.univ-nantes.fr/sante-social-vie-au-travail/cellule-decoute-et-de-signalement-de-luniversite-de-nantes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diaserver.univ-nantes.fr/videos/prevention-des-violences-sexuelles-et-sexistes-a-luniversite-de-nantes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 bwMode="black">
          <a:xfrm>
            <a:off x="862197" y="2642693"/>
            <a:ext cx="12890413" cy="1994392"/>
          </a:xfrm>
        </p:spPr>
        <p:txBody>
          <a:bodyPr/>
          <a:lstStyle/>
          <a:p>
            <a:pPr>
              <a:defRPr/>
            </a:pPr>
            <a:r>
              <a:rPr lang="fr-FR" sz="7200" dirty="0"/>
              <a:t>Dispositif « Ecoute et signalement »</a:t>
            </a:r>
            <a:endParaRPr sz="7200" dirty="0"/>
          </a:p>
        </p:txBody>
      </p:sp>
      <p:sp>
        <p:nvSpPr>
          <p:cNvPr id="44" name="Espace réservé de la date 43"/>
          <p:cNvSpPr>
            <a:spLocks noGrp="1"/>
          </p:cNvSpPr>
          <p:nvPr>
            <p:ph type="dt" sz="half" idx="10"/>
          </p:nvPr>
        </p:nvSpPr>
        <p:spPr bwMode="black">
          <a:prstGeom prst="rect">
            <a:avLst/>
          </a:prstGeom>
        </p:spPr>
        <p:txBody>
          <a:bodyPr/>
          <a:lstStyle/>
          <a:p>
            <a:pPr>
              <a:defRPr/>
            </a:pPr>
            <a:fld id="{21A51634-F80D-4CE1-8E49-B18F085B1207}" type="datetime1">
              <a:rPr lang="fr-FR"/>
              <a:t>28/09/2022</a:t>
            </a:fld>
            <a:endParaRPr lang="fr-FR"/>
          </a:p>
        </p:txBody>
      </p:sp>
      <p:sp>
        <p:nvSpPr>
          <p:cNvPr id="2" name="Sous-titre 1"/>
          <p:cNvSpPr>
            <a:spLocks noGrp="1"/>
          </p:cNvSpPr>
          <p:nvPr>
            <p:ph type="subTitle" idx="12"/>
          </p:nvPr>
        </p:nvSpPr>
        <p:spPr bwMode="black">
          <a:xfrm>
            <a:off x="864568" y="5936542"/>
            <a:ext cx="11951939" cy="609398"/>
          </a:xfrm>
        </p:spPr>
        <p:txBody>
          <a:bodyPr/>
          <a:lstStyle/>
          <a:p>
            <a:pPr>
              <a:defRPr/>
            </a:pPr>
            <a:r>
              <a:rPr lang="fr-FR" dirty="0"/>
              <a:t>Présentation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F9AA5-BE22-4C36-8B95-5AA10E261444}" type="slidenum">
              <a:rPr lang="fr-FR" smtClean="0"/>
              <a:t>2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646735" y="687419"/>
            <a:ext cx="12392174" cy="692497"/>
          </a:xfrm>
        </p:spPr>
        <p:txBody>
          <a:bodyPr/>
          <a:lstStyle/>
          <a:p>
            <a:r>
              <a:rPr lang="fr-FR" dirty="0"/>
              <a:t>Préambule : quelques indicateurs repères</a:t>
            </a:r>
          </a:p>
        </p:txBody>
      </p:sp>
      <p:graphicFrame>
        <p:nvGraphicFramePr>
          <p:cNvPr id="14" name="Graphique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2093433"/>
              </p:ext>
            </p:extLst>
          </p:nvPr>
        </p:nvGraphicFramePr>
        <p:xfrm>
          <a:off x="7258364" y="5012692"/>
          <a:ext cx="64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Graphique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9564023"/>
              </p:ext>
            </p:extLst>
          </p:nvPr>
        </p:nvGraphicFramePr>
        <p:xfrm>
          <a:off x="7199883" y="1385466"/>
          <a:ext cx="648072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85BA48C6-C40D-4771-A46D-9DE8D62DCA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981777"/>
              </p:ext>
            </p:extLst>
          </p:nvPr>
        </p:nvGraphicFramePr>
        <p:xfrm>
          <a:off x="541932" y="5040919"/>
          <a:ext cx="6387636" cy="438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aphique 8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9067239"/>
              </p:ext>
            </p:extLst>
          </p:nvPr>
        </p:nvGraphicFramePr>
        <p:xfrm>
          <a:off x="575147" y="1379916"/>
          <a:ext cx="626469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14635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F9AA5-BE22-4C36-8B95-5AA10E261444}" type="slidenum">
              <a:rPr lang="fr-FR" smtClean="0"/>
              <a:t>3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75147" y="520223"/>
            <a:ext cx="12392174" cy="1938992"/>
          </a:xfrm>
        </p:spPr>
        <p:txBody>
          <a:bodyPr/>
          <a:lstStyle/>
          <a:p>
            <a:r>
              <a:rPr lang="fr-FR" dirty="0"/>
              <a:t>3 missions allouées à la cellule</a:t>
            </a:r>
            <a:br>
              <a:rPr lang="fr-FR" dirty="0"/>
            </a:br>
            <a:r>
              <a:rPr lang="fr-FR" sz="4000" dirty="0"/>
              <a:t>Décret du 13 mars 2020</a:t>
            </a:r>
            <a:br>
              <a:rPr lang="fr-FR" sz="4000" dirty="0"/>
            </a:br>
            <a:endParaRPr lang="fr-FR" dirty="0"/>
          </a:p>
        </p:txBody>
      </p:sp>
      <p:grpSp>
        <p:nvGrpSpPr>
          <p:cNvPr id="6" name="Groupe 5"/>
          <p:cNvGrpSpPr/>
          <p:nvPr/>
        </p:nvGrpSpPr>
        <p:grpSpPr>
          <a:xfrm>
            <a:off x="6861650" y="2321570"/>
            <a:ext cx="4744081" cy="1700597"/>
            <a:chOff x="5488306" y="5961"/>
            <a:chExt cx="5358836" cy="2423716"/>
          </a:xfrm>
          <a:solidFill>
            <a:schemeClr val="accent4"/>
          </a:solidFill>
        </p:grpSpPr>
        <p:sp>
          <p:nvSpPr>
            <p:cNvPr id="16" name="Rectangle 15"/>
            <p:cNvSpPr/>
            <p:nvPr/>
          </p:nvSpPr>
          <p:spPr>
            <a:xfrm>
              <a:off x="5488306" y="5961"/>
              <a:ext cx="5358836" cy="242371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5488306" y="5961"/>
              <a:ext cx="5358836" cy="24237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lvl="0" algn="ctr" defTabSz="1555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3500" kern="1200" dirty="0">
                  <a:solidFill>
                    <a:schemeClr val="bg1"/>
                  </a:solidFill>
                </a:rPr>
                <a:t>Recueillir le signalement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4222223" y="1908445"/>
            <a:ext cx="2124215" cy="1700597"/>
          </a:xfrm>
          <a:prstGeom prst="rect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6000" r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8" name="Groupe 7"/>
          <p:cNvGrpSpPr/>
          <p:nvPr/>
        </p:nvGrpSpPr>
        <p:grpSpPr>
          <a:xfrm>
            <a:off x="4031531" y="4481810"/>
            <a:ext cx="5202159" cy="2376264"/>
            <a:chOff x="2848879" y="2829590"/>
            <a:chExt cx="5358836" cy="2423716"/>
          </a:xfrm>
          <a:solidFill>
            <a:schemeClr val="accent4"/>
          </a:solidFill>
        </p:grpSpPr>
        <p:sp>
          <p:nvSpPr>
            <p:cNvPr id="14" name="Rectangle 13"/>
            <p:cNvSpPr/>
            <p:nvPr/>
          </p:nvSpPr>
          <p:spPr>
            <a:xfrm>
              <a:off x="2848879" y="2829590"/>
              <a:ext cx="5358836" cy="242371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2848879" y="2829590"/>
              <a:ext cx="5358836" cy="24237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lvl="0" algn="ctr" defTabSz="1555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3500" kern="1200" dirty="0"/>
                <a:t>Orienter vers les autorités compétentes en matière de soutien/accompagnement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9821007" y="4732074"/>
            <a:ext cx="2124215" cy="1700597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000" r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0" name="Groupe 9"/>
          <p:cNvGrpSpPr/>
          <p:nvPr/>
        </p:nvGrpSpPr>
        <p:grpSpPr>
          <a:xfrm>
            <a:off x="7199883" y="7168069"/>
            <a:ext cx="5522809" cy="2088232"/>
            <a:chOff x="5488306" y="5653219"/>
            <a:chExt cx="5506423" cy="2423717"/>
          </a:xfrm>
          <a:solidFill>
            <a:schemeClr val="accent4"/>
          </a:solidFill>
        </p:grpSpPr>
        <p:sp>
          <p:nvSpPr>
            <p:cNvPr id="12" name="Rectangle 11"/>
            <p:cNvSpPr/>
            <p:nvPr/>
          </p:nvSpPr>
          <p:spPr>
            <a:xfrm>
              <a:off x="5488306" y="5653220"/>
              <a:ext cx="5358836" cy="242371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5488306" y="5653219"/>
              <a:ext cx="5506423" cy="24237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lvl="0" algn="ctr" defTabSz="1555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3500" kern="1200" dirty="0"/>
                <a:t>Orienter vers les autorités compétentes en matière de traitement et mesures de protection fonctionnelle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4222223" y="7555704"/>
            <a:ext cx="2124215" cy="1700597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6000" r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5734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F9AA5-BE22-4C36-8B95-5AA10E261444}" type="slidenum">
              <a:rPr lang="fr-FR" smtClean="0"/>
              <a:t>4</a:t>
            </a:fld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8475026" y="6578903"/>
            <a:ext cx="5613124" cy="1459412"/>
          </a:xfrm>
          <a:prstGeom prst="round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42555" tIns="71277" rIns="142555" bIns="71277" rtlCol="0" anchor="ctr"/>
          <a:lstStyle/>
          <a:p>
            <a:pPr lvl="0" algn="ctr"/>
            <a:endParaRPr lang="fr-FR" sz="2500" dirty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61901" y="1865767"/>
            <a:ext cx="2918824" cy="420945"/>
          </a:xfrm>
          <a:prstGeom prst="rect">
            <a:avLst/>
          </a:prstGeom>
          <a:noFill/>
        </p:spPr>
        <p:txBody>
          <a:bodyPr wrap="square" lIns="142555" tIns="71277" rIns="142555" bIns="71277" rtlCol="0">
            <a:spAutoFit/>
          </a:bodyPr>
          <a:lstStyle/>
          <a:p>
            <a:r>
              <a:rPr lang="fr-FR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POURQUOI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990570" y="2089349"/>
            <a:ext cx="2918824" cy="420945"/>
          </a:xfrm>
          <a:prstGeom prst="rect">
            <a:avLst/>
          </a:prstGeom>
          <a:noFill/>
        </p:spPr>
        <p:txBody>
          <a:bodyPr wrap="square" lIns="142555" tIns="71277" rIns="142555" bIns="71277" rtlCol="0">
            <a:spAutoFit/>
          </a:bodyPr>
          <a:lstStyle/>
          <a:p>
            <a:r>
              <a:rPr lang="fr-FR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POUR QUI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539004" y="5544219"/>
            <a:ext cx="3255612" cy="420945"/>
          </a:xfrm>
          <a:prstGeom prst="rect">
            <a:avLst/>
          </a:prstGeom>
          <a:noFill/>
        </p:spPr>
        <p:txBody>
          <a:bodyPr wrap="square" lIns="142555" tIns="71277" rIns="142555" bIns="71277" rtlCol="0">
            <a:spAutoFit/>
          </a:bodyPr>
          <a:lstStyle/>
          <a:p>
            <a:r>
              <a:rPr lang="fr-FR" b="1" dirty="0">
                <a:solidFill>
                  <a:srgbClr val="FFC000"/>
                </a:solidFill>
                <a:latin typeface="Century Gothic" panose="020B0502020202020204" pitchFamily="34" charset="0"/>
              </a:rPr>
              <a:t>CONDITIONS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15107" y="2286712"/>
            <a:ext cx="7849025" cy="2918824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2555" tIns="71277" rIns="142555" bIns="71277" rtlCol="0" anchor="ctr"/>
          <a:lstStyle/>
          <a:p>
            <a:pPr lvl="0"/>
            <a:r>
              <a:rPr lang="fr-FR" sz="2500" dirty="0"/>
              <a:t>Signaler des comportements ou propos répétés, dégradants, discriminants ou humiliants</a:t>
            </a:r>
          </a:p>
          <a:p>
            <a:pPr lvl="1"/>
            <a:r>
              <a:rPr lang="fr-FR" sz="2500" b="1" dirty="0">
                <a:solidFill>
                  <a:schemeClr val="tx1"/>
                </a:solidFill>
              </a:rPr>
              <a:t>Discrimination </a:t>
            </a:r>
            <a:endParaRPr lang="fr-FR" sz="2500" dirty="0">
              <a:solidFill>
                <a:schemeClr val="tx1"/>
              </a:solidFill>
            </a:endParaRPr>
          </a:p>
          <a:p>
            <a:pPr lvl="1"/>
            <a:r>
              <a:rPr lang="fr-FR" sz="2500" b="1" dirty="0">
                <a:solidFill>
                  <a:schemeClr val="tx1"/>
                </a:solidFill>
              </a:rPr>
              <a:t>Harcèlement moral – harcèlement sexuel</a:t>
            </a:r>
            <a:endParaRPr lang="fr-FR" sz="2500" dirty="0">
              <a:solidFill>
                <a:schemeClr val="tx1"/>
              </a:solidFill>
            </a:endParaRPr>
          </a:p>
          <a:p>
            <a:pPr lvl="1"/>
            <a:r>
              <a:rPr lang="fr-FR" sz="2500" b="1" dirty="0">
                <a:solidFill>
                  <a:schemeClr val="tx1"/>
                </a:solidFill>
              </a:rPr>
              <a:t>Violences sexuelles</a:t>
            </a:r>
            <a:endParaRPr lang="fr-FR" sz="2500" dirty="0">
              <a:solidFill>
                <a:schemeClr val="tx1"/>
              </a:solidFill>
            </a:endParaRPr>
          </a:p>
          <a:p>
            <a:pPr lvl="1"/>
            <a:r>
              <a:rPr lang="fr-FR" sz="2500" b="1" dirty="0">
                <a:solidFill>
                  <a:schemeClr val="tx1"/>
                </a:solidFill>
              </a:rPr>
              <a:t>Sexisme</a:t>
            </a:r>
            <a:endParaRPr lang="fr-FR" sz="2500" dirty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8811812" y="2597576"/>
            <a:ext cx="5051811" cy="1459412"/>
          </a:xfrm>
          <a:prstGeom prst="roundRect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2555" tIns="71277" rIns="142555" bIns="71277" rtlCol="0" anchor="ctr"/>
          <a:lstStyle/>
          <a:p>
            <a:r>
              <a:rPr lang="fr-FR" sz="2500" b="1" dirty="0">
                <a:solidFill>
                  <a:schemeClr val="tx1"/>
                </a:solidFill>
              </a:rPr>
              <a:t>Agents, </a:t>
            </a:r>
            <a:r>
              <a:rPr lang="fr-FR" sz="2500" b="1" dirty="0" err="1">
                <a:solidFill>
                  <a:schemeClr val="tx1"/>
                </a:solidFill>
              </a:rPr>
              <a:t>étudiant.e.s</a:t>
            </a:r>
            <a:endParaRPr lang="fr-FR" sz="2500" b="1" dirty="0">
              <a:solidFill>
                <a:schemeClr val="tx1"/>
              </a:solidFill>
            </a:endParaRPr>
          </a:p>
          <a:p>
            <a:r>
              <a:rPr lang="fr-FR" sz="2500" b="1" dirty="0">
                <a:solidFill>
                  <a:schemeClr val="tx1"/>
                </a:solidFill>
              </a:rPr>
              <a:t>Victimes ou Témoins 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36638" y="5965164"/>
            <a:ext cx="8017439" cy="3196773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2555" tIns="71277" rIns="142555" bIns="71277" rtlCol="0" anchor="ctr"/>
          <a:lstStyle/>
          <a:p>
            <a:pPr lvl="0"/>
            <a:r>
              <a:rPr lang="fr-FR" sz="2500" dirty="0"/>
              <a:t>Echanges dans un cadre</a:t>
            </a:r>
            <a:r>
              <a:rPr lang="fr-FR" sz="2500" b="1" dirty="0"/>
              <a:t> </a:t>
            </a:r>
            <a:r>
              <a:rPr lang="fr-FR" sz="2500" b="1" dirty="0">
                <a:solidFill>
                  <a:schemeClr val="tx1"/>
                </a:solidFill>
              </a:rPr>
              <a:t>confidentiel (secret professionnel et code de déontologie des </a:t>
            </a:r>
            <a:r>
              <a:rPr lang="fr-FR" sz="2500" b="1" dirty="0" err="1">
                <a:solidFill>
                  <a:schemeClr val="tx1"/>
                </a:solidFill>
              </a:rPr>
              <a:t>écoutant.e.s</a:t>
            </a:r>
            <a:r>
              <a:rPr lang="fr-FR" sz="2500" b="1" dirty="0">
                <a:solidFill>
                  <a:schemeClr val="tx1"/>
                </a:solidFill>
              </a:rPr>
              <a:t>)</a:t>
            </a:r>
          </a:p>
          <a:p>
            <a:pPr lvl="0"/>
            <a:endParaRPr lang="fr-FR" sz="1200" dirty="0"/>
          </a:p>
          <a:p>
            <a:pPr lvl="0"/>
            <a:r>
              <a:rPr lang="fr-FR" sz="2500" b="1" dirty="0">
                <a:solidFill>
                  <a:schemeClr val="tx1"/>
                </a:solidFill>
              </a:rPr>
              <a:t>2 écoutantes </a:t>
            </a:r>
            <a:r>
              <a:rPr lang="fr-FR" sz="2500" dirty="0"/>
              <a:t>: psychologues du travail</a:t>
            </a:r>
          </a:p>
          <a:p>
            <a:pPr lvl="0"/>
            <a:r>
              <a:rPr lang="fr-FR" sz="2500" b="1" dirty="0">
                <a:solidFill>
                  <a:schemeClr val="tx1"/>
                </a:solidFill>
              </a:rPr>
              <a:t>1 écoutant :  </a:t>
            </a:r>
            <a:r>
              <a:rPr lang="fr-FR" sz="2500" dirty="0"/>
              <a:t>assistant social</a:t>
            </a:r>
            <a:endParaRPr lang="fr-FR" sz="1200" dirty="0"/>
          </a:p>
          <a:p>
            <a:pPr lvl="0"/>
            <a:endParaRPr lang="fr-FR" sz="1200" dirty="0"/>
          </a:p>
          <a:p>
            <a:pPr lvl="0"/>
            <a:r>
              <a:rPr lang="fr-FR" sz="2500" dirty="0"/>
              <a:t>Ecoute en binôme - Première prise de contact sous  24h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9822176" y="6103449"/>
            <a:ext cx="3255612" cy="420945"/>
          </a:xfrm>
          <a:prstGeom prst="rect">
            <a:avLst/>
          </a:prstGeom>
          <a:noFill/>
        </p:spPr>
        <p:txBody>
          <a:bodyPr wrap="square" lIns="142555" tIns="71277" rIns="142555" bIns="71277" rtlCol="0">
            <a:spAutoFit/>
          </a:bodyPr>
          <a:lstStyle/>
          <a:p>
            <a:r>
              <a:rPr lang="fr-FR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CONTACT</a:t>
            </a:r>
          </a:p>
        </p:txBody>
      </p:sp>
      <p:sp>
        <p:nvSpPr>
          <p:cNvPr id="14" name="Titre 13"/>
          <p:cNvSpPr>
            <a:spLocks noGrp="1"/>
          </p:cNvSpPr>
          <p:nvPr>
            <p:ph type="title"/>
          </p:nvPr>
        </p:nvSpPr>
        <p:spPr>
          <a:xfrm>
            <a:off x="646735" y="355020"/>
            <a:ext cx="12392174" cy="1357295"/>
          </a:xfrm>
        </p:spPr>
        <p:txBody>
          <a:bodyPr/>
          <a:lstStyle/>
          <a:p>
            <a:r>
              <a:rPr lang="fr-FR" dirty="0"/>
              <a:t>1 &gt; La cellule d’écoute et de signalement</a:t>
            </a:r>
            <a:br>
              <a:rPr lang="fr-FR" dirty="0"/>
            </a:br>
            <a:r>
              <a:rPr lang="fr-FR" sz="4800" dirty="0"/>
              <a:t>Le recueil du signalement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8475026" y="6828777"/>
            <a:ext cx="5613124" cy="513278"/>
          </a:xfrm>
          <a:prstGeom prst="rect">
            <a:avLst/>
          </a:prstGeom>
          <a:noFill/>
        </p:spPr>
        <p:txBody>
          <a:bodyPr wrap="square" lIns="142555" tIns="71277" rIns="142555" bIns="71277" rtlCol="0">
            <a:spAutoFit/>
          </a:bodyPr>
          <a:lstStyle/>
          <a:p>
            <a:r>
              <a:rPr lang="fr-FR" sz="2200" dirty="0">
                <a:solidFill>
                  <a:schemeClr val="accent5"/>
                </a:solidFill>
              </a:rPr>
              <a:t>@</a:t>
            </a:r>
            <a:r>
              <a:rPr lang="fr-FR" sz="2200" dirty="0">
                <a:solidFill>
                  <a:srgbClr val="004080"/>
                </a:solidFill>
              </a:rPr>
              <a:t>   </a:t>
            </a:r>
            <a:r>
              <a:rPr lang="fr-FR" sz="2400" b="1" dirty="0"/>
              <a:t>ecoute-signalement@univ-nantes.fr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8409566" y="7385088"/>
            <a:ext cx="5454058" cy="574833"/>
          </a:xfrm>
          <a:prstGeom prst="rect">
            <a:avLst/>
          </a:prstGeom>
          <a:noFill/>
        </p:spPr>
        <p:txBody>
          <a:bodyPr wrap="square" lIns="142555" tIns="71277" rIns="142555" bIns="71277" rtlCol="0">
            <a:spAutoFit/>
          </a:bodyPr>
          <a:lstStyle/>
          <a:p>
            <a:r>
              <a:rPr lang="fr-FR" sz="2200" dirty="0">
                <a:solidFill>
                  <a:schemeClr val="accent5"/>
                </a:solidFill>
              </a:rPr>
              <a:t>Tel</a:t>
            </a:r>
            <a:r>
              <a:rPr lang="fr-FR" sz="2200" dirty="0">
                <a:solidFill>
                  <a:srgbClr val="004080"/>
                </a:solidFill>
              </a:rPr>
              <a:t>   </a:t>
            </a:r>
            <a:r>
              <a:rPr lang="fr-FR" sz="2800" b="1" dirty="0"/>
              <a:t>0800 711 260 </a:t>
            </a:r>
            <a:r>
              <a:rPr lang="fr-FR" sz="2800" dirty="0"/>
              <a:t>(prise de RDV)</a:t>
            </a:r>
          </a:p>
        </p:txBody>
      </p:sp>
    </p:spTree>
    <p:extLst>
      <p:ext uri="{BB962C8B-B14F-4D97-AF65-F5344CB8AC3E}">
        <p14:creationId xmlns:p14="http://schemas.microsoft.com/office/powerpoint/2010/main" val="3607870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F9AA5-BE22-4C36-8B95-5AA10E261444}" type="slidenum">
              <a:rPr lang="fr-FR" smtClean="0"/>
              <a:t>5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646735" y="355020"/>
            <a:ext cx="12392174" cy="1357295"/>
          </a:xfrm>
        </p:spPr>
        <p:txBody>
          <a:bodyPr/>
          <a:lstStyle/>
          <a:p>
            <a:r>
              <a:rPr lang="fr-FR" dirty="0"/>
              <a:t>2 &gt; Orientation vers les autorités compétentes </a:t>
            </a:r>
            <a:br>
              <a:rPr lang="fr-FR" dirty="0"/>
            </a:br>
            <a:r>
              <a:rPr lang="fr-FR" sz="4800" dirty="0"/>
              <a:t>pour un accompagnement et du soutien</a:t>
            </a:r>
            <a:endParaRPr lang="fr-FR" dirty="0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1305946840"/>
              </p:ext>
            </p:extLst>
          </p:nvPr>
        </p:nvGraphicFramePr>
        <p:xfrm>
          <a:off x="1177964" y="1978032"/>
          <a:ext cx="12347559" cy="3367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4187348208"/>
              </p:ext>
            </p:extLst>
          </p:nvPr>
        </p:nvGraphicFramePr>
        <p:xfrm>
          <a:off x="1415560" y="6131744"/>
          <a:ext cx="12347559" cy="3480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ZoneTexte 7"/>
          <p:cNvSpPr txBox="1"/>
          <p:nvPr/>
        </p:nvSpPr>
        <p:spPr>
          <a:xfrm rot="16200000">
            <a:off x="-885567" y="3268796"/>
            <a:ext cx="3018016" cy="911680"/>
          </a:xfrm>
          <a:prstGeom prst="rect">
            <a:avLst/>
          </a:prstGeom>
          <a:noFill/>
        </p:spPr>
        <p:txBody>
          <a:bodyPr wrap="square" lIns="142555" tIns="71277" rIns="142555" bIns="71277" rtlCol="0">
            <a:spAutoFit/>
          </a:bodyPr>
          <a:lstStyle/>
          <a:p>
            <a:pPr algn="ctr"/>
            <a:r>
              <a:rPr lang="fr-FR" sz="2500" dirty="0">
                <a:solidFill>
                  <a:prstClr val="black"/>
                </a:solidFill>
              </a:rPr>
              <a:t>Services internes &amp; partenariats</a:t>
            </a:r>
          </a:p>
        </p:txBody>
      </p:sp>
      <p:sp>
        <p:nvSpPr>
          <p:cNvPr id="9" name="ZoneTexte 8"/>
          <p:cNvSpPr txBox="1"/>
          <p:nvPr/>
        </p:nvSpPr>
        <p:spPr>
          <a:xfrm rot="16200000">
            <a:off x="-884727" y="7264582"/>
            <a:ext cx="3018016" cy="527815"/>
          </a:xfrm>
          <a:prstGeom prst="rect">
            <a:avLst/>
          </a:prstGeom>
          <a:noFill/>
        </p:spPr>
        <p:txBody>
          <a:bodyPr wrap="square" lIns="142555" tIns="71277" rIns="142555" bIns="71277" rtlCol="0">
            <a:spAutoFit/>
          </a:bodyPr>
          <a:lstStyle/>
          <a:p>
            <a:pPr algn="ctr"/>
            <a:r>
              <a:rPr lang="fr-FR" sz="2500" dirty="0">
                <a:solidFill>
                  <a:prstClr val="black"/>
                </a:solidFill>
              </a:rPr>
              <a:t>Réseau associatif</a:t>
            </a:r>
          </a:p>
        </p:txBody>
      </p:sp>
    </p:spTree>
    <p:extLst>
      <p:ext uri="{BB962C8B-B14F-4D97-AF65-F5344CB8AC3E}">
        <p14:creationId xmlns:p14="http://schemas.microsoft.com/office/powerpoint/2010/main" val="3852791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F9AA5-BE22-4C36-8B95-5AA10E261444}" type="slidenum">
              <a:rPr lang="fr-FR" smtClean="0"/>
              <a:t>6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646735" y="355020"/>
            <a:ext cx="12392174" cy="1357295"/>
          </a:xfrm>
        </p:spPr>
        <p:txBody>
          <a:bodyPr/>
          <a:lstStyle/>
          <a:p>
            <a:r>
              <a:rPr lang="fr-FR" dirty="0"/>
              <a:t>3 &gt; Orientation vers les autorités compétentes </a:t>
            </a:r>
            <a:br>
              <a:rPr lang="fr-FR" dirty="0"/>
            </a:br>
            <a:r>
              <a:rPr lang="fr-FR" sz="4800" dirty="0"/>
              <a:t>pour le traitement du signalement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28914" y="2489713"/>
            <a:ext cx="5949911" cy="574833"/>
          </a:xfrm>
          <a:prstGeom prst="rect">
            <a:avLst/>
          </a:prstGeom>
          <a:noFill/>
          <a:ln>
            <a:noFill/>
          </a:ln>
        </p:spPr>
        <p:txBody>
          <a:bodyPr wrap="square" lIns="142555" tIns="71277" rIns="142555" bIns="71277" rtlCol="0">
            <a:spAutoFit/>
          </a:bodyPr>
          <a:lstStyle/>
          <a:p>
            <a:r>
              <a:rPr lang="fr-FR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Orientation externe</a:t>
            </a:r>
          </a:p>
        </p:txBody>
      </p:sp>
      <p:sp>
        <p:nvSpPr>
          <p:cNvPr id="7" name="Rectangle 6"/>
          <p:cNvSpPr/>
          <p:nvPr/>
        </p:nvSpPr>
        <p:spPr>
          <a:xfrm>
            <a:off x="935187" y="3064546"/>
            <a:ext cx="1224136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defTabSz="712775" eaLnBrk="0" hangingPunct="0">
              <a:buFont typeface="Arial" panose="020B0604020202020204" pitchFamily="34" charset="0"/>
              <a:buChar char="•"/>
            </a:pPr>
            <a:r>
              <a:rPr lang="fr-FR" sz="2500" dirty="0">
                <a:solidFill>
                  <a:schemeClr val="dk1"/>
                </a:solidFill>
              </a:rPr>
              <a:t>Orientation des victimes vers des interlocuteurs externes pour une médiation ou un dépôt de plainte</a:t>
            </a:r>
          </a:p>
        </p:txBody>
      </p:sp>
      <p:sp>
        <p:nvSpPr>
          <p:cNvPr id="8" name="Espace réservé du texte 2"/>
          <p:cNvSpPr txBox="1">
            <a:spLocks/>
          </p:cNvSpPr>
          <p:nvPr/>
        </p:nvSpPr>
        <p:spPr bwMode="auto">
          <a:xfrm>
            <a:off x="935187" y="5130582"/>
            <a:ext cx="12348872" cy="242374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268288" indent="-268288" algn="l" defTabSz="1425550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3275" indent="-266700" algn="l" defTabSz="1425550">
              <a:lnSpc>
                <a:spcPct val="90000"/>
              </a:lnSpc>
              <a:spcBef>
                <a:spcPts val="0"/>
              </a:spcBef>
              <a:buFont typeface="Courier New"/>
              <a:buChar char="o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50975" indent="-457200" algn="l" defTabSz="1425550">
              <a:lnSpc>
                <a:spcPct val="90000"/>
              </a:lnSpc>
              <a:spcBef>
                <a:spcPts val="0"/>
              </a:spcBef>
              <a:buFont typeface="Source Sans Pro"/>
              <a:buChar char="‒"/>
              <a:defRPr sz="2000" u="none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95525" indent="-457200" algn="l" defTabSz="1425550">
              <a:lnSpc>
                <a:spcPct val="90000"/>
              </a:lnSpc>
              <a:spcBef>
                <a:spcPts val="780"/>
              </a:spcBef>
              <a:buFont typeface="Source Sans Pro"/>
              <a:buChar char="»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07487" indent="-356387" algn="l" defTabSz="1425550">
              <a:lnSpc>
                <a:spcPct val="90000"/>
              </a:lnSpc>
              <a:spcBef>
                <a:spcPts val="78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920261" indent="-356387" algn="l" defTabSz="1425550">
              <a:lnSpc>
                <a:spcPct val="90000"/>
              </a:lnSpc>
              <a:spcBef>
                <a:spcPts val="78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633036" indent="-356387" algn="l" defTabSz="1425550">
              <a:lnSpc>
                <a:spcPct val="90000"/>
              </a:lnSpc>
              <a:spcBef>
                <a:spcPts val="78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45811" indent="-356387" algn="l" defTabSz="1425550">
              <a:lnSpc>
                <a:spcPct val="90000"/>
              </a:lnSpc>
              <a:spcBef>
                <a:spcPts val="78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58586" indent="-356387" algn="l" defTabSz="1425550">
              <a:lnSpc>
                <a:spcPct val="90000"/>
              </a:lnSpc>
              <a:spcBef>
                <a:spcPts val="78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 defTabSz="712775" eaLnBrk="0" hangingPunct="0">
              <a:buFont typeface="Arial" panose="020B0604020202020204" pitchFamily="34" charset="0"/>
              <a:buChar char="•"/>
            </a:pPr>
            <a:r>
              <a:rPr lang="fr-FR" sz="2500" dirty="0">
                <a:solidFill>
                  <a:schemeClr val="dk1"/>
                </a:solidFill>
              </a:rPr>
              <a:t>Avec accord des personnes ayant fait le signalement </a:t>
            </a:r>
          </a:p>
          <a:p>
            <a:pPr marL="285750" indent="-285750" algn="just" defTabSz="712775" eaLnBrk="0" hangingPunct="0">
              <a:buFont typeface="Arial" panose="020B0604020202020204" pitchFamily="34" charset="0"/>
              <a:buChar char="•"/>
            </a:pPr>
            <a:r>
              <a:rPr lang="fr-FR" sz="2500" dirty="0">
                <a:solidFill>
                  <a:schemeClr val="dk1"/>
                </a:solidFill>
              </a:rPr>
              <a:t>Transfert du compte-rendu validé aux autorités compétentes : DGA, DRHDS, DAJ, MPPU Encadrant (Directeur, </a:t>
            </a:r>
            <a:r>
              <a:rPr lang="fr-FR" sz="2500" dirty="0" err="1">
                <a:solidFill>
                  <a:schemeClr val="dk1"/>
                </a:solidFill>
              </a:rPr>
              <a:t>Dir</a:t>
            </a:r>
            <a:r>
              <a:rPr lang="fr-FR" sz="2500" dirty="0">
                <a:solidFill>
                  <a:schemeClr val="dk1"/>
                </a:solidFill>
              </a:rPr>
              <a:t> Compo, </a:t>
            </a:r>
            <a:r>
              <a:rPr lang="fr-FR" sz="2500" dirty="0" err="1">
                <a:solidFill>
                  <a:schemeClr val="dk1"/>
                </a:solidFill>
              </a:rPr>
              <a:t>Dir</a:t>
            </a:r>
            <a:r>
              <a:rPr lang="fr-FR" sz="2500" dirty="0">
                <a:solidFill>
                  <a:schemeClr val="dk1"/>
                </a:solidFill>
              </a:rPr>
              <a:t> labo), SG </a:t>
            </a:r>
          </a:p>
          <a:p>
            <a:pPr marL="285750" indent="-285750" algn="just" defTabSz="712775" eaLnBrk="0" hangingPunct="0">
              <a:buFont typeface="Arial" panose="020B0604020202020204" pitchFamily="34" charset="0"/>
              <a:buChar char="•"/>
            </a:pPr>
            <a:r>
              <a:rPr lang="fr-FR" sz="2500" dirty="0">
                <a:solidFill>
                  <a:schemeClr val="dk1"/>
                </a:solidFill>
              </a:rPr>
              <a:t>Mise en place de procédures (enquête administrative, entretien de recadrage, signalement au procureur) </a:t>
            </a:r>
          </a:p>
          <a:p>
            <a:pPr marL="285750" indent="-285750" algn="just" defTabSz="712775" eaLnBrk="0" hangingPunct="0">
              <a:buFont typeface="Arial" panose="020B0604020202020204" pitchFamily="34" charset="0"/>
              <a:buChar char="•"/>
            </a:pPr>
            <a:r>
              <a:rPr lang="fr-FR" sz="2500" dirty="0">
                <a:solidFill>
                  <a:schemeClr val="dk1"/>
                </a:solidFill>
              </a:rPr>
              <a:t>Mise en œuvre de mesures de protection (protection fonctionnelle, exclusion des locaux, changement de groupe, de service)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28914" y="4487483"/>
            <a:ext cx="5949911" cy="574833"/>
          </a:xfrm>
          <a:prstGeom prst="rect">
            <a:avLst/>
          </a:prstGeom>
          <a:noFill/>
          <a:ln>
            <a:noFill/>
          </a:ln>
        </p:spPr>
        <p:txBody>
          <a:bodyPr wrap="square" lIns="142555" tIns="71277" rIns="142555" bIns="71277" rtlCol="0">
            <a:spAutoFit/>
          </a:bodyPr>
          <a:lstStyle/>
          <a:p>
            <a:r>
              <a:rPr lang="fr-FR" sz="2800" b="1" dirty="0">
                <a:solidFill>
                  <a:schemeClr val="accent4"/>
                </a:solidFill>
              </a:rPr>
              <a:t>Orientation interne</a:t>
            </a:r>
          </a:p>
        </p:txBody>
      </p:sp>
    </p:spTree>
    <p:extLst>
      <p:ext uri="{BB962C8B-B14F-4D97-AF65-F5344CB8AC3E}">
        <p14:creationId xmlns:p14="http://schemas.microsoft.com/office/powerpoint/2010/main" val="1815796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F9AA5-BE22-4C36-8B95-5AA10E261444}" type="slidenum">
              <a:rPr lang="fr-FR" smtClean="0"/>
              <a:t>7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15526" y="335828"/>
            <a:ext cx="12392174" cy="692497"/>
          </a:xfrm>
        </p:spPr>
        <p:txBody>
          <a:bodyPr/>
          <a:lstStyle/>
          <a:p>
            <a:r>
              <a:rPr lang="fr-FR" dirty="0"/>
              <a:t>Traitement du signalement </a:t>
            </a:r>
            <a:r>
              <a:rPr lang="fr-FR" sz="3200" dirty="0">
                <a:solidFill>
                  <a:schemeClr val="accent1"/>
                </a:solidFill>
              </a:rPr>
              <a:t>(hors périmètre de la cellule) </a:t>
            </a:r>
            <a:endParaRPr lang="fr-FR" dirty="0">
              <a:solidFill>
                <a:schemeClr val="accent1"/>
              </a:solidFill>
            </a:endParaRPr>
          </a:p>
        </p:txBody>
      </p:sp>
      <p:cxnSp>
        <p:nvCxnSpPr>
          <p:cNvPr id="6" name="Connecteur droit 5"/>
          <p:cNvCxnSpPr>
            <a:stCxn id="11" idx="2"/>
          </p:cNvCxnSpPr>
          <p:nvPr/>
        </p:nvCxnSpPr>
        <p:spPr>
          <a:xfrm flipH="1">
            <a:off x="1217155" y="7862008"/>
            <a:ext cx="117378" cy="122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5443936" y="2838773"/>
            <a:ext cx="0" cy="5995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12142787" y="8006217"/>
            <a:ext cx="2009867" cy="9248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vert="horz" wrap="square" lIns="142555" tIns="71277" rIns="142555" bIns="71277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altLang="fr-FR" sz="19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Sujet conditions de travail RPS</a:t>
            </a:r>
            <a:endParaRPr lang="fr-FR" altLang="fr-FR" sz="2800" dirty="0">
              <a:cs typeface="Arial" pitchFamily="34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7439736" y="4100625"/>
            <a:ext cx="13603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 de texte 63"/>
          <p:cNvSpPr txBox="1">
            <a:spLocks noChangeArrowheads="1"/>
          </p:cNvSpPr>
          <p:nvPr/>
        </p:nvSpPr>
        <p:spPr bwMode="auto">
          <a:xfrm>
            <a:off x="2590668" y="3677301"/>
            <a:ext cx="789512" cy="48014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142555" tIns="71277" rIns="142555" bIns="71277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altLang="fr-FR" sz="2200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OUI</a:t>
            </a:r>
            <a:endParaRPr lang="fr-FR" altLang="fr-FR" sz="28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380301" y="6580794"/>
            <a:ext cx="1908462" cy="12812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3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142555" tIns="71277" rIns="142555" bIns="71277" numCol="1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fr-FR" altLang="fr-FR" sz="17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Enquête administrative /  section disciplinaire Agent</a:t>
            </a:r>
            <a:endParaRPr lang="fr-FR" altLang="fr-FR" sz="25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142787" y="7160390"/>
            <a:ext cx="2009867" cy="60663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vert="horz" wrap="square" lIns="142555" tIns="71277" rIns="142555" bIns="71277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altLang="fr-FR" sz="1900" b="1" dirty="0">
                <a:latin typeface="Calibri" pitchFamily="34" charset="0"/>
                <a:cs typeface="Calibri" pitchFamily="34" charset="0"/>
              </a:rPr>
              <a:t>Appui DDSPS</a:t>
            </a:r>
            <a:endParaRPr lang="fr-FR" altLang="fr-FR" sz="2800" dirty="0">
              <a:cs typeface="Arial" pitchFamily="34" charset="0"/>
            </a:endParaRPr>
          </a:p>
        </p:txBody>
      </p:sp>
      <p:sp>
        <p:nvSpPr>
          <p:cNvPr id="13" name="AutoShape 29"/>
          <p:cNvSpPr>
            <a:spLocks noChangeArrowheads="1"/>
          </p:cNvSpPr>
          <p:nvPr/>
        </p:nvSpPr>
        <p:spPr bwMode="auto">
          <a:xfrm>
            <a:off x="3392831" y="3453409"/>
            <a:ext cx="4058025" cy="1291212"/>
          </a:xfrm>
          <a:prstGeom prst="diamond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vert="horz" wrap="square" lIns="142555" tIns="71277" rIns="142555" bIns="71277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altLang="fr-FR" sz="1700" b="1" dirty="0">
                <a:solidFill>
                  <a:srgbClr val="FFFFFF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Une enquête administrative est nécessaire ? </a:t>
            </a:r>
            <a:endParaRPr lang="fr-FR" altLang="fr-FR" sz="25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one de texte 83"/>
          <p:cNvSpPr txBox="1">
            <a:spLocks noChangeArrowheads="1"/>
          </p:cNvSpPr>
          <p:nvPr/>
        </p:nvSpPr>
        <p:spPr bwMode="auto">
          <a:xfrm>
            <a:off x="7677315" y="3705762"/>
            <a:ext cx="960283" cy="42321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142555" tIns="71277" rIns="142555" bIns="71277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altLang="fr-FR" sz="2200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NON</a:t>
            </a:r>
            <a:endParaRPr lang="fr-FR" altLang="fr-FR" sz="2800" dirty="0">
              <a:solidFill>
                <a:prstClr val="black"/>
              </a:solidFill>
              <a:cs typeface="Arial" pitchFamily="34" charset="0"/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3640769" y="5824256"/>
            <a:ext cx="6969" cy="7260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4612753" y="8020031"/>
            <a:ext cx="1408639" cy="9208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142555" tIns="71277" rIns="142555" bIns="71277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altLang="fr-FR" sz="1900" b="1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DASIC</a:t>
            </a:r>
            <a:endParaRPr lang="fr-FR" altLang="fr-FR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8800119" y="4100625"/>
            <a:ext cx="0" cy="9581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6243288" y="7148683"/>
            <a:ext cx="5812264" cy="6183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142555" tIns="71277" rIns="142555" bIns="71277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altLang="fr-FR" sz="1900" b="1" dirty="0">
                <a:solidFill>
                  <a:prstClr val="black"/>
                </a:solidFill>
                <a:cs typeface="Calibri" pitchFamily="34" charset="0"/>
              </a:rPr>
              <a:t>Pilotage par la </a:t>
            </a:r>
            <a:r>
              <a:rPr lang="fr-FR" altLang="fr-FR" sz="1900" b="1" dirty="0" err="1">
                <a:solidFill>
                  <a:prstClr val="black"/>
                </a:solidFill>
                <a:cs typeface="Calibri" pitchFamily="34" charset="0"/>
              </a:rPr>
              <a:t>Dir</a:t>
            </a:r>
            <a:r>
              <a:rPr lang="fr-FR" altLang="fr-FR" sz="1900" b="1" dirty="0">
                <a:solidFill>
                  <a:prstClr val="black"/>
                </a:solidFill>
                <a:cs typeface="Calibri" pitchFamily="34" charset="0"/>
              </a:rPr>
              <a:t> compo / responsable hiérarchique et service RH (DRHDS, RH 713-9)</a:t>
            </a:r>
          </a:p>
        </p:txBody>
      </p:sp>
      <p:cxnSp>
        <p:nvCxnSpPr>
          <p:cNvPr id="19" name="Connecteur droit 18"/>
          <p:cNvCxnSpPr>
            <a:endCxn id="13" idx="1"/>
          </p:cNvCxnSpPr>
          <p:nvPr/>
        </p:nvCxnSpPr>
        <p:spPr>
          <a:xfrm>
            <a:off x="2471377" y="4099015"/>
            <a:ext cx="9214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4262970" y="1714786"/>
            <a:ext cx="2361935" cy="110771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142555" tIns="71277" rIns="142555" bIns="71277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altLang="fr-FR" sz="1900" b="1" dirty="0">
                <a:solidFill>
                  <a:srgbClr val="FFFFFF"/>
                </a:solidFill>
                <a:cs typeface="Calibri" pitchFamily="34" charset="0"/>
              </a:rPr>
              <a:t>Prise en charge par les autorités compétentes</a:t>
            </a: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2471378" y="6589976"/>
            <a:ext cx="1791593" cy="129033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3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142555" tIns="71277" rIns="142555" bIns="71277" numCol="1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fr-FR" altLang="fr-FR" sz="17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Enquête administrative /  section disciplinaire Etudiant</a:t>
            </a:r>
            <a:endParaRPr lang="fr-FR" altLang="fr-FR" sz="2500" dirty="0">
              <a:solidFill>
                <a:prstClr val="black"/>
              </a:solidFill>
              <a:cs typeface="Arial" pitchFamily="34" charset="0"/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4433576" y="5613627"/>
            <a:ext cx="31756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1217155" y="5824255"/>
            <a:ext cx="0" cy="7197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1217155" y="5824255"/>
            <a:ext cx="24236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2471377" y="4082958"/>
            <a:ext cx="0" cy="17412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3"/>
          <p:cNvSpPr>
            <a:spLocks noChangeArrowheads="1"/>
          </p:cNvSpPr>
          <p:nvPr/>
        </p:nvSpPr>
        <p:spPr bwMode="auto">
          <a:xfrm>
            <a:off x="1627014" y="4549676"/>
            <a:ext cx="1710634" cy="88655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vert="horz" wrap="square" lIns="142555" tIns="71277" rIns="142555" bIns="71277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altLang="fr-FR" sz="1700" b="1" dirty="0">
                <a:solidFill>
                  <a:srgbClr val="FFFFFF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Commission d’enquête missionnée</a:t>
            </a:r>
            <a:endParaRPr lang="fr-FR" altLang="fr-FR" sz="25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7619152" y="5115631"/>
            <a:ext cx="2361935" cy="110771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142555" tIns="71277" rIns="142555" bIns="71277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altLang="fr-FR" sz="1900" b="1" dirty="0">
                <a:solidFill>
                  <a:srgbClr val="FFFFFF"/>
                </a:solidFill>
                <a:cs typeface="Calibri" pitchFamily="34" charset="0"/>
              </a:rPr>
              <a:t>Mise en place d’actions correctives</a:t>
            </a: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6125254" y="8037836"/>
            <a:ext cx="1994674" cy="9208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142555" tIns="71277" rIns="142555" bIns="71277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altLang="fr-FR" sz="1900" b="1" dirty="0">
                <a:solidFill>
                  <a:prstClr val="black"/>
                </a:solidFill>
                <a:cs typeface="Calibri" pitchFamily="34" charset="0"/>
              </a:rPr>
              <a:t>Problématiques RH managériale</a:t>
            </a:r>
            <a:endParaRPr lang="fr-FR" altLang="fr-FR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10221849" y="8017471"/>
            <a:ext cx="1894950" cy="92083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142555" tIns="71277" rIns="142555" bIns="71277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altLang="fr-FR" sz="1900" b="1" dirty="0">
                <a:solidFill>
                  <a:prstClr val="black"/>
                </a:solidFill>
                <a:cs typeface="Calibri" pitchFamily="34" charset="0"/>
              </a:rPr>
              <a:t>Situation entre  étudiants</a:t>
            </a:r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8201125" y="8010236"/>
            <a:ext cx="1894950" cy="92083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142555" tIns="71277" rIns="142555" bIns="71277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altLang="fr-FR" sz="1900" b="1" dirty="0">
                <a:solidFill>
                  <a:prstClr val="black"/>
                </a:solidFill>
                <a:cs typeface="Calibri" pitchFamily="34" charset="0"/>
              </a:rPr>
              <a:t>Situation entre agent et étudiant</a:t>
            </a:r>
            <a:endParaRPr lang="fr-FR" altLang="fr-FR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Connecteur droit avec flèche 30"/>
          <p:cNvCxnSpPr/>
          <p:nvPr/>
        </p:nvCxnSpPr>
        <p:spPr>
          <a:xfrm>
            <a:off x="9981086" y="6738352"/>
            <a:ext cx="0" cy="4220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5474682" y="6732590"/>
            <a:ext cx="77153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8797877" y="6263591"/>
            <a:ext cx="0" cy="4319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13190049" y="6732591"/>
            <a:ext cx="0" cy="3721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1217155" y="8010235"/>
            <a:ext cx="3216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4433576" y="5613628"/>
            <a:ext cx="0" cy="23925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flipH="1">
            <a:off x="3198688" y="8006218"/>
            <a:ext cx="6969" cy="3630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11"/>
          <p:cNvSpPr>
            <a:spLocks noChangeArrowheads="1"/>
          </p:cNvSpPr>
          <p:nvPr/>
        </p:nvSpPr>
        <p:spPr bwMode="auto">
          <a:xfrm>
            <a:off x="922694" y="8402874"/>
            <a:ext cx="1408639" cy="46041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142555" tIns="71277" rIns="142555" bIns="71277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altLang="fr-FR" sz="1900" b="1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Sans suite </a:t>
            </a:r>
            <a:endParaRPr lang="fr-FR" altLang="fr-FR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2662853" y="8402872"/>
            <a:ext cx="1408639" cy="46041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142555" tIns="71277" rIns="142555" bIns="71277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altLang="fr-FR" sz="1900" b="1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Sanction </a:t>
            </a:r>
            <a:endParaRPr lang="fr-FR" altLang="fr-FR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Connecteur droit avec flèche 39"/>
          <p:cNvCxnSpPr/>
          <p:nvPr/>
        </p:nvCxnSpPr>
        <p:spPr>
          <a:xfrm flipH="1">
            <a:off x="1987190" y="8037836"/>
            <a:ext cx="6969" cy="3630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>
            <a:off x="6457365" y="2267322"/>
            <a:ext cx="50849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6965861" y="1958972"/>
            <a:ext cx="3762837" cy="671765"/>
          </a:xfrm>
          <a:prstGeom prst="rect">
            <a:avLst/>
          </a:prstGeom>
          <a:noFill/>
        </p:spPr>
        <p:txBody>
          <a:bodyPr wrap="square" lIns="142555" tIns="71277" rIns="142555" bIns="71277" rtlCol="0">
            <a:spAutoFit/>
          </a:bodyPr>
          <a:lstStyle/>
          <a:p>
            <a:pPr algn="just"/>
            <a:r>
              <a:rPr lang="fr-FR" sz="1700" dirty="0">
                <a:solidFill>
                  <a:prstClr val="black"/>
                </a:solidFill>
              </a:rPr>
              <a:t>Mise en place d’une cellule de traitement par signalement.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10712057" y="3763132"/>
            <a:ext cx="3216207" cy="313223"/>
          </a:xfrm>
          <a:prstGeom prst="rect">
            <a:avLst/>
          </a:prstGeom>
          <a:noFill/>
        </p:spPr>
        <p:txBody>
          <a:bodyPr wrap="square" lIns="142555" tIns="71277" rIns="142555" bIns="71277" rtlCol="0">
            <a:spAutoFit/>
          </a:bodyPr>
          <a:lstStyle>
            <a:defPPr>
              <a:defRPr lang="fr-FR"/>
            </a:defPPr>
            <a:lvl1pPr algn="just">
              <a:defRPr sz="1100"/>
            </a:lvl1pPr>
          </a:lstStyle>
          <a:p>
            <a:r>
              <a:rPr lang="fr-FR" dirty="0">
                <a:solidFill>
                  <a:prstClr val="black"/>
                </a:solidFill>
              </a:rPr>
              <a:t>* Du périmètre concerné par le signalement</a:t>
            </a:r>
          </a:p>
        </p:txBody>
      </p:sp>
      <p:sp>
        <p:nvSpPr>
          <p:cNvPr id="44" name="Rectangle 11"/>
          <p:cNvSpPr>
            <a:spLocks noChangeArrowheads="1"/>
          </p:cNvSpPr>
          <p:nvPr/>
        </p:nvSpPr>
        <p:spPr bwMode="auto">
          <a:xfrm>
            <a:off x="1844321" y="9050569"/>
            <a:ext cx="1408639" cy="46041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142555" tIns="71277" rIns="142555" bIns="71277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altLang="fr-FR" sz="1900" b="1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Art.40</a:t>
            </a:r>
            <a:endParaRPr lang="fr-FR" altLang="fr-FR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11"/>
          <p:cNvSpPr>
            <a:spLocks noChangeArrowheads="1"/>
          </p:cNvSpPr>
          <p:nvPr/>
        </p:nvSpPr>
        <p:spPr bwMode="auto">
          <a:xfrm>
            <a:off x="4703076" y="7137575"/>
            <a:ext cx="1475927" cy="6183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142555" tIns="71277" rIns="142555" bIns="71277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altLang="fr-FR" sz="1900" b="1" dirty="0">
                <a:solidFill>
                  <a:prstClr val="black"/>
                </a:solidFill>
                <a:cs typeface="Calibri" pitchFamily="34" charset="0"/>
              </a:rPr>
              <a:t>DRHDS</a:t>
            </a:r>
          </a:p>
        </p:txBody>
      </p:sp>
      <p:cxnSp>
        <p:nvCxnSpPr>
          <p:cNvPr id="46" name="Connecteur droit avec flèche 45"/>
          <p:cNvCxnSpPr/>
          <p:nvPr/>
        </p:nvCxnSpPr>
        <p:spPr>
          <a:xfrm>
            <a:off x="5479538" y="6738352"/>
            <a:ext cx="0" cy="4220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 flipH="1">
            <a:off x="3146968" y="7880310"/>
            <a:ext cx="117378" cy="1220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à coins arrondis 47"/>
          <p:cNvSpPr/>
          <p:nvPr/>
        </p:nvSpPr>
        <p:spPr>
          <a:xfrm>
            <a:off x="10665901" y="1294015"/>
            <a:ext cx="3371753" cy="2451487"/>
          </a:xfrm>
          <a:prstGeom prst="roundRect">
            <a:avLst/>
          </a:prstGeom>
          <a:solidFill>
            <a:srgbClr val="FFFF99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42555" tIns="71277" rIns="142555" bIns="71277" rtlCol="0" anchor="ctr"/>
          <a:lstStyle/>
          <a:p>
            <a:pPr algn="ctr"/>
            <a:r>
              <a:rPr lang="fr-FR" sz="1900" u="sng" dirty="0">
                <a:solidFill>
                  <a:sysClr val="windowText" lastClr="000000"/>
                </a:solidFill>
              </a:rPr>
              <a:t>Membres de droit </a:t>
            </a:r>
            <a:r>
              <a:rPr lang="fr-FR" sz="1900" dirty="0">
                <a:solidFill>
                  <a:sysClr val="windowText" lastClr="000000"/>
                </a:solidFill>
              </a:rPr>
              <a:t>: </a:t>
            </a:r>
          </a:p>
          <a:p>
            <a:pPr algn="ctr"/>
            <a:r>
              <a:rPr lang="fr-FR" sz="1900" dirty="0">
                <a:solidFill>
                  <a:schemeClr val="tx1"/>
                </a:solidFill>
              </a:rPr>
              <a:t>DGA des services, DAJ, DRHDS, MPPU, Direction (labo, composante, service), </a:t>
            </a:r>
            <a:r>
              <a:rPr lang="fr-FR" sz="1900" dirty="0">
                <a:solidFill>
                  <a:sysClr val="windowText" lastClr="000000"/>
                </a:solidFill>
              </a:rPr>
              <a:t>responsable cellule de signalement</a:t>
            </a:r>
          </a:p>
          <a:p>
            <a:pPr algn="ctr"/>
            <a:r>
              <a:rPr lang="fr-FR" sz="1900" u="sng" dirty="0">
                <a:solidFill>
                  <a:sysClr val="windowText" lastClr="000000"/>
                </a:solidFill>
              </a:rPr>
              <a:t>Membres consultés </a:t>
            </a:r>
            <a:r>
              <a:rPr lang="fr-FR" sz="1900" dirty="0">
                <a:solidFill>
                  <a:sysClr val="windowText" lastClr="000000"/>
                </a:solidFill>
              </a:rPr>
              <a:t>: Ecoutant, MPPU, SSE</a:t>
            </a:r>
          </a:p>
        </p:txBody>
      </p:sp>
    </p:spTree>
    <p:extLst>
      <p:ext uri="{BB962C8B-B14F-4D97-AF65-F5344CB8AC3E}">
        <p14:creationId xmlns:p14="http://schemas.microsoft.com/office/powerpoint/2010/main" val="158539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F9AA5-BE22-4C36-8B95-5AA10E261444}" type="slidenum">
              <a:rPr lang="fr-FR" smtClean="0"/>
              <a:t>8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646735" y="687419"/>
            <a:ext cx="12392174" cy="692497"/>
          </a:xfrm>
        </p:spPr>
        <p:txBody>
          <a:bodyPr/>
          <a:lstStyle/>
          <a:p>
            <a:r>
              <a:rPr lang="fr-FR" dirty="0"/>
              <a:t>CONTACT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177" y="2763868"/>
            <a:ext cx="2824274" cy="25820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ZoneTexte 7"/>
          <p:cNvSpPr txBox="1"/>
          <p:nvPr/>
        </p:nvSpPr>
        <p:spPr>
          <a:xfrm>
            <a:off x="3921345" y="2876133"/>
            <a:ext cx="8053515" cy="697944"/>
          </a:xfrm>
          <a:prstGeom prst="rect">
            <a:avLst/>
          </a:prstGeom>
          <a:noFill/>
        </p:spPr>
        <p:txBody>
          <a:bodyPr wrap="square" lIns="142555" tIns="71277" rIns="142555" bIns="71277" rtlCol="0">
            <a:spAutoFit/>
          </a:bodyPr>
          <a:lstStyle/>
          <a:p>
            <a:r>
              <a:rPr lang="fr-FR" sz="3600" dirty="0">
                <a:solidFill>
                  <a:schemeClr val="accent5"/>
                </a:solidFill>
              </a:rPr>
              <a:t>@</a:t>
            </a:r>
            <a:r>
              <a:rPr lang="fr-FR" sz="3600" dirty="0">
                <a:solidFill>
                  <a:srgbClr val="004080"/>
                </a:solidFill>
              </a:rPr>
              <a:t>  </a:t>
            </a:r>
            <a:r>
              <a:rPr lang="fr-FR" sz="3600" dirty="0"/>
              <a:t>ecoute-signalement@univ-nantes.fr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921347" y="3941918"/>
            <a:ext cx="8053515" cy="1251942"/>
          </a:xfrm>
          <a:prstGeom prst="rect">
            <a:avLst/>
          </a:prstGeom>
          <a:noFill/>
        </p:spPr>
        <p:txBody>
          <a:bodyPr wrap="square" lIns="142555" tIns="71277" rIns="142555" bIns="71277" rtlCol="0">
            <a:spAutoFit/>
          </a:bodyPr>
          <a:lstStyle/>
          <a:p>
            <a:r>
              <a:rPr lang="fr-FR" sz="3600" dirty="0">
                <a:solidFill>
                  <a:schemeClr val="accent5"/>
                </a:solidFill>
              </a:rPr>
              <a:t>Tel</a:t>
            </a:r>
            <a:r>
              <a:rPr lang="fr-FR" sz="3600" dirty="0">
                <a:solidFill>
                  <a:srgbClr val="004080"/>
                </a:solidFill>
              </a:rPr>
              <a:t>   </a:t>
            </a:r>
            <a:r>
              <a:rPr lang="fr-FR" sz="3600" dirty="0"/>
              <a:t>0800 711 260 (prise de RDV)</a:t>
            </a:r>
          </a:p>
          <a:p>
            <a:endParaRPr lang="fr-FR" sz="3600" dirty="0">
              <a:solidFill>
                <a:srgbClr val="00408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03139" y="6498034"/>
            <a:ext cx="13199467" cy="3098601"/>
          </a:xfrm>
          <a:prstGeom prst="rect">
            <a:avLst/>
          </a:prstGeom>
          <a:noFill/>
        </p:spPr>
        <p:txBody>
          <a:bodyPr wrap="square" lIns="142555" tIns="71277" rIns="142555" bIns="71277" rtlCol="0">
            <a:spAutoFit/>
          </a:bodyPr>
          <a:lstStyle/>
          <a:p>
            <a:r>
              <a:rPr lang="fr-FR" sz="2400" dirty="0">
                <a:solidFill>
                  <a:schemeClr val="accent5"/>
                </a:solidFill>
              </a:rPr>
              <a:t>Page intranet : </a:t>
            </a:r>
          </a:p>
          <a:p>
            <a:r>
              <a:rPr lang="fr-FR" sz="2400" dirty="0">
                <a:hlinkClick r:id="rId3"/>
              </a:rPr>
              <a:t>https://intraperso.univ-nantes.fr/sante-social-vie-au-travail/cellule-decoute-et-de-signalement-de-luniversite-de-nantes</a:t>
            </a:r>
            <a:endParaRPr lang="fr-FR" sz="2400" dirty="0"/>
          </a:p>
          <a:p>
            <a:endParaRPr lang="fr-FR" sz="2400" dirty="0"/>
          </a:p>
          <a:p>
            <a:r>
              <a:rPr lang="fr-FR" sz="2400" dirty="0">
                <a:solidFill>
                  <a:schemeClr val="accent5"/>
                </a:solidFill>
              </a:rPr>
              <a:t>Capsule vidéo: </a:t>
            </a:r>
          </a:p>
          <a:p>
            <a:r>
              <a:rPr lang="fr-FR" sz="2400" dirty="0">
                <a:hlinkClick r:id="rId4"/>
              </a:rPr>
              <a:t>https://mediaserver.univ-nantes.fr/videos/prevention-des-violences-sexuelles-et-sexistes-a-luniversite-de-nantes/</a:t>
            </a:r>
            <a:endParaRPr lang="fr-FR" sz="2400" dirty="0"/>
          </a:p>
          <a:p>
            <a:r>
              <a:rPr lang="fr-FR" sz="2400" dirty="0">
                <a:solidFill>
                  <a:schemeClr val="accent5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9951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Nantes Université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452FF"/>
      </a:accent1>
      <a:accent2>
        <a:srgbClr val="929393"/>
      </a:accent2>
      <a:accent3>
        <a:srgbClr val="F20066"/>
      </a:accent3>
      <a:accent4>
        <a:srgbClr val="9C1EF1"/>
      </a:accent4>
      <a:accent5>
        <a:srgbClr val="00C6FF"/>
      </a:accent5>
      <a:accent6>
        <a:srgbClr val="03C15E"/>
      </a:accent6>
      <a:hlink>
        <a:srgbClr val="3452FF"/>
      </a:hlink>
      <a:folHlink>
        <a:srgbClr val="F20066"/>
      </a:folHlink>
    </a:clrScheme>
    <a:fontScheme name="Template Université Nantes">
      <a:majorFont>
        <a:latin typeface="Source Sans Pro"/>
        <a:ea typeface="Arial"/>
        <a:cs typeface="Arial"/>
      </a:majorFont>
      <a:minorFont>
        <a:latin typeface="Source Sans Pro"/>
        <a:ea typeface="Arial"/>
        <a:cs typeface="Arial"/>
      </a:minorFont>
    </a:fontScheme>
    <a:fmtScheme name="Thème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prstGeom prst="rect">
          <a:avLst/>
        </a:prstGeom>
        <a:solidFill>
          <a:schemeClr val="accent4"/>
        </a:solidFill>
        <a:ln>
          <a:noFill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UN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3452FF"/>
    </a:accent1>
    <a:accent2>
      <a:srgbClr val="929393"/>
    </a:accent2>
    <a:accent3>
      <a:srgbClr val="F20066"/>
    </a:accent3>
    <a:accent4>
      <a:srgbClr val="03C15E"/>
    </a:accent4>
    <a:accent5>
      <a:srgbClr val="00C6FF"/>
    </a:accent5>
    <a:accent6>
      <a:srgbClr val="FFCC01"/>
    </a:accent6>
    <a:hlink>
      <a:srgbClr val="9C1EF1"/>
    </a:hlink>
    <a:folHlink>
      <a:srgbClr val="FF120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UN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3452FF"/>
    </a:accent1>
    <a:accent2>
      <a:srgbClr val="929393"/>
    </a:accent2>
    <a:accent3>
      <a:srgbClr val="F20066"/>
    </a:accent3>
    <a:accent4>
      <a:srgbClr val="03C15E"/>
    </a:accent4>
    <a:accent5>
      <a:srgbClr val="00C6FF"/>
    </a:accent5>
    <a:accent6>
      <a:srgbClr val="FFCC01"/>
    </a:accent6>
    <a:hlink>
      <a:srgbClr val="9C1EF1"/>
    </a:hlink>
    <a:folHlink>
      <a:srgbClr val="FF120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UN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3452FF"/>
    </a:accent1>
    <a:accent2>
      <a:srgbClr val="929393"/>
    </a:accent2>
    <a:accent3>
      <a:srgbClr val="F20066"/>
    </a:accent3>
    <a:accent4>
      <a:srgbClr val="03C15E"/>
    </a:accent4>
    <a:accent5>
      <a:srgbClr val="00C6FF"/>
    </a:accent5>
    <a:accent6>
      <a:srgbClr val="FFCC01"/>
    </a:accent6>
    <a:hlink>
      <a:srgbClr val="9C1EF1"/>
    </a:hlink>
    <a:folHlink>
      <a:srgbClr val="FF120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6653</TotalTime>
  <Words>538</Words>
  <Application>Microsoft Office PowerPoint</Application>
  <DocSecurity>0</DocSecurity>
  <PresentationFormat>Personnalisé</PresentationFormat>
  <Paragraphs>103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Courier New</vt:lpstr>
      <vt:lpstr>Source Sans Pro</vt:lpstr>
      <vt:lpstr>Times New Roman</vt:lpstr>
      <vt:lpstr>Thème Office</vt:lpstr>
      <vt:lpstr>Présentation PowerPoint</vt:lpstr>
      <vt:lpstr>Préambule : quelques indicateurs repères</vt:lpstr>
      <vt:lpstr>3 missions allouées à la cellule Décret du 13 mars 2020 </vt:lpstr>
      <vt:lpstr>1 &gt; La cellule d’écoute et de signalement Le recueil du signalement</vt:lpstr>
      <vt:lpstr>2 &gt; Orientation vers les autorités compétentes  pour un accompagnement et du soutien</vt:lpstr>
      <vt:lpstr>3 &gt; Orientation vers les autorités compétentes  pour le traitement du signalement</vt:lpstr>
      <vt:lpstr>Traitement du signalement (hors périmètre de la cellule) </vt:lpstr>
      <vt:lpstr>CONTACT</vt:lpstr>
      <vt:lpstr>Présentation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CreativeCorpOmega</dc:creator>
  <cp:lastModifiedBy>Françoise LE FICHANT</cp:lastModifiedBy>
  <cp:revision>157</cp:revision>
  <dcterms:created xsi:type="dcterms:W3CDTF">2019-11-20T14:44:30Z</dcterms:created>
  <dcterms:modified xsi:type="dcterms:W3CDTF">2022-09-28T10:01:25Z</dcterms:modified>
  <dc:identifier/>
  <dc:language/>
  <cp:version/>
</cp:coreProperties>
</file>