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18" r:id="rId2"/>
    <p:sldId id="329" r:id="rId3"/>
    <p:sldId id="330" r:id="rId4"/>
    <p:sldId id="331" r:id="rId5"/>
    <p:sldId id="332" r:id="rId6"/>
    <p:sldId id="319" r:id="rId7"/>
    <p:sldId id="328" r:id="rId8"/>
    <p:sldId id="333" r:id="rId9"/>
    <p:sldId id="321" r:id="rId10"/>
    <p:sldId id="320" r:id="rId11"/>
    <p:sldId id="315" r:id="rId12"/>
    <p:sldId id="294" r:id="rId13"/>
    <p:sldId id="308" r:id="rId14"/>
    <p:sldId id="309" r:id="rId15"/>
    <p:sldId id="311" r:id="rId16"/>
    <p:sldId id="314" r:id="rId17"/>
    <p:sldId id="284" r:id="rId18"/>
    <p:sldId id="317" r:id="rId19"/>
    <p:sldId id="325" r:id="rId20"/>
    <p:sldId id="288" r:id="rId21"/>
    <p:sldId id="335"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A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11" d="100"/>
          <a:sy n="111" d="100"/>
        </p:scale>
        <p:origin x="60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94C209-5A84-4355-8F2F-879EC85AF20A}" type="datetimeFigureOut">
              <a:rPr lang="fr-FR" smtClean="0"/>
              <a:t>09/06/2022</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142315-5FC7-4764-BDBA-08E353D1D109}" type="slidenum">
              <a:rPr lang="fr-FR" smtClean="0"/>
              <a:t>‹N°›</a:t>
            </a:fld>
            <a:endParaRPr lang="fr-FR"/>
          </a:p>
        </p:txBody>
      </p:sp>
    </p:spTree>
    <p:extLst>
      <p:ext uri="{BB962C8B-B14F-4D97-AF65-F5344CB8AC3E}">
        <p14:creationId xmlns:p14="http://schemas.microsoft.com/office/powerpoint/2010/main" val="37796861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6E576B-AEB2-48B6-BBAA-F923318F48CA}" type="datetimeFigureOut">
              <a:rPr lang="fr-FR" smtClean="0"/>
              <a:t>09/06/2022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348044-F9BD-4BB4-9845-F914CA8189E2}" type="slidenum">
              <a:rPr lang="fr-FR" smtClean="0"/>
              <a:t>‹N°›</a:t>
            </a:fld>
            <a:endParaRPr lang="fr-FR"/>
          </a:p>
        </p:txBody>
      </p:sp>
    </p:spTree>
    <p:extLst>
      <p:ext uri="{BB962C8B-B14F-4D97-AF65-F5344CB8AC3E}">
        <p14:creationId xmlns:p14="http://schemas.microsoft.com/office/powerpoint/2010/main" val="32828082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BF5A8C0D-9645-4FC1-9B74-F855A7918D93}" type="datetime1">
              <a:rPr lang="fr-FR" smtClean="0"/>
              <a:t>09/06/2022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370052-E332-40C3-94EC-6028112DE79A}" type="slidenum">
              <a:rPr lang="fr-FR" smtClean="0"/>
              <a:t>‹N°›</a:t>
            </a:fld>
            <a:endParaRPr lang="fr-FR"/>
          </a:p>
        </p:txBody>
      </p:sp>
    </p:spTree>
    <p:extLst>
      <p:ext uri="{BB962C8B-B14F-4D97-AF65-F5344CB8AC3E}">
        <p14:creationId xmlns:p14="http://schemas.microsoft.com/office/powerpoint/2010/main" val="1023561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9EE54F3-E92B-445D-85DF-03191C3CD5D1}" type="datetime1">
              <a:rPr lang="fr-FR" smtClean="0"/>
              <a:t>09/06/2022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370052-E332-40C3-94EC-6028112DE79A}" type="slidenum">
              <a:rPr lang="fr-FR" smtClean="0"/>
              <a:t>‹N°›</a:t>
            </a:fld>
            <a:endParaRPr lang="fr-FR"/>
          </a:p>
        </p:txBody>
      </p:sp>
    </p:spTree>
    <p:extLst>
      <p:ext uri="{BB962C8B-B14F-4D97-AF65-F5344CB8AC3E}">
        <p14:creationId xmlns:p14="http://schemas.microsoft.com/office/powerpoint/2010/main" val="182313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F113316-1175-4FB9-A106-47BE0E4C7484}" type="datetime1">
              <a:rPr lang="fr-FR" smtClean="0"/>
              <a:t>09/06/2022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370052-E332-40C3-94EC-6028112DE79A}" type="slidenum">
              <a:rPr lang="fr-FR" smtClean="0"/>
              <a:t>‹N°›</a:t>
            </a:fld>
            <a:endParaRPr lang="fr-FR"/>
          </a:p>
        </p:txBody>
      </p:sp>
    </p:spTree>
    <p:extLst>
      <p:ext uri="{BB962C8B-B14F-4D97-AF65-F5344CB8AC3E}">
        <p14:creationId xmlns:p14="http://schemas.microsoft.com/office/powerpoint/2010/main" val="421487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BF518DF-DD40-42BD-8071-51A7D64D53BB}" type="datetime1">
              <a:rPr lang="fr-FR" smtClean="0"/>
              <a:t>09/06/2022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370052-E332-40C3-94EC-6028112DE79A}" type="slidenum">
              <a:rPr lang="fr-FR" smtClean="0"/>
              <a:t>‹N°›</a:t>
            </a:fld>
            <a:endParaRPr lang="fr-FR"/>
          </a:p>
        </p:txBody>
      </p:sp>
    </p:spTree>
    <p:extLst>
      <p:ext uri="{BB962C8B-B14F-4D97-AF65-F5344CB8AC3E}">
        <p14:creationId xmlns:p14="http://schemas.microsoft.com/office/powerpoint/2010/main" val="467538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A33E23DC-44DC-419C-8300-880060B42189}" type="datetime1">
              <a:rPr lang="fr-FR" smtClean="0"/>
              <a:t>09/06/2022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370052-E332-40C3-94EC-6028112DE79A}" type="slidenum">
              <a:rPr lang="fr-FR" smtClean="0"/>
              <a:t>‹N°›</a:t>
            </a:fld>
            <a:endParaRPr lang="fr-FR"/>
          </a:p>
        </p:txBody>
      </p:sp>
    </p:spTree>
    <p:extLst>
      <p:ext uri="{BB962C8B-B14F-4D97-AF65-F5344CB8AC3E}">
        <p14:creationId xmlns:p14="http://schemas.microsoft.com/office/powerpoint/2010/main" val="126668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F6B08A8-6D52-4B27-9E37-C723EBDD088C}" type="datetime1">
              <a:rPr lang="fr-FR" smtClean="0"/>
              <a:t>09/06/2022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370052-E332-40C3-94EC-6028112DE79A}" type="slidenum">
              <a:rPr lang="fr-FR" smtClean="0"/>
              <a:t>‹N°›</a:t>
            </a:fld>
            <a:endParaRPr lang="fr-FR"/>
          </a:p>
        </p:txBody>
      </p:sp>
    </p:spTree>
    <p:extLst>
      <p:ext uri="{BB962C8B-B14F-4D97-AF65-F5344CB8AC3E}">
        <p14:creationId xmlns:p14="http://schemas.microsoft.com/office/powerpoint/2010/main" val="2513734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60127F9-C00F-414F-B1D0-31E54CA1772A}" type="datetime1">
              <a:rPr lang="fr-FR" smtClean="0"/>
              <a:t>09/06/2022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3370052-E332-40C3-94EC-6028112DE79A}" type="slidenum">
              <a:rPr lang="fr-FR" smtClean="0"/>
              <a:t>‹N°›</a:t>
            </a:fld>
            <a:endParaRPr lang="fr-FR"/>
          </a:p>
        </p:txBody>
      </p:sp>
    </p:spTree>
    <p:extLst>
      <p:ext uri="{BB962C8B-B14F-4D97-AF65-F5344CB8AC3E}">
        <p14:creationId xmlns:p14="http://schemas.microsoft.com/office/powerpoint/2010/main" val="371892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D4FBEFE-9C98-4DA6-974A-39BBD79F772B}" type="datetime1">
              <a:rPr lang="fr-FR" smtClean="0"/>
              <a:t>09/06/2022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3370052-E332-40C3-94EC-6028112DE79A}" type="slidenum">
              <a:rPr lang="fr-FR" smtClean="0"/>
              <a:t>‹N°›</a:t>
            </a:fld>
            <a:endParaRPr lang="fr-FR"/>
          </a:p>
        </p:txBody>
      </p:sp>
    </p:spTree>
    <p:extLst>
      <p:ext uri="{BB962C8B-B14F-4D97-AF65-F5344CB8AC3E}">
        <p14:creationId xmlns:p14="http://schemas.microsoft.com/office/powerpoint/2010/main" val="738948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320BC0-DFF8-4598-A3D2-CD56B1B2FCD4}" type="datetime1">
              <a:rPr lang="fr-FR" smtClean="0"/>
              <a:t>09/06/2022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3370052-E332-40C3-94EC-6028112DE79A}" type="slidenum">
              <a:rPr lang="fr-FR" smtClean="0"/>
              <a:t>‹N°›</a:t>
            </a:fld>
            <a:endParaRPr lang="fr-FR"/>
          </a:p>
        </p:txBody>
      </p:sp>
    </p:spTree>
    <p:extLst>
      <p:ext uri="{BB962C8B-B14F-4D97-AF65-F5344CB8AC3E}">
        <p14:creationId xmlns:p14="http://schemas.microsoft.com/office/powerpoint/2010/main" val="2659415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07BE39A-6901-4D16-A30B-5F79334440DB}" type="datetime1">
              <a:rPr lang="fr-FR" smtClean="0"/>
              <a:t>09/06/2022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370052-E332-40C3-94EC-6028112DE79A}" type="slidenum">
              <a:rPr lang="fr-FR" smtClean="0"/>
              <a:t>‹N°›</a:t>
            </a:fld>
            <a:endParaRPr lang="fr-FR"/>
          </a:p>
        </p:txBody>
      </p:sp>
    </p:spTree>
    <p:extLst>
      <p:ext uri="{BB962C8B-B14F-4D97-AF65-F5344CB8AC3E}">
        <p14:creationId xmlns:p14="http://schemas.microsoft.com/office/powerpoint/2010/main" val="357163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36218A7-8F39-4AED-8336-C56AE920AF57}" type="datetime1">
              <a:rPr lang="fr-FR" smtClean="0"/>
              <a:t>09/06/2022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370052-E332-40C3-94EC-6028112DE79A}" type="slidenum">
              <a:rPr lang="fr-FR" smtClean="0"/>
              <a:t>‹N°›</a:t>
            </a:fld>
            <a:endParaRPr lang="fr-FR"/>
          </a:p>
        </p:txBody>
      </p:sp>
    </p:spTree>
    <p:extLst>
      <p:ext uri="{BB962C8B-B14F-4D97-AF65-F5344CB8AC3E}">
        <p14:creationId xmlns:p14="http://schemas.microsoft.com/office/powerpoint/2010/main" val="1054758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FF7E7-ECEE-4743-826F-639E5E949C67}" type="datetime1">
              <a:rPr lang="fr-FR" smtClean="0"/>
              <a:t>09/06/2022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70052-E332-40C3-94EC-6028112DE79A}" type="slidenum">
              <a:rPr lang="fr-FR" smtClean="0"/>
              <a:t>‹N°›</a:t>
            </a:fld>
            <a:endParaRPr lang="fr-FR"/>
          </a:p>
        </p:txBody>
      </p:sp>
    </p:spTree>
    <p:extLst>
      <p:ext uri="{BB962C8B-B14F-4D97-AF65-F5344CB8AC3E}">
        <p14:creationId xmlns:p14="http://schemas.microsoft.com/office/powerpoint/2010/main" val="1990293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yannick.lhorty@univ-eiffel.fr"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2.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3.emf"/><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6.png"/><Relationship Id="rId7"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5.png"/><Relationship Id="rId10"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4.emf"/></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www.antidiscriminations.fr/" TargetMode="Externa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8238" y="-197390"/>
            <a:ext cx="12192000" cy="7055390"/>
          </a:xfrm>
          <a:prstGeom prst="rect">
            <a:avLst/>
          </a:prstGeom>
        </p:spPr>
      </p:pic>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313" y="5668515"/>
            <a:ext cx="2523625" cy="527587"/>
          </a:xfrm>
          <a:prstGeom prst="rect">
            <a:avLst/>
          </a:prstGeom>
        </p:spPr>
      </p:pic>
      <p:sp>
        <p:nvSpPr>
          <p:cNvPr id="2" name="Espace réservé du numéro de diapositive 1"/>
          <p:cNvSpPr>
            <a:spLocks noGrp="1"/>
          </p:cNvSpPr>
          <p:nvPr>
            <p:ph type="sldNum" sz="quarter" idx="12"/>
          </p:nvPr>
        </p:nvSpPr>
        <p:spPr/>
        <p:txBody>
          <a:bodyPr/>
          <a:lstStyle/>
          <a:p>
            <a:fld id="{C3370052-E332-40C3-94EC-6028112DE79A}" type="slidenum">
              <a:rPr lang="fr-FR" smtClean="0"/>
              <a:t>1</a:t>
            </a:fld>
            <a:endParaRPr lang="fr-FR"/>
          </a:p>
        </p:txBody>
      </p:sp>
      <p:sp>
        <p:nvSpPr>
          <p:cNvPr id="12" name="ZoneTexte 11"/>
          <p:cNvSpPr txBox="1"/>
          <p:nvPr/>
        </p:nvSpPr>
        <p:spPr>
          <a:xfrm>
            <a:off x="6505363" y="3245071"/>
            <a:ext cx="6455223" cy="1631216"/>
          </a:xfrm>
          <a:prstGeom prst="rect">
            <a:avLst/>
          </a:prstGeom>
          <a:noFill/>
          <a:ln>
            <a:noFill/>
          </a:ln>
        </p:spPr>
        <p:txBody>
          <a:bodyPr wrap="square" rtlCol="0">
            <a:spAutoFit/>
          </a:bodyPr>
          <a:lstStyle/>
          <a:p>
            <a:pPr algn="ctr"/>
            <a:r>
              <a:rPr lang="fr-FR" sz="2000" b="1" i="1" dirty="0">
                <a:solidFill>
                  <a:schemeClr val="tx1">
                    <a:lumMod val="65000"/>
                    <a:lumOff val="35000"/>
                  </a:schemeClr>
                </a:solidFill>
              </a:rPr>
              <a:t>Yannick L’HORTY</a:t>
            </a:r>
          </a:p>
          <a:p>
            <a:pPr algn="ctr"/>
            <a:r>
              <a:rPr lang="fr-FR" sz="2000" i="1" dirty="0">
                <a:solidFill>
                  <a:schemeClr val="tx1">
                    <a:lumMod val="65000"/>
                    <a:lumOff val="35000"/>
                  </a:schemeClr>
                </a:solidFill>
              </a:rPr>
              <a:t>Directeur de l’ONDES</a:t>
            </a:r>
          </a:p>
          <a:p>
            <a:pPr algn="ctr"/>
            <a:r>
              <a:rPr lang="fr-FR" sz="2000" i="1" dirty="0">
                <a:solidFill>
                  <a:schemeClr val="tx1">
                    <a:lumMod val="65000"/>
                    <a:lumOff val="35000"/>
                  </a:schemeClr>
                </a:solidFill>
                <a:hlinkClick r:id="rId4"/>
              </a:rPr>
              <a:t>yannick.lhorty@univ-eiffel.fr</a:t>
            </a:r>
            <a:endParaRPr lang="fr-FR" sz="2000" i="1" dirty="0">
              <a:solidFill>
                <a:schemeClr val="tx1">
                  <a:lumMod val="65000"/>
                  <a:lumOff val="35000"/>
                </a:schemeClr>
              </a:solidFill>
            </a:endParaRPr>
          </a:p>
          <a:p>
            <a:pPr algn="ctr"/>
            <a:endParaRPr lang="fr-FR" sz="2000" i="1" dirty="0">
              <a:solidFill>
                <a:schemeClr val="tx1">
                  <a:lumMod val="65000"/>
                  <a:lumOff val="35000"/>
                </a:schemeClr>
              </a:solidFill>
            </a:endParaRPr>
          </a:p>
          <a:p>
            <a:pPr algn="ctr"/>
            <a:endParaRPr lang="fr-FR" sz="2000" i="1" dirty="0">
              <a:solidFill>
                <a:schemeClr val="tx1">
                  <a:lumMod val="65000"/>
                  <a:lumOff val="35000"/>
                </a:schemeClr>
              </a:solidFill>
            </a:endParaRPr>
          </a:p>
        </p:txBody>
      </p:sp>
      <p:pic>
        <p:nvPicPr>
          <p:cNvPr id="13" name="Image 12"/>
          <p:cNvPicPr>
            <a:picLocks noChangeAspect="1"/>
          </p:cNvPicPr>
          <p:nvPr/>
        </p:nvPicPr>
        <p:blipFill>
          <a:blip r:embed="rId5"/>
          <a:stretch>
            <a:fillRect/>
          </a:stretch>
        </p:blipFill>
        <p:spPr>
          <a:xfrm>
            <a:off x="5934105" y="225575"/>
            <a:ext cx="4048095" cy="1707028"/>
          </a:xfrm>
          <a:prstGeom prst="rect">
            <a:avLst/>
          </a:prstGeom>
        </p:spPr>
      </p:pic>
      <p:sp>
        <p:nvSpPr>
          <p:cNvPr id="16" name="ZoneTexte 15"/>
          <p:cNvSpPr txBox="1"/>
          <p:nvPr/>
        </p:nvSpPr>
        <p:spPr>
          <a:xfrm>
            <a:off x="5081500" y="1993582"/>
            <a:ext cx="6104263" cy="584775"/>
          </a:xfrm>
          <a:prstGeom prst="rect">
            <a:avLst/>
          </a:prstGeom>
          <a:noFill/>
        </p:spPr>
        <p:txBody>
          <a:bodyPr wrap="square" rtlCol="0">
            <a:spAutoFit/>
          </a:bodyPr>
          <a:lstStyle/>
          <a:p>
            <a:pPr algn="ctr"/>
            <a:r>
              <a:rPr lang="fr-FR" sz="1600" b="1" dirty="0">
                <a:solidFill>
                  <a:srgbClr val="2F2A85"/>
                </a:solidFill>
                <a:latin typeface="Tahoma" panose="020B0604030504040204" pitchFamily="34" charset="0"/>
                <a:ea typeface="Tahoma" panose="020B0604030504040204" pitchFamily="34" charset="0"/>
                <a:cs typeface="Tahoma" panose="020B0604030504040204" pitchFamily="34" charset="0"/>
              </a:rPr>
              <a:t>Observatoire National des Discriminations </a:t>
            </a:r>
          </a:p>
          <a:p>
            <a:pPr algn="ctr"/>
            <a:r>
              <a:rPr lang="fr-FR" sz="1600" b="1" dirty="0">
                <a:solidFill>
                  <a:srgbClr val="2F2A85"/>
                </a:solidFill>
                <a:latin typeface="Tahoma" panose="020B0604030504040204" pitchFamily="34" charset="0"/>
                <a:ea typeface="Tahoma" panose="020B0604030504040204" pitchFamily="34" charset="0"/>
                <a:cs typeface="Tahoma" panose="020B0604030504040204" pitchFamily="34" charset="0"/>
              </a:rPr>
              <a:t>et de l’Egalité dans le Supérieur</a:t>
            </a:r>
          </a:p>
        </p:txBody>
      </p:sp>
      <p:sp>
        <p:nvSpPr>
          <p:cNvPr id="17" name="ZoneTexte 16"/>
          <p:cNvSpPr txBox="1"/>
          <p:nvPr/>
        </p:nvSpPr>
        <p:spPr>
          <a:xfrm>
            <a:off x="308460" y="3077134"/>
            <a:ext cx="3312527" cy="1077218"/>
          </a:xfrm>
          <a:prstGeom prst="rect">
            <a:avLst/>
          </a:prstGeom>
          <a:noFill/>
          <a:ln>
            <a:noFill/>
          </a:ln>
        </p:spPr>
        <p:txBody>
          <a:bodyPr wrap="square" rtlCol="0">
            <a:spAutoFit/>
          </a:bodyPr>
          <a:lstStyle/>
          <a:p>
            <a:pPr algn="ctr"/>
            <a:r>
              <a:rPr lang="fr-FR" sz="3200" dirty="0">
                <a:solidFill>
                  <a:srgbClr val="2F2A85"/>
                </a:solidFill>
              </a:rPr>
              <a:t>Présentation</a:t>
            </a:r>
          </a:p>
          <a:p>
            <a:pPr algn="ctr"/>
            <a:r>
              <a:rPr lang="fr-FR" sz="3200" dirty="0">
                <a:solidFill>
                  <a:srgbClr val="2F2A85"/>
                </a:solidFill>
              </a:rPr>
              <a:t>de l’Observatoire</a:t>
            </a:r>
          </a:p>
        </p:txBody>
      </p:sp>
      <p:sp>
        <p:nvSpPr>
          <p:cNvPr id="11" name="ZoneTexte 10"/>
          <p:cNvSpPr txBox="1"/>
          <p:nvPr/>
        </p:nvSpPr>
        <p:spPr>
          <a:xfrm>
            <a:off x="568409" y="1590093"/>
            <a:ext cx="2792627" cy="923330"/>
          </a:xfrm>
          <a:prstGeom prst="rect">
            <a:avLst/>
          </a:prstGeom>
          <a:noFill/>
        </p:spPr>
        <p:txBody>
          <a:bodyPr wrap="square" rtlCol="0">
            <a:spAutoFit/>
          </a:bodyPr>
          <a:lstStyle/>
          <a:p>
            <a:pPr algn="ctr"/>
            <a:r>
              <a:rPr lang="fr-FR" b="1" dirty="0">
                <a:solidFill>
                  <a:srgbClr val="2F2A85"/>
                </a:solidFill>
              </a:rPr>
              <a:t>GT Discriminations </a:t>
            </a:r>
          </a:p>
          <a:p>
            <a:pPr algn="ctr"/>
            <a:r>
              <a:rPr lang="fr-FR" b="1" dirty="0">
                <a:solidFill>
                  <a:srgbClr val="2F2A85"/>
                </a:solidFill>
              </a:rPr>
              <a:t>France Universités, </a:t>
            </a:r>
          </a:p>
          <a:p>
            <a:pPr algn="ctr"/>
            <a:r>
              <a:rPr lang="fr-FR" b="1" dirty="0">
                <a:solidFill>
                  <a:srgbClr val="2F2A85"/>
                </a:solidFill>
              </a:rPr>
              <a:t>9 juin 2022</a:t>
            </a:r>
          </a:p>
        </p:txBody>
      </p:sp>
      <p:pic>
        <p:nvPicPr>
          <p:cNvPr id="3" name="Image 2"/>
          <p:cNvPicPr>
            <a:picLocks noChangeAspect="1"/>
          </p:cNvPicPr>
          <p:nvPr/>
        </p:nvPicPr>
        <p:blipFill>
          <a:blip r:embed="rId6"/>
          <a:stretch>
            <a:fillRect/>
          </a:stretch>
        </p:blipFill>
        <p:spPr>
          <a:xfrm>
            <a:off x="117763" y="-48199"/>
            <a:ext cx="3503224" cy="843369"/>
          </a:xfrm>
          <a:prstGeom prst="rect">
            <a:avLst/>
          </a:prstGeom>
        </p:spPr>
      </p:pic>
      <p:sp>
        <p:nvSpPr>
          <p:cNvPr id="14" name="ZoneTexte 13"/>
          <p:cNvSpPr txBox="1"/>
          <p:nvPr/>
        </p:nvSpPr>
        <p:spPr>
          <a:xfrm>
            <a:off x="3087938" y="3245071"/>
            <a:ext cx="6455223" cy="1631216"/>
          </a:xfrm>
          <a:prstGeom prst="rect">
            <a:avLst/>
          </a:prstGeom>
          <a:noFill/>
          <a:ln>
            <a:noFill/>
          </a:ln>
        </p:spPr>
        <p:txBody>
          <a:bodyPr wrap="square" rtlCol="0">
            <a:spAutoFit/>
          </a:bodyPr>
          <a:lstStyle/>
          <a:p>
            <a:pPr algn="ctr"/>
            <a:r>
              <a:rPr lang="fr-FR" sz="2000" b="1" i="1" dirty="0">
                <a:solidFill>
                  <a:schemeClr val="tx1">
                    <a:lumMod val="65000"/>
                    <a:lumOff val="35000"/>
                  </a:schemeClr>
                </a:solidFill>
              </a:rPr>
              <a:t>Caroline TROTOT</a:t>
            </a:r>
          </a:p>
          <a:p>
            <a:pPr algn="ctr"/>
            <a:r>
              <a:rPr lang="fr-FR" sz="2000" i="1" dirty="0">
                <a:solidFill>
                  <a:schemeClr val="tx1">
                    <a:lumMod val="65000"/>
                    <a:lumOff val="35000"/>
                  </a:schemeClr>
                </a:solidFill>
              </a:rPr>
              <a:t>VP Egalité</a:t>
            </a:r>
          </a:p>
          <a:p>
            <a:pPr algn="ctr"/>
            <a:r>
              <a:rPr lang="fr-FR" sz="2000" i="1" dirty="0">
                <a:solidFill>
                  <a:schemeClr val="tx1">
                    <a:lumMod val="65000"/>
                    <a:lumOff val="35000"/>
                  </a:schemeClr>
                </a:solidFill>
                <a:hlinkClick r:id="rId4"/>
              </a:rPr>
              <a:t>Caroline.trotot@univ-eiffel.fr</a:t>
            </a:r>
            <a:endParaRPr lang="fr-FR" sz="2000" i="1" dirty="0">
              <a:solidFill>
                <a:schemeClr val="tx1">
                  <a:lumMod val="65000"/>
                  <a:lumOff val="35000"/>
                </a:schemeClr>
              </a:solidFill>
            </a:endParaRPr>
          </a:p>
          <a:p>
            <a:pPr algn="ctr"/>
            <a:endParaRPr lang="fr-FR" sz="2000" i="1" dirty="0">
              <a:solidFill>
                <a:schemeClr val="tx1">
                  <a:lumMod val="65000"/>
                  <a:lumOff val="35000"/>
                </a:schemeClr>
              </a:solidFill>
            </a:endParaRPr>
          </a:p>
          <a:p>
            <a:pPr algn="ctr"/>
            <a:endParaRPr lang="fr-FR" sz="2000" i="1" dirty="0">
              <a:solidFill>
                <a:schemeClr val="tx1">
                  <a:lumMod val="65000"/>
                  <a:lumOff val="35000"/>
                </a:schemeClr>
              </a:solidFill>
            </a:endParaRPr>
          </a:p>
        </p:txBody>
      </p:sp>
    </p:spTree>
    <p:extLst>
      <p:ext uri="{BB962C8B-B14F-4D97-AF65-F5344CB8AC3E}">
        <p14:creationId xmlns:p14="http://schemas.microsoft.com/office/powerpoint/2010/main" val="382701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105665" y="233119"/>
            <a:ext cx="5955957" cy="400110"/>
          </a:xfrm>
          <a:prstGeom prst="rect">
            <a:avLst/>
          </a:prstGeom>
          <a:noFill/>
        </p:spPr>
        <p:txBody>
          <a:bodyPr wrap="square" rtlCol="0">
            <a:spAutoFit/>
          </a:bodyPr>
          <a:lstStyle/>
          <a:p>
            <a:pPr algn="ctr"/>
            <a:r>
              <a:rPr lang="fr-FR" sz="2000" b="1" dirty="0"/>
              <a:t>Projets en cours</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10</a:t>
            </a:fld>
            <a:endParaRPr lang="fr-FR"/>
          </a:p>
        </p:txBody>
      </p:sp>
      <p:sp>
        <p:nvSpPr>
          <p:cNvPr id="4" name="ZoneTexte 3"/>
          <p:cNvSpPr txBox="1"/>
          <p:nvPr/>
        </p:nvSpPr>
        <p:spPr>
          <a:xfrm>
            <a:off x="0" y="1027609"/>
            <a:ext cx="12084908" cy="400110"/>
          </a:xfrm>
          <a:prstGeom prst="rect">
            <a:avLst/>
          </a:prstGeom>
          <a:noFill/>
        </p:spPr>
        <p:txBody>
          <a:bodyPr wrap="square" rtlCol="0">
            <a:spAutoFit/>
          </a:bodyPr>
          <a:lstStyle/>
          <a:p>
            <a:pPr marL="285750" indent="-285750" algn="just">
              <a:buFont typeface="Wingdings" panose="05000000000000000000" pitchFamily="2" charset="2"/>
              <a:buChar char="Ø"/>
            </a:pPr>
            <a:endParaRPr lang="fr-FR" sz="2000" dirty="0"/>
          </a:p>
        </p:txBody>
      </p:sp>
      <p:pic>
        <p:nvPicPr>
          <p:cNvPr id="17" name="Image 16"/>
          <p:cNvPicPr>
            <a:picLocks noChangeAspect="1"/>
          </p:cNvPicPr>
          <p:nvPr/>
        </p:nvPicPr>
        <p:blipFill>
          <a:blip r:embed="rId5"/>
          <a:stretch>
            <a:fillRect/>
          </a:stretch>
        </p:blipFill>
        <p:spPr>
          <a:xfrm>
            <a:off x="-713502" y="6114122"/>
            <a:ext cx="2344591" cy="779406"/>
          </a:xfrm>
          <a:prstGeom prst="rect">
            <a:avLst/>
          </a:prstGeom>
        </p:spPr>
      </p:pic>
      <p:pic>
        <p:nvPicPr>
          <p:cNvPr id="3" name="Image 2"/>
          <p:cNvPicPr>
            <a:picLocks noChangeAspect="1"/>
          </p:cNvPicPr>
          <p:nvPr/>
        </p:nvPicPr>
        <p:blipFill>
          <a:blip r:embed="rId6"/>
          <a:stretch>
            <a:fillRect/>
          </a:stretch>
        </p:blipFill>
        <p:spPr>
          <a:xfrm>
            <a:off x="5126477" y="6212096"/>
            <a:ext cx="1552374" cy="653631"/>
          </a:xfrm>
          <a:prstGeom prst="rect">
            <a:avLst/>
          </a:prstGeom>
        </p:spPr>
      </p:pic>
      <p:sp>
        <p:nvSpPr>
          <p:cNvPr id="6" name="Rectangle 5"/>
          <p:cNvSpPr/>
          <p:nvPr/>
        </p:nvSpPr>
        <p:spPr>
          <a:xfrm>
            <a:off x="53880" y="1116776"/>
            <a:ext cx="11977147" cy="4813625"/>
          </a:xfrm>
          <a:prstGeom prst="rect">
            <a:avLst/>
          </a:prstGeom>
        </p:spPr>
        <p:txBody>
          <a:bodyPr wrap="square">
            <a:spAutoFit/>
          </a:bodyPr>
          <a:lstStyle/>
          <a:p>
            <a:pPr algn="just">
              <a:lnSpc>
                <a:spcPct val="107000"/>
              </a:lnSpc>
              <a:spcAft>
                <a:spcPts val="600"/>
              </a:spcAft>
            </a:pPr>
            <a:r>
              <a:rPr lang="fr-FR" sz="2000" dirty="0">
                <a:ea typeface="Tahoma" panose="020B0604030504040204" pitchFamily="34" charset="0"/>
                <a:cs typeface="Tahoma" panose="020B0604030504040204" pitchFamily="34" charset="0"/>
              </a:rPr>
              <a:t>L’ONDES encourage, accompagne et valorise les recherches dans toutes les disciplines sur la thématique de l’égalité et des discriminations dans le domaine de l’ESR</a:t>
            </a:r>
          </a:p>
          <a:p>
            <a:pPr marL="342900" indent="-342900" algn="just">
              <a:lnSpc>
                <a:spcPct val="107000"/>
              </a:lnSpc>
              <a:spcAft>
                <a:spcPts val="600"/>
              </a:spcAft>
              <a:buFont typeface="Wingdings" panose="05000000000000000000" pitchFamily="2" charset="2"/>
              <a:buChar char="Ø"/>
            </a:pPr>
            <a:r>
              <a:rPr lang="fr-FR" sz="2000" dirty="0" err="1">
                <a:ea typeface="Tahoma" panose="020B0604030504040204" pitchFamily="34" charset="0"/>
                <a:cs typeface="Tahoma" panose="020B0604030504040204" pitchFamily="34" charset="0"/>
              </a:rPr>
              <a:t>Testing</a:t>
            </a:r>
            <a:r>
              <a:rPr lang="fr-FR" sz="2000" dirty="0">
                <a:ea typeface="Tahoma" panose="020B0604030504040204" pitchFamily="34" charset="0"/>
                <a:cs typeface="Tahoma" panose="020B0604030504040204" pitchFamily="34" charset="0"/>
              </a:rPr>
              <a:t> dans l’accès aux formations sélectives : MASTER1, MASTER2, …</a:t>
            </a:r>
          </a:p>
          <a:p>
            <a:pPr marL="342900" indent="-342900" algn="just">
              <a:lnSpc>
                <a:spcPct val="107000"/>
              </a:lnSpc>
              <a:spcAft>
                <a:spcPts val="600"/>
              </a:spcAft>
              <a:buFont typeface="Wingdings" panose="05000000000000000000" pitchFamily="2" charset="2"/>
              <a:buChar char="Ø"/>
            </a:pPr>
            <a:r>
              <a:rPr lang="fr-FR" sz="2000" dirty="0" err="1">
                <a:ea typeface="Tahoma" panose="020B0604030504040204" pitchFamily="34" charset="0"/>
                <a:cs typeface="Tahoma" panose="020B0604030504040204" pitchFamily="34" charset="0"/>
              </a:rPr>
              <a:t>Testing</a:t>
            </a:r>
            <a:r>
              <a:rPr lang="fr-FR" sz="2000" dirty="0">
                <a:ea typeface="Tahoma" panose="020B0604030504040204" pitchFamily="34" charset="0"/>
                <a:cs typeface="Tahoma" panose="020B0604030504040204" pitchFamily="34" charset="0"/>
              </a:rPr>
              <a:t> dans l’accès à l’emploi dans l’ESR : DESPERADO-ES</a:t>
            </a:r>
          </a:p>
          <a:p>
            <a:pPr marL="342900" indent="-342900" algn="just">
              <a:lnSpc>
                <a:spcPct val="107000"/>
              </a:lnSpc>
              <a:spcAft>
                <a:spcPts val="600"/>
              </a:spcAft>
              <a:buFont typeface="Wingdings" panose="05000000000000000000" pitchFamily="2" charset="2"/>
              <a:buChar char="Ø"/>
            </a:pPr>
            <a:r>
              <a:rPr lang="fr-FR" sz="2000" dirty="0">
                <a:ea typeface="Tahoma" panose="020B0604030504040204" pitchFamily="34" charset="0"/>
                <a:cs typeface="Tahoma" panose="020B0604030504040204" pitchFamily="34" charset="0"/>
              </a:rPr>
              <a:t>Enquêtes de </a:t>
            </a:r>
            <a:r>
              <a:rPr lang="fr-FR" sz="2000" dirty="0" err="1">
                <a:ea typeface="Tahoma" panose="020B0604030504040204" pitchFamily="34" charset="0"/>
                <a:cs typeface="Tahoma" panose="020B0604030504040204" pitchFamily="34" charset="0"/>
              </a:rPr>
              <a:t>victimation</a:t>
            </a:r>
            <a:r>
              <a:rPr lang="fr-FR" sz="2000" dirty="0">
                <a:ea typeface="Tahoma" panose="020B0604030504040204" pitchFamily="34" charset="0"/>
                <a:cs typeface="Tahoma" panose="020B0604030504040204" pitchFamily="34" charset="0"/>
              </a:rPr>
              <a:t> : ACADISCRI ; </a:t>
            </a:r>
          </a:p>
          <a:p>
            <a:pPr marL="342900" indent="-342900" algn="just">
              <a:lnSpc>
                <a:spcPct val="107000"/>
              </a:lnSpc>
              <a:spcAft>
                <a:spcPts val="600"/>
              </a:spcAft>
              <a:buFont typeface="Wingdings" panose="05000000000000000000" pitchFamily="2" charset="2"/>
              <a:buChar char="Ø"/>
            </a:pPr>
            <a:r>
              <a:rPr lang="fr-FR" sz="2000" dirty="0">
                <a:ea typeface="Tahoma" panose="020B0604030504040204" pitchFamily="34" charset="0"/>
                <a:cs typeface="Tahoma" panose="020B0604030504040204" pitchFamily="34" charset="0"/>
              </a:rPr>
              <a:t>LGBT+ et harcèlement scolaire : étude nationale en cours (Mickael Jardin)</a:t>
            </a:r>
          </a:p>
          <a:p>
            <a:pPr marL="342900" indent="-342900" algn="just">
              <a:lnSpc>
                <a:spcPct val="107000"/>
              </a:lnSpc>
              <a:spcAft>
                <a:spcPts val="600"/>
              </a:spcAft>
              <a:buFont typeface="Wingdings" panose="05000000000000000000" pitchFamily="2" charset="2"/>
              <a:buChar char="Ø"/>
            </a:pPr>
            <a:r>
              <a:rPr lang="fr-FR" sz="2000" dirty="0">
                <a:ea typeface="Tahoma" panose="020B0604030504040204" pitchFamily="34" charset="0"/>
                <a:cs typeface="Tahoma" panose="020B0604030504040204" pitchFamily="34" charset="0"/>
              </a:rPr>
              <a:t>Comparaison </a:t>
            </a:r>
            <a:r>
              <a:rPr lang="fr-FR" sz="2000" dirty="0" err="1">
                <a:ea typeface="Tahoma" panose="020B0604030504040204" pitchFamily="34" charset="0"/>
                <a:cs typeface="Tahoma" panose="020B0604030504040204" pitchFamily="34" charset="0"/>
              </a:rPr>
              <a:t>Testing</a:t>
            </a:r>
            <a:r>
              <a:rPr lang="fr-FR" sz="2000" dirty="0">
                <a:ea typeface="Tahoma" panose="020B0604030504040204" pitchFamily="34" charset="0"/>
                <a:cs typeface="Tahoma" panose="020B0604030504040204" pitchFamily="34" charset="0"/>
              </a:rPr>
              <a:t>/enquêtes : ESTRADES (ANR), (équipes GEODE et ACADISCRI)</a:t>
            </a:r>
          </a:p>
          <a:p>
            <a:pPr marL="342900" indent="-342900" algn="just">
              <a:lnSpc>
                <a:spcPct val="107000"/>
              </a:lnSpc>
              <a:spcAft>
                <a:spcPts val="600"/>
              </a:spcAft>
              <a:buFont typeface="Wingdings" panose="05000000000000000000" pitchFamily="2" charset="2"/>
              <a:buChar char="Ø"/>
            </a:pPr>
            <a:r>
              <a:rPr lang="fr-FR" sz="2000" dirty="0">
                <a:ea typeface="Tahoma" panose="020B0604030504040204" pitchFamily="34" charset="0"/>
                <a:cs typeface="Tahoma" panose="020B0604030504040204" pitchFamily="34" charset="0"/>
              </a:rPr>
              <a:t>Ecarts de rémunération femmes –hommes : Etude de </a:t>
            </a:r>
            <a:r>
              <a:rPr lang="fr-FR" sz="2000" dirty="0" err="1">
                <a:ea typeface="Tahoma" panose="020B0604030504040204" pitchFamily="34" charset="0"/>
                <a:cs typeface="Tahoma" panose="020B0604030504040204" pitchFamily="34" charset="0"/>
              </a:rPr>
              <a:t>Rahma</a:t>
            </a:r>
            <a:r>
              <a:rPr lang="fr-FR" sz="2000" dirty="0">
                <a:ea typeface="Tahoma" panose="020B0604030504040204" pitchFamily="34" charset="0"/>
                <a:cs typeface="Tahoma" panose="020B0604030504040204" pitchFamily="34" charset="0"/>
              </a:rPr>
              <a:t> </a:t>
            </a:r>
            <a:r>
              <a:rPr lang="fr-FR" sz="2000" dirty="0" err="1">
                <a:ea typeface="Tahoma" panose="020B0604030504040204" pitchFamily="34" charset="0"/>
                <a:cs typeface="Tahoma" panose="020B0604030504040204" pitchFamily="34" charset="0"/>
              </a:rPr>
              <a:t>Bensalem</a:t>
            </a:r>
            <a:endParaRPr lang="fr-FR" sz="2000" dirty="0">
              <a:ea typeface="Tahoma" panose="020B0604030504040204" pitchFamily="34" charset="0"/>
              <a:cs typeface="Tahoma" panose="020B0604030504040204" pitchFamily="34" charset="0"/>
            </a:endParaRPr>
          </a:p>
          <a:p>
            <a:pPr marL="342900" indent="-342900" algn="just">
              <a:lnSpc>
                <a:spcPct val="107000"/>
              </a:lnSpc>
              <a:spcAft>
                <a:spcPts val="600"/>
              </a:spcAft>
              <a:buFont typeface="Wingdings" panose="05000000000000000000" pitchFamily="2" charset="2"/>
              <a:buChar char="Ø"/>
            </a:pPr>
            <a:r>
              <a:rPr lang="fr-FR" sz="2000" dirty="0">
                <a:ea typeface="Tahoma" panose="020B0604030504040204" pitchFamily="34" charset="0"/>
                <a:cs typeface="Tahoma" panose="020B0604030504040204" pitchFamily="34" charset="0"/>
              </a:rPr>
              <a:t>Evaluation des labels Egalité et Diversité dans l’ESR</a:t>
            </a:r>
          </a:p>
          <a:p>
            <a:pPr marL="342900" indent="-342900" algn="just">
              <a:lnSpc>
                <a:spcPct val="107000"/>
              </a:lnSpc>
              <a:spcAft>
                <a:spcPts val="600"/>
              </a:spcAft>
              <a:buFont typeface="Arial" panose="020B0604020202020204" pitchFamily="34" charset="0"/>
              <a:buChar char="•"/>
            </a:pPr>
            <a:r>
              <a:rPr lang="fr-FR" sz="2000" dirty="0">
                <a:ea typeface="Tahoma" panose="020B0604030504040204" pitchFamily="34" charset="0"/>
                <a:cs typeface="Tahoma" panose="020B0604030504040204" pitchFamily="34" charset="0"/>
              </a:rPr>
              <a:t>+ autres projets portés par les chercheurs et chercheuses participants à l’Observatoire </a:t>
            </a:r>
          </a:p>
          <a:p>
            <a:pPr marL="342900" indent="-342900" algn="just">
              <a:lnSpc>
                <a:spcPct val="107000"/>
              </a:lnSpc>
              <a:spcAft>
                <a:spcPts val="600"/>
              </a:spcAft>
              <a:buFont typeface="Arial" panose="020B0604020202020204" pitchFamily="34" charset="0"/>
              <a:buChar char="•"/>
            </a:pPr>
            <a:endParaRPr lang="fr-FR" sz="2000" dirty="0">
              <a:ea typeface="Tahoma" panose="020B0604030504040204" pitchFamily="34" charset="0"/>
              <a:cs typeface="Tahoma" panose="020B0604030504040204" pitchFamily="34" charset="0"/>
            </a:endParaRPr>
          </a:p>
          <a:p>
            <a:pPr marL="342900" indent="-342900" algn="just">
              <a:lnSpc>
                <a:spcPct val="107000"/>
              </a:lnSpc>
              <a:spcAft>
                <a:spcPts val="600"/>
              </a:spcAft>
              <a:buFont typeface="Arial" panose="020B0604020202020204" pitchFamily="34" charset="0"/>
              <a:buChar char="•"/>
            </a:pPr>
            <a:endParaRPr lang="fr-FR" sz="20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86897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1956" y="0"/>
            <a:ext cx="12192000" cy="6858000"/>
          </a:xfrm>
          <a:prstGeom prst="rect">
            <a:avLst/>
          </a:prstGeom>
        </p:spPr>
      </p:pic>
      <p:pic>
        <p:nvPicPr>
          <p:cNvPr id="8"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82896" y="444210"/>
            <a:ext cx="1195235" cy="1226546"/>
          </a:xfrm>
          <a:prstGeom prst="rect">
            <a:avLst/>
          </a:prstGeom>
          <a:noFill/>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95736" y="605469"/>
            <a:ext cx="782756" cy="782756"/>
          </a:xfrm>
          <a:prstGeom prst="rect">
            <a:avLst/>
          </a:prstGeom>
        </p:spPr>
      </p:pic>
      <p:pic>
        <p:nvPicPr>
          <p:cNvPr id="10" name="Imag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5555" y="6110893"/>
            <a:ext cx="2137151" cy="446791"/>
          </a:xfrm>
          <a:prstGeom prst="rect">
            <a:avLst/>
          </a:prstGeom>
        </p:spPr>
      </p:pic>
      <p:sp>
        <p:nvSpPr>
          <p:cNvPr id="11" name="ZoneTexte 10"/>
          <p:cNvSpPr txBox="1"/>
          <p:nvPr/>
        </p:nvSpPr>
        <p:spPr>
          <a:xfrm>
            <a:off x="3736115" y="3112496"/>
            <a:ext cx="8455885" cy="1077218"/>
          </a:xfrm>
          <a:prstGeom prst="rect">
            <a:avLst/>
          </a:prstGeom>
          <a:noFill/>
          <a:ln>
            <a:noFill/>
          </a:ln>
        </p:spPr>
        <p:txBody>
          <a:bodyPr wrap="square" rtlCol="0">
            <a:spAutoFit/>
          </a:bodyPr>
          <a:lstStyle/>
          <a:p>
            <a:pPr algn="ctr"/>
            <a:r>
              <a:rPr lang="fr-FR" sz="3200" dirty="0">
                <a:solidFill>
                  <a:schemeClr val="tx1">
                    <a:lumMod val="65000"/>
                    <a:lumOff val="35000"/>
                  </a:schemeClr>
                </a:solidFill>
              </a:rPr>
              <a:t>Discriminations dans l’accès aux masters : </a:t>
            </a:r>
          </a:p>
          <a:p>
            <a:pPr algn="ctr"/>
            <a:r>
              <a:rPr lang="fr-FR" sz="3200" dirty="0">
                <a:solidFill>
                  <a:schemeClr val="tx1">
                    <a:lumMod val="65000"/>
                    <a:lumOff val="35000"/>
                  </a:schemeClr>
                </a:solidFill>
              </a:rPr>
              <a:t>une évaluation expérimentale</a:t>
            </a:r>
          </a:p>
        </p:txBody>
      </p:sp>
      <p:sp>
        <p:nvSpPr>
          <p:cNvPr id="13" name="ZoneTexte 12"/>
          <p:cNvSpPr txBox="1"/>
          <p:nvPr/>
        </p:nvSpPr>
        <p:spPr>
          <a:xfrm>
            <a:off x="12142" y="4162954"/>
            <a:ext cx="3723973" cy="369332"/>
          </a:xfrm>
          <a:prstGeom prst="rect">
            <a:avLst/>
          </a:prstGeom>
          <a:noFill/>
          <a:ln>
            <a:noFill/>
          </a:ln>
        </p:spPr>
        <p:txBody>
          <a:bodyPr wrap="square" rtlCol="0">
            <a:spAutoFit/>
          </a:bodyPr>
          <a:lstStyle/>
          <a:p>
            <a:pPr algn="ctr"/>
            <a:r>
              <a:rPr lang="fr-FR" i="1" dirty="0">
                <a:solidFill>
                  <a:srgbClr val="2F2A85"/>
                </a:solidFill>
              </a:rPr>
              <a:t>9 juin 2022</a:t>
            </a:r>
          </a:p>
        </p:txBody>
      </p:sp>
      <p:sp>
        <p:nvSpPr>
          <p:cNvPr id="14" name="ZoneTexte 13"/>
          <p:cNvSpPr txBox="1"/>
          <p:nvPr/>
        </p:nvSpPr>
        <p:spPr>
          <a:xfrm>
            <a:off x="4871078" y="4775941"/>
            <a:ext cx="6455223" cy="1323439"/>
          </a:xfrm>
          <a:prstGeom prst="rect">
            <a:avLst/>
          </a:prstGeom>
          <a:noFill/>
          <a:ln>
            <a:noFill/>
          </a:ln>
        </p:spPr>
        <p:txBody>
          <a:bodyPr wrap="square" rtlCol="0">
            <a:spAutoFit/>
          </a:bodyPr>
          <a:lstStyle/>
          <a:p>
            <a:pPr algn="ctr"/>
            <a:r>
              <a:rPr lang="fr-FR" sz="2000" i="1" dirty="0">
                <a:solidFill>
                  <a:schemeClr val="tx1">
                    <a:lumMod val="65000"/>
                    <a:lumOff val="35000"/>
                  </a:schemeClr>
                </a:solidFill>
              </a:rPr>
              <a:t>Sylvain CHAREYRON </a:t>
            </a:r>
            <a:r>
              <a:rPr lang="fr-FR" sz="1400" i="1" dirty="0">
                <a:solidFill>
                  <a:schemeClr val="tx1">
                    <a:lumMod val="65000"/>
                    <a:lumOff val="35000"/>
                  </a:schemeClr>
                </a:solidFill>
              </a:rPr>
              <a:t>(UPEC, ERUDITE et TEPP) </a:t>
            </a:r>
          </a:p>
          <a:p>
            <a:pPr algn="ctr"/>
            <a:r>
              <a:rPr lang="fr-FR" sz="2000" i="1" dirty="0">
                <a:solidFill>
                  <a:schemeClr val="tx1">
                    <a:lumMod val="65000"/>
                    <a:lumOff val="35000"/>
                  </a:schemeClr>
                </a:solidFill>
              </a:rPr>
              <a:t>Louis-Alexandre ERB </a:t>
            </a:r>
            <a:r>
              <a:rPr lang="fr-FR" sz="1400" i="1" dirty="0">
                <a:solidFill>
                  <a:schemeClr val="tx1">
                    <a:lumMod val="65000"/>
                    <a:lumOff val="35000"/>
                  </a:schemeClr>
                </a:solidFill>
              </a:rPr>
              <a:t>(DARES et TEPP)</a:t>
            </a:r>
          </a:p>
          <a:p>
            <a:pPr algn="ctr"/>
            <a:r>
              <a:rPr lang="fr-FR" sz="2000" i="1" dirty="0">
                <a:solidFill>
                  <a:schemeClr val="tx1">
                    <a:lumMod val="65000"/>
                    <a:lumOff val="35000"/>
                  </a:schemeClr>
                </a:solidFill>
              </a:rPr>
              <a:t>Yannick L’HORTY </a:t>
            </a:r>
            <a:r>
              <a:rPr lang="fr-FR" sz="1400" i="1" dirty="0">
                <a:solidFill>
                  <a:schemeClr val="tx1">
                    <a:lumMod val="65000"/>
                    <a:lumOff val="35000"/>
                  </a:schemeClr>
                </a:solidFill>
              </a:rPr>
              <a:t>(UGE, ERUDITE et TEPP)</a:t>
            </a:r>
          </a:p>
          <a:p>
            <a:pPr algn="ctr"/>
            <a:endParaRPr lang="fr-FR" sz="2000" i="1" dirty="0">
              <a:solidFill>
                <a:schemeClr val="tx1">
                  <a:lumMod val="65000"/>
                  <a:lumOff val="35000"/>
                </a:schemeClr>
              </a:solidFill>
            </a:endParaRP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11</a:t>
            </a:fld>
            <a:endParaRPr lang="fr-FR"/>
          </a:p>
        </p:txBody>
      </p:sp>
      <p:pic>
        <p:nvPicPr>
          <p:cNvPr id="12" name="Image 11"/>
          <p:cNvPicPr>
            <a:picLocks noChangeAspect="1"/>
          </p:cNvPicPr>
          <p:nvPr/>
        </p:nvPicPr>
        <p:blipFill>
          <a:blip r:embed="rId6"/>
          <a:stretch>
            <a:fillRect/>
          </a:stretch>
        </p:blipFill>
        <p:spPr>
          <a:xfrm>
            <a:off x="970429" y="107197"/>
            <a:ext cx="2533650" cy="1809750"/>
          </a:xfrm>
          <a:prstGeom prst="rect">
            <a:avLst/>
          </a:prstGeom>
        </p:spPr>
      </p:pic>
      <p:pic>
        <p:nvPicPr>
          <p:cNvPr id="16" name="Image 15"/>
          <p:cNvPicPr>
            <a:picLocks noChangeAspect="1"/>
          </p:cNvPicPr>
          <p:nvPr/>
        </p:nvPicPr>
        <p:blipFill>
          <a:blip r:embed="rId7"/>
          <a:stretch>
            <a:fillRect/>
          </a:stretch>
        </p:blipFill>
        <p:spPr>
          <a:xfrm>
            <a:off x="1798689" y="1595211"/>
            <a:ext cx="1651370" cy="1517285"/>
          </a:xfrm>
          <a:prstGeom prst="rect">
            <a:avLst/>
          </a:prstGeom>
        </p:spPr>
      </p:pic>
      <p:sp>
        <p:nvSpPr>
          <p:cNvPr id="17" name="ZoneTexte 16"/>
          <p:cNvSpPr txBox="1"/>
          <p:nvPr/>
        </p:nvSpPr>
        <p:spPr>
          <a:xfrm>
            <a:off x="-487098" y="-42669"/>
            <a:ext cx="3233835" cy="341632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fr-FR" sz="3600" b="0" i="0" u="none" strike="noStrike" kern="0" cap="none" spc="0" normalizeH="0" baseline="0" noProof="0" dirty="0">
                <a:ln>
                  <a:noFill/>
                </a:ln>
                <a:solidFill>
                  <a:srgbClr val="2F2A85"/>
                </a:solidFill>
                <a:effectLst/>
                <a:uLnTx/>
                <a:uFillTx/>
              </a:rPr>
              <a:t>	  </a:t>
            </a:r>
            <a:r>
              <a:rPr kumimoji="0" lang="fr-FR" sz="3600" b="1" i="0" u="none" strike="noStrike" kern="0" cap="none" spc="0" normalizeH="0" baseline="0" noProof="0" dirty="0">
                <a:ln>
                  <a:noFill/>
                </a:ln>
                <a:solidFill>
                  <a:srgbClr val="2F2A85"/>
                </a:solidFill>
                <a:effectLst/>
                <a:uLnTx/>
                <a:uFillTx/>
              </a:rPr>
              <a:t>M</a:t>
            </a:r>
            <a:r>
              <a:rPr kumimoji="0" lang="fr-FR" sz="1800" b="0" i="0" u="none" strike="noStrike" kern="0" cap="none" spc="0" normalizeH="0" baseline="0" noProof="0" dirty="0">
                <a:ln>
                  <a:noFill/>
                </a:ln>
                <a:solidFill>
                  <a:srgbClr val="2F2A85"/>
                </a:solidFill>
                <a:effectLst/>
                <a:uLnTx/>
                <a:uFillTx/>
              </a:rPr>
              <a:t>esurer</a:t>
            </a:r>
          </a:p>
          <a:p>
            <a:pPr marL="0" marR="0" lvl="0" indent="0"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2F2A85"/>
                </a:solidFill>
                <a:effectLst/>
                <a:uLnTx/>
                <a:uFillTx/>
              </a:rPr>
              <a:t>                l’</a:t>
            </a:r>
            <a:r>
              <a:rPr kumimoji="0" lang="fr-FR" sz="3600" b="1" i="0" u="none" strike="noStrike" kern="0" cap="none" spc="0" normalizeH="0" baseline="0" noProof="0" dirty="0">
                <a:ln>
                  <a:noFill/>
                </a:ln>
                <a:solidFill>
                  <a:srgbClr val="2F2A85"/>
                </a:solidFill>
                <a:effectLst/>
                <a:uLnTx/>
                <a:uFillTx/>
              </a:rPr>
              <a:t>A</a:t>
            </a:r>
            <a:r>
              <a:rPr kumimoji="0" lang="fr-FR" sz="1800" b="0" i="0" u="none" strike="noStrike" kern="0" cap="none" spc="0" normalizeH="0" baseline="0" noProof="0" dirty="0">
                <a:ln>
                  <a:noFill/>
                </a:ln>
                <a:solidFill>
                  <a:srgbClr val="2F2A85"/>
                </a:solidFill>
                <a:effectLst/>
                <a:uLnTx/>
                <a:uFillTx/>
              </a:rPr>
              <a:t>ccès </a:t>
            </a:r>
          </a:p>
          <a:p>
            <a:pPr marL="0" marR="0" lvl="0" indent="0"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2F2A85"/>
                </a:solidFill>
                <a:effectLst/>
                <a:uLnTx/>
                <a:uFillTx/>
              </a:rPr>
              <a:t>               au </a:t>
            </a:r>
            <a:r>
              <a:rPr kumimoji="0" lang="fr-FR" sz="3600" b="1" i="0" u="none" strike="noStrike" kern="0" cap="none" spc="0" normalizeH="0" baseline="0" noProof="0" dirty="0">
                <a:ln>
                  <a:noFill/>
                </a:ln>
                <a:solidFill>
                  <a:srgbClr val="2F2A85"/>
                </a:solidFill>
                <a:effectLst/>
                <a:uLnTx/>
                <a:uFillTx/>
              </a:rPr>
              <a:t>S</a:t>
            </a:r>
            <a:r>
              <a:rPr kumimoji="0" lang="fr-FR" sz="1800" b="0" i="0" u="none" strike="noStrike" kern="0" cap="none" spc="0" normalizeH="0" baseline="0" noProof="0" dirty="0">
                <a:ln>
                  <a:noFill/>
                </a:ln>
                <a:solidFill>
                  <a:srgbClr val="2F2A85"/>
                </a:solidFill>
                <a:effectLst/>
                <a:uLnTx/>
                <a:uFillTx/>
              </a:rPr>
              <a:t>upérieur </a:t>
            </a:r>
          </a:p>
          <a:p>
            <a:pPr marL="0" marR="0" lvl="0" indent="0"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2F2A85"/>
                </a:solidFill>
                <a:effectLst/>
                <a:uLnTx/>
                <a:uFillTx/>
              </a:rPr>
              <a:t>          par un </a:t>
            </a:r>
            <a:r>
              <a:rPr kumimoji="0" lang="fr-FR" sz="3600" b="1" i="0" u="none" strike="noStrike" kern="0" cap="none" spc="0" normalizeH="0" baseline="0" noProof="0" dirty="0" err="1">
                <a:ln>
                  <a:noFill/>
                </a:ln>
                <a:solidFill>
                  <a:srgbClr val="2F2A85"/>
                </a:solidFill>
                <a:effectLst/>
                <a:uLnTx/>
                <a:uFillTx/>
              </a:rPr>
              <a:t>T</a:t>
            </a:r>
            <a:r>
              <a:rPr kumimoji="0" lang="fr-FR" sz="1800" b="0" i="0" u="none" strike="noStrike" kern="0" cap="none" spc="0" normalizeH="0" baseline="0" noProof="0" dirty="0" err="1">
                <a:ln>
                  <a:noFill/>
                </a:ln>
                <a:solidFill>
                  <a:srgbClr val="2F2A85"/>
                </a:solidFill>
                <a:effectLst/>
                <a:uLnTx/>
                <a:uFillTx/>
              </a:rPr>
              <a:t>esting</a:t>
            </a:r>
            <a:endParaRPr kumimoji="0" lang="fr-FR" sz="1800" b="0" i="0" u="none" strike="noStrike" kern="0" cap="none" spc="0" normalizeH="0" baseline="0" noProof="0" dirty="0">
              <a:ln>
                <a:noFill/>
              </a:ln>
              <a:solidFill>
                <a:srgbClr val="2F2A85"/>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srgbClr val="2F2A85"/>
                </a:solidFill>
                <a:effectLst/>
                <a:uLnTx/>
                <a:uFillTx/>
              </a:rPr>
              <a:t>                  sur </a:t>
            </a:r>
            <a:r>
              <a:rPr kumimoji="0" lang="fr-FR" sz="3600" b="1" i="0" u="none" strike="noStrike" kern="0" cap="none" spc="0" normalizeH="0" baseline="0" noProof="0" dirty="0">
                <a:ln>
                  <a:noFill/>
                </a:ln>
                <a:solidFill>
                  <a:srgbClr val="2F2A85"/>
                </a:solidFill>
                <a:effectLst/>
                <a:uLnTx/>
                <a:uFillTx/>
              </a:rPr>
              <a:t>E</a:t>
            </a:r>
            <a:r>
              <a:rPr kumimoji="0" lang="fr-FR" sz="1800" b="0" i="0" u="none" strike="noStrike" kern="0" cap="none" spc="0" normalizeH="0" baseline="0" noProof="0" dirty="0">
                <a:ln>
                  <a:noFill/>
                </a:ln>
                <a:solidFill>
                  <a:srgbClr val="2F2A85"/>
                </a:solidFill>
                <a:effectLst/>
                <a:uLnTx/>
                <a:uFillTx/>
              </a:rPr>
              <a:t>chantillon</a:t>
            </a:r>
          </a:p>
          <a:p>
            <a:pPr marL="0" marR="0" lvl="0" indent="0" defTabSz="457200" eaLnBrk="1" fontAlgn="auto" latinLnBrk="0" hangingPunct="1">
              <a:lnSpc>
                <a:spcPct val="100000"/>
              </a:lnSpc>
              <a:spcBef>
                <a:spcPts val="0"/>
              </a:spcBef>
              <a:spcAft>
                <a:spcPts val="0"/>
              </a:spcAft>
              <a:buClrTx/>
              <a:buSzTx/>
              <a:buFontTx/>
              <a:buNone/>
              <a:tabLst/>
              <a:defRPr/>
            </a:pPr>
            <a:r>
              <a:rPr kumimoji="0" lang="fr-FR" sz="3600" b="0" i="0" u="none" strike="noStrike" kern="0" cap="none" spc="0" normalizeH="0" baseline="0" noProof="0" dirty="0">
                <a:ln>
                  <a:noFill/>
                </a:ln>
                <a:solidFill>
                  <a:srgbClr val="2F2A85"/>
                </a:solidFill>
                <a:effectLst/>
                <a:uLnTx/>
                <a:uFillTx/>
              </a:rPr>
              <a:t>             </a:t>
            </a:r>
            <a:r>
              <a:rPr kumimoji="0" lang="fr-FR" sz="3600" b="1" i="0" u="none" strike="noStrike" kern="0" cap="none" spc="0" normalizeH="0" baseline="0" noProof="0" dirty="0">
                <a:ln>
                  <a:noFill/>
                </a:ln>
                <a:solidFill>
                  <a:srgbClr val="2F2A85"/>
                </a:solidFill>
                <a:effectLst/>
                <a:uLnTx/>
                <a:uFillTx/>
              </a:rPr>
              <a:t>R</a:t>
            </a:r>
            <a:r>
              <a:rPr kumimoji="0" lang="fr-FR" sz="1800" b="0" i="0" u="none" strike="noStrike" kern="0" cap="none" spc="0" normalizeH="0" baseline="0" noProof="0" dirty="0">
                <a:ln>
                  <a:noFill/>
                </a:ln>
                <a:solidFill>
                  <a:srgbClr val="2F2A85"/>
                </a:solidFill>
                <a:effectLst/>
                <a:uLnTx/>
                <a:uFillTx/>
              </a:rPr>
              <a:t>eprésentatif</a:t>
            </a:r>
          </a:p>
        </p:txBody>
      </p:sp>
      <p:pic>
        <p:nvPicPr>
          <p:cNvPr id="15" name="Image 14"/>
          <p:cNvPicPr>
            <a:picLocks noChangeAspect="1"/>
          </p:cNvPicPr>
          <p:nvPr/>
        </p:nvPicPr>
        <p:blipFill>
          <a:blip r:embed="rId8"/>
          <a:stretch>
            <a:fillRect/>
          </a:stretch>
        </p:blipFill>
        <p:spPr>
          <a:xfrm>
            <a:off x="4761824" y="589402"/>
            <a:ext cx="2388797" cy="1005809"/>
          </a:xfrm>
          <a:prstGeom prst="rect">
            <a:avLst/>
          </a:prstGeom>
        </p:spPr>
      </p:pic>
    </p:spTree>
    <p:extLst>
      <p:ext uri="{BB962C8B-B14F-4D97-AF65-F5344CB8AC3E}">
        <p14:creationId xmlns:p14="http://schemas.microsoft.com/office/powerpoint/2010/main" val="963054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484606" y="233421"/>
            <a:ext cx="5032285" cy="400110"/>
          </a:xfrm>
          <a:prstGeom prst="rect">
            <a:avLst/>
          </a:prstGeom>
          <a:noFill/>
        </p:spPr>
        <p:txBody>
          <a:bodyPr wrap="square" rtlCol="0">
            <a:spAutoFit/>
          </a:bodyPr>
          <a:lstStyle/>
          <a:p>
            <a:pPr algn="ctr"/>
            <a:r>
              <a:rPr lang="fr-FR" sz="2000" b="1" dirty="0"/>
              <a:t>Le projet MASTER</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12</a:t>
            </a:fld>
            <a:endParaRPr lang="fr-FR"/>
          </a:p>
        </p:txBody>
      </p:sp>
      <p:sp>
        <p:nvSpPr>
          <p:cNvPr id="4" name="ZoneTexte 3"/>
          <p:cNvSpPr txBox="1"/>
          <p:nvPr/>
        </p:nvSpPr>
        <p:spPr>
          <a:xfrm>
            <a:off x="0" y="932306"/>
            <a:ext cx="11854249" cy="4247317"/>
          </a:xfrm>
          <a:prstGeom prst="rect">
            <a:avLst/>
          </a:prstGeom>
          <a:noFill/>
        </p:spPr>
        <p:txBody>
          <a:bodyPr wrap="square" rtlCol="0">
            <a:spAutoFit/>
          </a:bodyPr>
          <a:lstStyle/>
          <a:p>
            <a:pPr algn="just"/>
            <a:r>
              <a:rPr lang="fr-FR" b="1" dirty="0"/>
              <a:t>Le domaine est celui de l’accès par les publics étudiants aux formations sélectives de l’enseignement supérieur</a:t>
            </a:r>
          </a:p>
          <a:p>
            <a:pPr marL="342900" indent="-342900" algn="just">
              <a:buFont typeface="Wingdings" panose="05000000000000000000" pitchFamily="2" charset="2"/>
              <a:buChar char="Ø"/>
            </a:pPr>
            <a:r>
              <a:rPr lang="fr-FR" dirty="0"/>
              <a:t>Un domaine encore inexploré, à la fois en France et dans la littérature internationale</a:t>
            </a:r>
          </a:p>
          <a:p>
            <a:pPr marL="342900" indent="-342900" algn="just">
              <a:buFont typeface="Wingdings" panose="05000000000000000000" pitchFamily="2" charset="2"/>
              <a:buChar char="Ø"/>
            </a:pPr>
            <a:r>
              <a:rPr lang="fr-FR" dirty="0"/>
              <a:t>Des enjeux importants pour les victimes potentielles de discrimination</a:t>
            </a:r>
          </a:p>
          <a:p>
            <a:pPr algn="just"/>
            <a:endParaRPr lang="fr-FR" b="1" dirty="0"/>
          </a:p>
          <a:p>
            <a:pPr algn="just"/>
            <a:r>
              <a:rPr lang="fr-FR" b="1" dirty="0"/>
              <a:t>L’idée est aussi de surmonter les limites habituelles des </a:t>
            </a:r>
            <a:r>
              <a:rPr lang="fr-FR" b="1" dirty="0" err="1"/>
              <a:t>testing</a:t>
            </a:r>
            <a:endParaRPr lang="fr-FR" b="1" dirty="0"/>
          </a:p>
          <a:p>
            <a:pPr marL="342900" indent="-342900" algn="just">
              <a:buFont typeface="Wingdings" panose="05000000000000000000" pitchFamily="2" charset="2"/>
              <a:buChar char="Ø"/>
            </a:pPr>
            <a:r>
              <a:rPr lang="fr-FR" dirty="0"/>
              <a:t>La mesure n’est ni partielle, ni localisée : il s’agit de tester un échantillon représentatif des formations de master en France, de portée nationale</a:t>
            </a:r>
          </a:p>
          <a:p>
            <a:pPr marL="342900" indent="-342900" algn="just">
              <a:buFont typeface="Wingdings" panose="05000000000000000000" pitchFamily="2" charset="2"/>
              <a:buChar char="Ø"/>
            </a:pPr>
            <a:r>
              <a:rPr lang="fr-FR" dirty="0"/>
              <a:t>La mesure n’est pas ponctuelle : au-delà de ce premier projet de recherche, elle a vocation à être répétée dans le temps </a:t>
            </a:r>
            <a:r>
              <a:rPr lang="fr-FR" dirty="0">
                <a:sym typeface="Wingdings" panose="05000000000000000000" pitchFamily="2" charset="2"/>
              </a:rPr>
              <a:t> c’est l’idée de l’Observatoire, qui permettra aussi d’évaluer les actions de LCD</a:t>
            </a:r>
          </a:p>
          <a:p>
            <a:pPr marL="342900" indent="-342900" algn="just">
              <a:buFont typeface="Wingdings" panose="05000000000000000000" pitchFamily="2" charset="2"/>
              <a:buChar char="Ø"/>
            </a:pPr>
            <a:r>
              <a:rPr lang="fr-FR" dirty="0">
                <a:sym typeface="Wingdings" panose="05000000000000000000" pitchFamily="2" charset="2"/>
              </a:rPr>
              <a:t>L’étude va au-delà du simple constat et accorde une large place à l’interprétation des causes des discriminations </a:t>
            </a:r>
            <a:endParaRPr lang="fr-FR" b="1" dirty="0"/>
          </a:p>
          <a:p>
            <a:pPr algn="just"/>
            <a:endParaRPr lang="fr-FR" b="1" dirty="0"/>
          </a:p>
          <a:p>
            <a:pPr algn="just"/>
            <a:r>
              <a:rPr lang="fr-FR" b="1" dirty="0"/>
              <a:t>Pour des critères de discrimination en partie fixes et en partie variables dans le temps</a:t>
            </a:r>
          </a:p>
          <a:p>
            <a:pPr marL="342900" indent="-342900" algn="just">
              <a:buFont typeface="Wingdings" panose="05000000000000000000" pitchFamily="2" charset="2"/>
              <a:buChar char="Ø"/>
            </a:pPr>
            <a:r>
              <a:rPr lang="fr-FR" dirty="0"/>
              <a:t>Dans ce premier projet (MASTER1), deux critères sont couverts : origine et situation de handicap</a:t>
            </a:r>
          </a:p>
          <a:p>
            <a:pPr marL="342900" indent="-342900" algn="just">
              <a:buFont typeface="Wingdings" panose="05000000000000000000" pitchFamily="2" charset="2"/>
              <a:buChar char="Ø"/>
            </a:pPr>
            <a:r>
              <a:rPr lang="fr-FR" dirty="0"/>
              <a:t>Pour l’avenir : origine et d’autres critères qui seront déterminés par le comité scientifique de l’Observatoire. </a:t>
            </a:r>
          </a:p>
          <a:p>
            <a:pPr algn="just"/>
            <a:endParaRPr lang="fr-FR" dirty="0"/>
          </a:p>
        </p:txBody>
      </p:sp>
      <p:sp>
        <p:nvSpPr>
          <p:cNvPr id="18" name="ZoneTexte 17"/>
          <p:cNvSpPr txBox="1"/>
          <p:nvPr/>
        </p:nvSpPr>
        <p:spPr>
          <a:xfrm>
            <a:off x="10329216" y="38289"/>
            <a:ext cx="1672281" cy="861774"/>
          </a:xfrm>
          <a:prstGeom prst="rect">
            <a:avLst/>
          </a:prstGeom>
          <a:noFill/>
        </p:spPr>
        <p:txBody>
          <a:bodyPr wrap="square" rtlCol="0">
            <a:spAutoFit/>
          </a:bodyPr>
          <a:lstStyle/>
          <a:p>
            <a:pPr marL="400050" indent="-400050">
              <a:buAutoNum type="romanUcPeriod"/>
            </a:pPr>
            <a:r>
              <a:rPr lang="fr-FR" sz="1400" b="1" dirty="0"/>
              <a:t>Motivations</a:t>
            </a:r>
          </a:p>
          <a:p>
            <a:pPr marL="400050" indent="-400050">
              <a:buAutoNum type="romanUcPeriod"/>
            </a:pPr>
            <a:r>
              <a:rPr lang="fr-FR" sz="1200" dirty="0"/>
              <a:t>Protocole</a:t>
            </a:r>
          </a:p>
          <a:p>
            <a:pPr marL="400050" indent="-400050">
              <a:buAutoNum type="romanUcPeriod"/>
            </a:pPr>
            <a:r>
              <a:rPr lang="fr-FR" sz="1200" dirty="0"/>
              <a:t>Résultats</a:t>
            </a:r>
          </a:p>
          <a:p>
            <a:pPr marL="400050" indent="-400050">
              <a:buAutoNum type="romanUcPeriod"/>
            </a:pPr>
            <a:r>
              <a:rPr lang="fr-FR" sz="1200" dirty="0"/>
              <a:t>Interprétations</a:t>
            </a:r>
          </a:p>
        </p:txBody>
      </p:sp>
      <p:pic>
        <p:nvPicPr>
          <p:cNvPr id="19" name="Image 18"/>
          <p:cNvPicPr>
            <a:picLocks noChangeAspect="1"/>
          </p:cNvPicPr>
          <p:nvPr/>
        </p:nvPicPr>
        <p:blipFill>
          <a:blip r:embed="rId5"/>
          <a:stretch>
            <a:fillRect/>
          </a:stretch>
        </p:blipFill>
        <p:spPr>
          <a:xfrm>
            <a:off x="-713502" y="6122360"/>
            <a:ext cx="2344591" cy="779406"/>
          </a:xfrm>
          <a:prstGeom prst="rect">
            <a:avLst/>
          </a:prstGeom>
        </p:spPr>
      </p:pic>
      <p:pic>
        <p:nvPicPr>
          <p:cNvPr id="14" name="Image 13"/>
          <p:cNvPicPr>
            <a:picLocks noChangeAspect="1"/>
          </p:cNvPicPr>
          <p:nvPr/>
        </p:nvPicPr>
        <p:blipFill>
          <a:blip r:embed="rId6"/>
          <a:stretch>
            <a:fillRect/>
          </a:stretch>
        </p:blipFill>
        <p:spPr>
          <a:xfrm>
            <a:off x="5182756" y="6201388"/>
            <a:ext cx="1488977" cy="626938"/>
          </a:xfrm>
          <a:prstGeom prst="rect">
            <a:avLst/>
          </a:prstGeom>
        </p:spPr>
      </p:pic>
    </p:spTree>
    <p:extLst>
      <p:ext uri="{BB962C8B-B14F-4D97-AF65-F5344CB8AC3E}">
        <p14:creationId xmlns:p14="http://schemas.microsoft.com/office/powerpoint/2010/main" val="915948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484606" y="233421"/>
            <a:ext cx="5032285" cy="400110"/>
          </a:xfrm>
          <a:prstGeom prst="rect">
            <a:avLst/>
          </a:prstGeom>
          <a:noFill/>
        </p:spPr>
        <p:txBody>
          <a:bodyPr wrap="square" rtlCol="0">
            <a:spAutoFit/>
          </a:bodyPr>
          <a:lstStyle/>
          <a:p>
            <a:pPr algn="ctr"/>
            <a:r>
              <a:rPr lang="fr-FR" sz="2000" b="1" dirty="0"/>
              <a:t>Le protocole de collecte des données</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13</a:t>
            </a:fld>
            <a:endParaRPr lang="fr-FR"/>
          </a:p>
        </p:txBody>
      </p:sp>
      <p:sp>
        <p:nvSpPr>
          <p:cNvPr id="4" name="ZoneTexte 3"/>
          <p:cNvSpPr txBox="1"/>
          <p:nvPr/>
        </p:nvSpPr>
        <p:spPr>
          <a:xfrm>
            <a:off x="0" y="932306"/>
            <a:ext cx="11854249" cy="4801314"/>
          </a:xfrm>
          <a:prstGeom prst="rect">
            <a:avLst/>
          </a:prstGeom>
          <a:noFill/>
        </p:spPr>
        <p:txBody>
          <a:bodyPr wrap="square" rtlCol="0">
            <a:spAutoFit/>
          </a:bodyPr>
          <a:lstStyle/>
          <a:p>
            <a:pPr algn="just"/>
            <a:r>
              <a:rPr lang="fr-FR" b="1" dirty="0"/>
              <a:t>Un test par simples demandes d’information</a:t>
            </a:r>
          </a:p>
          <a:p>
            <a:pPr marL="342900" indent="-342900" algn="just">
              <a:buFont typeface="Wingdings" panose="05000000000000000000" pitchFamily="2" charset="2"/>
              <a:buChar char="ü"/>
            </a:pPr>
            <a:r>
              <a:rPr lang="fr-FR" dirty="0"/>
              <a:t>Le mode de recrutement en master repose uniquement sur des candidatures spontanées d’étudiants, lors des sessions organisées chaque année entre les mois de mars et juin</a:t>
            </a:r>
          </a:p>
          <a:p>
            <a:pPr marL="342900" indent="-342900" algn="just">
              <a:buFont typeface="Wingdings" panose="05000000000000000000" pitchFamily="2" charset="2"/>
              <a:buChar char="ü"/>
            </a:pPr>
            <a:r>
              <a:rPr lang="fr-FR" dirty="0"/>
              <a:t>Les applications de candidature sont gérées au niveau de chaque université et ne sont pas centralisées au niveau national</a:t>
            </a:r>
          </a:p>
          <a:p>
            <a:pPr marL="342900" indent="-342900" algn="just">
              <a:buFont typeface="Wingdings" panose="05000000000000000000" pitchFamily="2" charset="2"/>
              <a:buChar char="ü"/>
            </a:pPr>
            <a:r>
              <a:rPr lang="fr-FR" dirty="0"/>
              <a:t>Il est fréquent que les responsables de formation soient sollicités sur les modalités de dépôt d’un dossier de candidature</a:t>
            </a:r>
          </a:p>
          <a:p>
            <a:pPr algn="just"/>
            <a:endParaRPr lang="fr-FR" dirty="0"/>
          </a:p>
          <a:p>
            <a:pPr algn="just"/>
            <a:r>
              <a:rPr lang="fr-FR" b="1" dirty="0"/>
              <a:t>Trois candidats fictifs, deux critères de discrimination</a:t>
            </a:r>
          </a:p>
          <a:p>
            <a:pPr algn="just"/>
            <a:r>
              <a:rPr lang="fr-FR" dirty="0"/>
              <a:t>Nous avons choisi de tester l’existence d’une discrimination selon une origine d’Afrique du nord, suggérée par le prénom et le nom du candidat, et une situation de handicap moteur : le candidat indique qu’il est en fauteuil roulant (Mbaye, 2018). </a:t>
            </a:r>
          </a:p>
          <a:p>
            <a:pPr algn="just"/>
            <a:endParaRPr lang="fr-FR" dirty="0"/>
          </a:p>
          <a:p>
            <a:pPr algn="just"/>
            <a:r>
              <a:rPr lang="fr-FR" b="1" dirty="0"/>
              <a:t>607 masters testés, dans 19 universités, soit 1821 courriels de demandes d’information</a:t>
            </a:r>
          </a:p>
          <a:p>
            <a:pPr marL="285750" indent="-285750" algn="just">
              <a:buFont typeface="Wingdings" panose="05000000000000000000" pitchFamily="2" charset="2"/>
              <a:buChar char="ü"/>
            </a:pPr>
            <a:r>
              <a:rPr lang="fr-FR" dirty="0"/>
              <a:t>Chaque responsable de formation reçoit les trois demandes d’information, sur une quinzaine de jours.</a:t>
            </a:r>
          </a:p>
          <a:p>
            <a:pPr marL="285750" indent="-285750" algn="just">
              <a:buFont typeface="Wingdings" panose="05000000000000000000" pitchFamily="2" charset="2"/>
              <a:buChar char="ü"/>
            </a:pPr>
            <a:r>
              <a:rPr lang="fr-FR" dirty="0"/>
              <a:t>Toutes disciplines, tous domaines, établissements de toutes tailles, localisés partout en France</a:t>
            </a:r>
          </a:p>
          <a:p>
            <a:pPr marL="285750" indent="-285750" algn="just">
              <a:buFont typeface="Wingdings" panose="05000000000000000000" pitchFamily="2" charset="2"/>
              <a:buChar char="ü"/>
            </a:pPr>
            <a:r>
              <a:rPr lang="fr-FR" dirty="0"/>
              <a:t>Dans la deuxième quinzaine du mois de mars 2021, en début de période de recrutement des masters</a:t>
            </a:r>
          </a:p>
          <a:p>
            <a:pPr marL="285750" indent="-285750" algn="just">
              <a:buFont typeface="Wingdings" panose="05000000000000000000" pitchFamily="2" charset="2"/>
              <a:buChar char="ü"/>
            </a:pPr>
            <a:endParaRPr lang="fr-FR" dirty="0"/>
          </a:p>
          <a:p>
            <a:pPr algn="just"/>
            <a:r>
              <a:rPr lang="fr-FR" dirty="0"/>
              <a:t>Les réponses sont codées : elles sont très généralement soit positives (le responsable renvoie à l’adresse du site de candidature), soit sans réponse. Il n’y a pratiquement pas de réponse négative.   </a:t>
            </a:r>
          </a:p>
        </p:txBody>
      </p:sp>
      <p:sp>
        <p:nvSpPr>
          <p:cNvPr id="18" name="ZoneTexte 17"/>
          <p:cNvSpPr txBox="1"/>
          <p:nvPr/>
        </p:nvSpPr>
        <p:spPr>
          <a:xfrm>
            <a:off x="10329216" y="38289"/>
            <a:ext cx="1672281" cy="861774"/>
          </a:xfrm>
          <a:prstGeom prst="rect">
            <a:avLst/>
          </a:prstGeom>
          <a:noFill/>
        </p:spPr>
        <p:txBody>
          <a:bodyPr wrap="square" rtlCol="0">
            <a:spAutoFit/>
          </a:bodyPr>
          <a:lstStyle/>
          <a:p>
            <a:pPr marL="400050" indent="-400050">
              <a:buAutoNum type="romanUcPeriod"/>
            </a:pPr>
            <a:r>
              <a:rPr lang="fr-FR" sz="1200" dirty="0"/>
              <a:t>Motivations</a:t>
            </a:r>
          </a:p>
          <a:p>
            <a:pPr marL="400050" indent="-400050">
              <a:buAutoNum type="romanUcPeriod"/>
            </a:pPr>
            <a:r>
              <a:rPr lang="fr-FR" sz="1400" b="1" dirty="0"/>
              <a:t>Protocole</a:t>
            </a:r>
          </a:p>
          <a:p>
            <a:pPr marL="400050" indent="-400050">
              <a:buAutoNum type="romanUcPeriod"/>
            </a:pPr>
            <a:r>
              <a:rPr lang="fr-FR" sz="1200" dirty="0"/>
              <a:t>Résultats</a:t>
            </a:r>
          </a:p>
          <a:p>
            <a:pPr marL="400050" indent="-400050">
              <a:buAutoNum type="romanUcPeriod"/>
            </a:pPr>
            <a:r>
              <a:rPr lang="fr-FR" sz="1200" dirty="0"/>
              <a:t>Interprétations</a:t>
            </a:r>
          </a:p>
        </p:txBody>
      </p:sp>
      <p:pic>
        <p:nvPicPr>
          <p:cNvPr id="19" name="Image 18"/>
          <p:cNvPicPr>
            <a:picLocks noChangeAspect="1"/>
          </p:cNvPicPr>
          <p:nvPr/>
        </p:nvPicPr>
        <p:blipFill>
          <a:blip r:embed="rId5"/>
          <a:stretch>
            <a:fillRect/>
          </a:stretch>
        </p:blipFill>
        <p:spPr>
          <a:xfrm>
            <a:off x="-713502" y="6114122"/>
            <a:ext cx="2344591" cy="779406"/>
          </a:xfrm>
          <a:prstGeom prst="rect">
            <a:avLst/>
          </a:prstGeom>
        </p:spPr>
      </p:pic>
      <p:pic>
        <p:nvPicPr>
          <p:cNvPr id="14" name="Image 13"/>
          <p:cNvPicPr>
            <a:picLocks noChangeAspect="1"/>
          </p:cNvPicPr>
          <p:nvPr/>
        </p:nvPicPr>
        <p:blipFill>
          <a:blip r:embed="rId6"/>
          <a:stretch>
            <a:fillRect/>
          </a:stretch>
        </p:blipFill>
        <p:spPr>
          <a:xfrm>
            <a:off x="5182756" y="6201388"/>
            <a:ext cx="1488977" cy="626938"/>
          </a:xfrm>
          <a:prstGeom prst="rect">
            <a:avLst/>
          </a:prstGeom>
        </p:spPr>
      </p:pic>
    </p:spTree>
    <p:extLst>
      <p:ext uri="{BB962C8B-B14F-4D97-AF65-F5344CB8AC3E}">
        <p14:creationId xmlns:p14="http://schemas.microsoft.com/office/powerpoint/2010/main" val="3638665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484606" y="233421"/>
            <a:ext cx="5032285" cy="400110"/>
          </a:xfrm>
          <a:prstGeom prst="rect">
            <a:avLst/>
          </a:prstGeom>
          <a:noFill/>
        </p:spPr>
        <p:txBody>
          <a:bodyPr wrap="square" rtlCol="0">
            <a:spAutoFit/>
          </a:bodyPr>
          <a:lstStyle/>
          <a:p>
            <a:pPr algn="ctr"/>
            <a:r>
              <a:rPr lang="fr-FR" sz="2000" b="1" dirty="0"/>
              <a:t>Exemples de demandes d’information</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14</a:t>
            </a:fld>
            <a:endParaRPr lang="fr-FR"/>
          </a:p>
        </p:txBody>
      </p:sp>
      <p:sp>
        <p:nvSpPr>
          <p:cNvPr id="4" name="ZoneTexte 3"/>
          <p:cNvSpPr txBox="1"/>
          <p:nvPr/>
        </p:nvSpPr>
        <p:spPr>
          <a:xfrm>
            <a:off x="420128" y="1305989"/>
            <a:ext cx="5404022" cy="1815882"/>
          </a:xfrm>
          <a:prstGeom prst="rect">
            <a:avLst/>
          </a:prstGeom>
          <a:solidFill>
            <a:schemeClr val="bg2">
              <a:lumMod val="90000"/>
            </a:schemeClr>
          </a:solidFill>
          <a:ln>
            <a:noFill/>
          </a:ln>
        </p:spPr>
        <p:txBody>
          <a:bodyPr wrap="square" rtlCol="0">
            <a:spAutoFit/>
          </a:bodyPr>
          <a:lstStyle/>
          <a:p>
            <a:pPr algn="just"/>
            <a:r>
              <a:rPr lang="fr-FR" sz="1600" i="1" dirty="0"/>
              <a:t>Bonjour, </a:t>
            </a:r>
          </a:p>
          <a:p>
            <a:pPr algn="just"/>
            <a:r>
              <a:rPr lang="fr-FR" sz="1600" i="1" dirty="0"/>
              <a:t>Le Master « XXX » , dont vous êtes le responsable, correspond bien à mon profil et j’aurais voulu y présenter ma candidature. Pouvez-vous me dire comment candidater ? </a:t>
            </a:r>
          </a:p>
          <a:p>
            <a:pPr algn="just"/>
            <a:r>
              <a:rPr lang="fr-FR" sz="1600" i="1" dirty="0"/>
              <a:t>Bien à vous, </a:t>
            </a:r>
          </a:p>
          <a:p>
            <a:pPr algn="just"/>
            <a:r>
              <a:rPr lang="fr-FR" sz="1600" i="1" dirty="0"/>
              <a:t>Mohamed </a:t>
            </a:r>
            <a:r>
              <a:rPr lang="fr-FR" sz="1600" i="1" dirty="0" err="1"/>
              <a:t>Messaoudi</a:t>
            </a:r>
            <a:endParaRPr lang="fr-FR" sz="1600" i="1" dirty="0"/>
          </a:p>
          <a:p>
            <a:pPr algn="just"/>
            <a:endParaRPr lang="fr-FR" sz="1600" dirty="0"/>
          </a:p>
        </p:txBody>
      </p:sp>
      <p:sp>
        <p:nvSpPr>
          <p:cNvPr id="3" name="Rectangle 2"/>
          <p:cNvSpPr/>
          <p:nvPr/>
        </p:nvSpPr>
        <p:spPr>
          <a:xfrm>
            <a:off x="6425513" y="1305989"/>
            <a:ext cx="5364746" cy="1815882"/>
          </a:xfrm>
          <a:prstGeom prst="rect">
            <a:avLst/>
          </a:prstGeom>
          <a:solidFill>
            <a:schemeClr val="bg2"/>
          </a:solidFill>
        </p:spPr>
        <p:txBody>
          <a:bodyPr wrap="square">
            <a:spAutoFit/>
          </a:bodyPr>
          <a:lstStyle/>
          <a:p>
            <a:pPr algn="just"/>
            <a:r>
              <a:rPr lang="fr-FR" sz="1600" i="1" dirty="0"/>
              <a:t>Bonjour, </a:t>
            </a:r>
          </a:p>
          <a:p>
            <a:pPr algn="just"/>
            <a:r>
              <a:rPr lang="fr-FR" sz="1600" i="1" dirty="0"/>
              <a:t>Pourriez-vous me préciser la marche à suivre pour candidater au sein du Master « XXX » ? </a:t>
            </a:r>
          </a:p>
          <a:p>
            <a:pPr algn="just"/>
            <a:r>
              <a:rPr lang="fr-FR" sz="1600" i="1" dirty="0"/>
              <a:t>Il m’a été conseillé de signaler au responsable de formation que je suis une personne à mobilité réduite (en fauteuil). </a:t>
            </a:r>
          </a:p>
          <a:p>
            <a:pPr algn="just"/>
            <a:r>
              <a:rPr lang="fr-FR" sz="1600" i="1" dirty="0"/>
              <a:t>Bien cordialement, </a:t>
            </a:r>
          </a:p>
          <a:p>
            <a:pPr algn="just"/>
            <a:r>
              <a:rPr lang="fr-FR" sz="1600" i="1" dirty="0"/>
              <a:t>Lucas Martin</a:t>
            </a:r>
          </a:p>
        </p:txBody>
      </p:sp>
      <p:sp>
        <p:nvSpPr>
          <p:cNvPr id="5" name="Rectangle 4"/>
          <p:cNvSpPr/>
          <p:nvPr/>
        </p:nvSpPr>
        <p:spPr>
          <a:xfrm>
            <a:off x="3253946" y="4037216"/>
            <a:ext cx="6096000" cy="1569660"/>
          </a:xfrm>
          <a:prstGeom prst="rect">
            <a:avLst/>
          </a:prstGeom>
          <a:solidFill>
            <a:schemeClr val="bg1">
              <a:lumMod val="95000"/>
            </a:schemeClr>
          </a:solidFill>
        </p:spPr>
        <p:txBody>
          <a:bodyPr>
            <a:spAutoFit/>
          </a:bodyPr>
          <a:lstStyle/>
          <a:p>
            <a:r>
              <a:rPr lang="fr-FR" sz="1600" i="1" dirty="0"/>
              <a:t>Bonjour, </a:t>
            </a:r>
          </a:p>
          <a:p>
            <a:r>
              <a:rPr lang="fr-FR" sz="1600" i="1" dirty="0"/>
              <a:t>Je voudrais proposer ma candidature dans votre Master « XXX» qui est en adéquation avec mon parcours. Pourriez-vous m’indiquer de quelle façon je peux déposer un dossier ? </a:t>
            </a:r>
          </a:p>
          <a:p>
            <a:r>
              <a:rPr lang="fr-FR" sz="1600" i="1" dirty="0"/>
              <a:t>En vous remerciant, </a:t>
            </a:r>
          </a:p>
          <a:p>
            <a:r>
              <a:rPr lang="fr-FR" sz="1600" i="1" dirty="0"/>
              <a:t>Thomas Legrand</a:t>
            </a:r>
          </a:p>
        </p:txBody>
      </p:sp>
      <p:sp>
        <p:nvSpPr>
          <p:cNvPr id="6" name="Double flèche verticale 5"/>
          <p:cNvSpPr/>
          <p:nvPr/>
        </p:nvSpPr>
        <p:spPr>
          <a:xfrm>
            <a:off x="3608173" y="3209165"/>
            <a:ext cx="271848" cy="77662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902939" y="3372291"/>
            <a:ext cx="2290119" cy="369332"/>
          </a:xfrm>
          <a:prstGeom prst="rect">
            <a:avLst/>
          </a:prstGeom>
          <a:noFill/>
        </p:spPr>
        <p:txBody>
          <a:bodyPr wrap="square" rtlCol="0">
            <a:spAutoFit/>
          </a:bodyPr>
          <a:lstStyle/>
          <a:p>
            <a:r>
              <a:rPr lang="fr-FR" dirty="0"/>
              <a:t>Effet de l’origine</a:t>
            </a:r>
          </a:p>
        </p:txBody>
      </p:sp>
      <p:sp>
        <p:nvSpPr>
          <p:cNvPr id="18" name="Double flèche verticale 17"/>
          <p:cNvSpPr/>
          <p:nvPr/>
        </p:nvSpPr>
        <p:spPr>
          <a:xfrm>
            <a:off x="8713879" y="3196510"/>
            <a:ext cx="271848" cy="77662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8985727" y="3211535"/>
            <a:ext cx="2290119" cy="646331"/>
          </a:xfrm>
          <a:prstGeom prst="rect">
            <a:avLst/>
          </a:prstGeom>
          <a:noFill/>
        </p:spPr>
        <p:txBody>
          <a:bodyPr wrap="square" rtlCol="0">
            <a:spAutoFit/>
          </a:bodyPr>
          <a:lstStyle/>
          <a:p>
            <a:r>
              <a:rPr lang="fr-FR" dirty="0"/>
              <a:t>Effet d’une situation de handicap</a:t>
            </a:r>
          </a:p>
        </p:txBody>
      </p:sp>
      <p:sp>
        <p:nvSpPr>
          <p:cNvPr id="8" name="ZoneTexte 7"/>
          <p:cNvSpPr txBox="1"/>
          <p:nvPr/>
        </p:nvSpPr>
        <p:spPr>
          <a:xfrm>
            <a:off x="1250034" y="5782997"/>
            <a:ext cx="10617932" cy="369332"/>
          </a:xfrm>
          <a:prstGeom prst="rect">
            <a:avLst/>
          </a:prstGeom>
          <a:noFill/>
        </p:spPr>
        <p:txBody>
          <a:bodyPr wrap="square" rtlCol="0">
            <a:spAutoFit/>
          </a:bodyPr>
          <a:lstStyle/>
          <a:p>
            <a:r>
              <a:rPr lang="fr-FR" dirty="0"/>
              <a:t>L’ordre d’envoi des demandes a été permuté de façon aléatoire tout au long de l’expérimentation</a:t>
            </a:r>
          </a:p>
        </p:txBody>
      </p:sp>
      <p:sp>
        <p:nvSpPr>
          <p:cNvPr id="20" name="ZoneTexte 19"/>
          <p:cNvSpPr txBox="1"/>
          <p:nvPr/>
        </p:nvSpPr>
        <p:spPr>
          <a:xfrm>
            <a:off x="10329216" y="38289"/>
            <a:ext cx="1672281" cy="861774"/>
          </a:xfrm>
          <a:prstGeom prst="rect">
            <a:avLst/>
          </a:prstGeom>
          <a:noFill/>
        </p:spPr>
        <p:txBody>
          <a:bodyPr wrap="square" rtlCol="0">
            <a:spAutoFit/>
          </a:bodyPr>
          <a:lstStyle/>
          <a:p>
            <a:pPr marL="400050" indent="-400050">
              <a:buAutoNum type="romanUcPeriod"/>
            </a:pPr>
            <a:r>
              <a:rPr lang="fr-FR" sz="1200" dirty="0"/>
              <a:t>Motivations</a:t>
            </a:r>
          </a:p>
          <a:p>
            <a:pPr marL="400050" indent="-400050">
              <a:buAutoNum type="romanUcPeriod"/>
            </a:pPr>
            <a:r>
              <a:rPr lang="fr-FR" sz="1400" b="1" dirty="0"/>
              <a:t>Protocole</a:t>
            </a:r>
          </a:p>
          <a:p>
            <a:pPr marL="400050" indent="-400050">
              <a:buAutoNum type="romanUcPeriod"/>
            </a:pPr>
            <a:r>
              <a:rPr lang="fr-FR" sz="1200" dirty="0"/>
              <a:t>Résultats</a:t>
            </a:r>
          </a:p>
          <a:p>
            <a:pPr marL="400050" indent="-400050">
              <a:buAutoNum type="romanUcPeriod"/>
            </a:pPr>
            <a:r>
              <a:rPr lang="fr-FR" sz="1200" dirty="0"/>
              <a:t>Interprétations</a:t>
            </a:r>
          </a:p>
        </p:txBody>
      </p:sp>
      <p:pic>
        <p:nvPicPr>
          <p:cNvPr id="21" name="Image 20"/>
          <p:cNvPicPr>
            <a:picLocks noChangeAspect="1"/>
          </p:cNvPicPr>
          <p:nvPr/>
        </p:nvPicPr>
        <p:blipFill>
          <a:blip r:embed="rId5"/>
          <a:stretch>
            <a:fillRect/>
          </a:stretch>
        </p:blipFill>
        <p:spPr>
          <a:xfrm>
            <a:off x="-713502" y="6114122"/>
            <a:ext cx="2344591" cy="779406"/>
          </a:xfrm>
          <a:prstGeom prst="rect">
            <a:avLst/>
          </a:prstGeom>
        </p:spPr>
      </p:pic>
      <p:pic>
        <p:nvPicPr>
          <p:cNvPr id="24" name="Image 23"/>
          <p:cNvPicPr>
            <a:picLocks noChangeAspect="1"/>
          </p:cNvPicPr>
          <p:nvPr/>
        </p:nvPicPr>
        <p:blipFill>
          <a:blip r:embed="rId6"/>
          <a:stretch>
            <a:fillRect/>
          </a:stretch>
        </p:blipFill>
        <p:spPr>
          <a:xfrm>
            <a:off x="5182756" y="6201388"/>
            <a:ext cx="1488977" cy="626938"/>
          </a:xfrm>
          <a:prstGeom prst="rect">
            <a:avLst/>
          </a:prstGeom>
        </p:spPr>
      </p:pic>
    </p:spTree>
    <p:extLst>
      <p:ext uri="{BB962C8B-B14F-4D97-AF65-F5344CB8AC3E}">
        <p14:creationId xmlns:p14="http://schemas.microsoft.com/office/powerpoint/2010/main" val="3566774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2619633" y="230516"/>
            <a:ext cx="6243248" cy="400110"/>
          </a:xfrm>
          <a:prstGeom prst="rect">
            <a:avLst/>
          </a:prstGeom>
          <a:noFill/>
        </p:spPr>
        <p:txBody>
          <a:bodyPr wrap="square" rtlCol="0">
            <a:spAutoFit/>
          </a:bodyPr>
          <a:lstStyle/>
          <a:p>
            <a:pPr algn="ctr"/>
            <a:r>
              <a:rPr lang="fr-FR" sz="2000" b="1" dirty="0"/>
              <a:t>Résultats bruts du test</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15</a:t>
            </a:fld>
            <a:endParaRPr lang="fr-FR"/>
          </a:p>
        </p:txBody>
      </p:sp>
      <p:sp>
        <p:nvSpPr>
          <p:cNvPr id="4" name="ZoneTexte 3"/>
          <p:cNvSpPr txBox="1"/>
          <p:nvPr/>
        </p:nvSpPr>
        <p:spPr>
          <a:xfrm>
            <a:off x="0" y="932306"/>
            <a:ext cx="11854249" cy="2923877"/>
          </a:xfrm>
          <a:prstGeom prst="rect">
            <a:avLst/>
          </a:prstGeom>
          <a:noFill/>
        </p:spPr>
        <p:txBody>
          <a:bodyPr wrap="square" rtlCol="0">
            <a:spAutoFit/>
          </a:bodyPr>
          <a:lstStyle/>
          <a:p>
            <a:pPr algn="just"/>
            <a:r>
              <a:rPr lang="fr-FR" dirty="0"/>
              <a:t>Les caractéristiques des candidats étant supposées identiques par ailleurs, de simples écarts de taux de réponse des  différences de traitement dans les candidatures :</a:t>
            </a:r>
          </a:p>
          <a:p>
            <a:pPr marL="742950" lvl="1" indent="-285750" algn="just">
              <a:buFont typeface="Wingdings" panose="05000000000000000000" pitchFamily="2" charset="2"/>
              <a:buChar char="q"/>
            </a:pPr>
            <a:r>
              <a:rPr lang="fr-FR" dirty="0"/>
              <a:t>Le taux de réponse du candidat de référence est de 69,7 % : 423 réponses à ses demandes sur 607 courriels.</a:t>
            </a:r>
          </a:p>
          <a:p>
            <a:pPr marL="742950" lvl="1" indent="-285750" algn="just">
              <a:buFont typeface="Wingdings" panose="05000000000000000000" pitchFamily="2" charset="2"/>
              <a:buChar char="q"/>
            </a:pPr>
            <a:r>
              <a:rPr lang="fr-FR" dirty="0"/>
              <a:t>Le taux de réponse du candidat en fauteuil roulant est inférieur mais proche, avec 67,7 % : 411 réponses</a:t>
            </a:r>
          </a:p>
          <a:p>
            <a:pPr marL="742950" lvl="1" indent="-285750" algn="just">
              <a:buFont typeface="Wingdings" panose="05000000000000000000" pitchFamily="2" charset="2"/>
              <a:buChar char="q"/>
            </a:pPr>
            <a:r>
              <a:rPr lang="fr-FR" dirty="0"/>
              <a:t>Le taux de réponse du candidat dont le nom et le prénom suggèrent une origine maghrébine est significativement plus faible, avec 61,1 % : 371 réponses</a:t>
            </a:r>
          </a:p>
          <a:p>
            <a:pPr lvl="1" algn="just"/>
            <a:r>
              <a:rPr lang="fr-FR" dirty="0"/>
              <a:t>	L’écart au candidat de référence est de 8,6 points, soit 12,3 % de chances en moins de recevoir une réponse positive 	à une demande. Il est significatif.</a:t>
            </a:r>
          </a:p>
          <a:p>
            <a:pPr algn="just"/>
            <a:endParaRPr lang="fr-FR" sz="2000" dirty="0"/>
          </a:p>
          <a:p>
            <a:pPr algn="just"/>
            <a:endParaRPr lang="fr-FR" sz="2000" dirty="0"/>
          </a:p>
        </p:txBody>
      </p:sp>
      <p:sp>
        <p:nvSpPr>
          <p:cNvPr id="19" name="ZoneTexte 18"/>
          <p:cNvSpPr txBox="1"/>
          <p:nvPr/>
        </p:nvSpPr>
        <p:spPr>
          <a:xfrm>
            <a:off x="10329216" y="38289"/>
            <a:ext cx="1672281" cy="861774"/>
          </a:xfrm>
          <a:prstGeom prst="rect">
            <a:avLst/>
          </a:prstGeom>
          <a:noFill/>
        </p:spPr>
        <p:txBody>
          <a:bodyPr wrap="square" rtlCol="0">
            <a:spAutoFit/>
          </a:bodyPr>
          <a:lstStyle/>
          <a:p>
            <a:pPr marL="400050" indent="-400050">
              <a:buAutoNum type="romanUcPeriod"/>
            </a:pPr>
            <a:r>
              <a:rPr lang="fr-FR" sz="1200" dirty="0"/>
              <a:t>Motivations</a:t>
            </a:r>
          </a:p>
          <a:p>
            <a:pPr marL="400050" indent="-400050">
              <a:buAutoNum type="romanUcPeriod"/>
            </a:pPr>
            <a:r>
              <a:rPr lang="fr-FR" sz="1200" dirty="0"/>
              <a:t>Protocole</a:t>
            </a:r>
          </a:p>
          <a:p>
            <a:pPr marL="400050" indent="-400050">
              <a:buAutoNum type="romanUcPeriod"/>
            </a:pPr>
            <a:r>
              <a:rPr lang="fr-FR" sz="1400" b="1" dirty="0"/>
              <a:t>Résultats</a:t>
            </a:r>
          </a:p>
          <a:p>
            <a:pPr marL="400050" indent="-400050">
              <a:buAutoNum type="romanUcPeriod"/>
            </a:pPr>
            <a:r>
              <a:rPr lang="fr-FR" sz="1200" dirty="0"/>
              <a:t>Interprétations</a:t>
            </a:r>
          </a:p>
        </p:txBody>
      </p:sp>
      <p:pic>
        <p:nvPicPr>
          <p:cNvPr id="20" name="Image 19"/>
          <p:cNvPicPr>
            <a:picLocks noChangeAspect="1"/>
          </p:cNvPicPr>
          <p:nvPr/>
        </p:nvPicPr>
        <p:blipFill>
          <a:blip r:embed="rId5"/>
          <a:stretch>
            <a:fillRect/>
          </a:stretch>
        </p:blipFill>
        <p:spPr>
          <a:xfrm>
            <a:off x="-713502" y="6114122"/>
            <a:ext cx="2344591" cy="779406"/>
          </a:xfrm>
          <a:prstGeom prst="rect">
            <a:avLst/>
          </a:prstGeom>
        </p:spPr>
      </p:pic>
      <p:pic>
        <p:nvPicPr>
          <p:cNvPr id="17" name="Image 16"/>
          <p:cNvPicPr>
            <a:picLocks noChangeAspect="1"/>
          </p:cNvPicPr>
          <p:nvPr/>
        </p:nvPicPr>
        <p:blipFill>
          <a:blip r:embed="rId6"/>
          <a:stretch>
            <a:fillRect/>
          </a:stretch>
        </p:blipFill>
        <p:spPr>
          <a:xfrm>
            <a:off x="5182756" y="6201388"/>
            <a:ext cx="1488977" cy="626938"/>
          </a:xfrm>
          <a:prstGeom prst="rect">
            <a:avLst/>
          </a:prstGeom>
        </p:spPr>
      </p:pic>
      <p:pic>
        <p:nvPicPr>
          <p:cNvPr id="14" name="Image 13"/>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82756" y="2987178"/>
            <a:ext cx="4765732" cy="3037034"/>
          </a:xfrm>
          <a:prstGeom prst="rect">
            <a:avLst/>
          </a:prstGeom>
          <a:noFill/>
          <a:ln>
            <a:noFill/>
          </a:ln>
        </p:spPr>
      </p:pic>
      <p:sp>
        <p:nvSpPr>
          <p:cNvPr id="3" name="ZoneTexte 2"/>
          <p:cNvSpPr txBox="1"/>
          <p:nvPr/>
        </p:nvSpPr>
        <p:spPr>
          <a:xfrm>
            <a:off x="197708" y="3739868"/>
            <a:ext cx="4118919" cy="1200329"/>
          </a:xfrm>
          <a:prstGeom prst="rect">
            <a:avLst/>
          </a:prstGeom>
          <a:noFill/>
        </p:spPr>
        <p:txBody>
          <a:bodyPr wrap="square" rtlCol="0">
            <a:spAutoFit/>
          </a:bodyPr>
          <a:lstStyle/>
          <a:p>
            <a:r>
              <a:rPr lang="fr-FR" dirty="0"/>
              <a:t>17 % des responsables de formation ont eu une réponse discriminante vis-à-vis du candidat dont le patronyme suggère une originaire d’Afrique du Nord, </a:t>
            </a:r>
          </a:p>
        </p:txBody>
      </p:sp>
    </p:spTree>
    <p:extLst>
      <p:ext uri="{BB962C8B-B14F-4D97-AF65-F5344CB8AC3E}">
        <p14:creationId xmlns:p14="http://schemas.microsoft.com/office/powerpoint/2010/main" val="1225702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2619633" y="230516"/>
            <a:ext cx="6243248" cy="400110"/>
          </a:xfrm>
          <a:prstGeom prst="rect">
            <a:avLst/>
          </a:prstGeom>
          <a:noFill/>
        </p:spPr>
        <p:txBody>
          <a:bodyPr wrap="square" rtlCol="0">
            <a:spAutoFit/>
          </a:bodyPr>
          <a:lstStyle/>
          <a:p>
            <a:pPr algn="ctr"/>
            <a:r>
              <a:rPr lang="fr-FR" sz="2000" b="1" dirty="0"/>
              <a:t>Confirmation économétrique</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16</a:t>
            </a:fld>
            <a:endParaRPr lang="fr-FR"/>
          </a:p>
        </p:txBody>
      </p:sp>
      <mc:AlternateContent xmlns:mc="http://schemas.openxmlformats.org/markup-compatibility/2006" xmlns:a14="http://schemas.microsoft.com/office/drawing/2010/main">
        <mc:Choice Requires="a14">
          <p:sp>
            <p:nvSpPr>
              <p:cNvPr id="4" name="ZoneTexte 3"/>
              <p:cNvSpPr txBox="1"/>
              <p:nvPr/>
            </p:nvSpPr>
            <p:spPr>
              <a:xfrm>
                <a:off x="168875" y="1017888"/>
                <a:ext cx="11854249" cy="1231106"/>
              </a:xfrm>
              <a:prstGeom prst="rect">
                <a:avLst/>
              </a:prstGeom>
              <a:noFill/>
            </p:spPr>
            <p:txBody>
              <a:bodyPr wrap="square" rtlCol="0">
                <a:spAutoFit/>
              </a:bodyPr>
              <a:lstStyle/>
              <a:p>
                <a:pPr algn="just"/>
                <a:r>
                  <a:rPr lang="fr-FR" dirty="0"/>
                  <a:t>On estime des modèles à probabilité linéaire en intégrant au fur et à mesure différents blocs de variables de contrôle.</a:t>
                </a:r>
              </a:p>
              <a:p>
                <a:pPr algn="just"/>
                <a:r>
                  <a:rPr lang="fr-FR" dirty="0"/>
                  <a:t> </a:t>
                </a:r>
                <a:endParaRPr lang="fr-FR" sz="2000" dirty="0"/>
              </a:p>
              <a:p>
                <a:pPr algn="just"/>
                <a14:m>
                  <m:oMathPara xmlns:m="http://schemas.openxmlformats.org/officeDocument/2006/math">
                    <m:oMathParaPr>
                      <m:jc m:val="centerGroup"/>
                    </m:oMathParaPr>
                    <m:oMath xmlns:m="http://schemas.openxmlformats.org/officeDocument/2006/math">
                      <m:sSub>
                        <m:sSubPr>
                          <m:ctrlPr>
                            <a:rPr lang="fr-FR" i="1">
                              <a:latin typeface="Cambria Math" panose="02040503050406030204" pitchFamily="18" charset="0"/>
                            </a:rPr>
                          </m:ctrlPr>
                        </m:sSubPr>
                        <m:e>
                          <m:r>
                            <a:rPr lang="en-US" i="1">
                              <a:latin typeface="Cambria Math" panose="02040503050406030204" pitchFamily="18" charset="0"/>
                            </a:rPr>
                            <m:t>𝑅𝐸𝑃</m:t>
                          </m:r>
                        </m:e>
                        <m:sub>
                          <m:r>
                            <a:rPr lang="en-US" i="1">
                              <a:latin typeface="Cambria Math" panose="02040503050406030204" pitchFamily="18" charset="0"/>
                            </a:rPr>
                            <m:t>𝑖𝑟</m:t>
                          </m:r>
                        </m:sub>
                      </m:sSub>
                      <m:r>
                        <a:rPr lang="fr-FR" i="1">
                          <a:latin typeface="Cambria Math" panose="02040503050406030204" pitchFamily="18" charset="0"/>
                        </a:rPr>
                        <m:t>= </m:t>
                      </m:r>
                      <m:r>
                        <a:rPr lang="en-US" i="1">
                          <a:latin typeface="Cambria Math" panose="02040503050406030204" pitchFamily="18" charset="0"/>
                        </a:rPr>
                        <m:t>𝛼</m:t>
                      </m:r>
                      <m:r>
                        <a:rPr lang="fr-FR" i="1">
                          <a:latin typeface="Cambria Math" panose="02040503050406030204" pitchFamily="18" charset="0"/>
                        </a:rPr>
                        <m:t>+ </m:t>
                      </m:r>
                      <m:r>
                        <a:rPr lang="en-US" i="1">
                          <a:latin typeface="Cambria Math" panose="02040503050406030204" pitchFamily="18" charset="0"/>
                        </a:rPr>
                        <m:t>𝛽</m:t>
                      </m:r>
                      <m:r>
                        <a:rPr lang="en-US" i="1">
                          <a:latin typeface="Cambria Math" panose="02040503050406030204" pitchFamily="18" charset="0"/>
                        </a:rPr>
                        <m:t> </m:t>
                      </m:r>
                      <m:sSub>
                        <m:sSubPr>
                          <m:ctrlPr>
                            <a:rPr lang="fr-FR" i="1">
                              <a:latin typeface="Cambria Math" panose="02040503050406030204" pitchFamily="18" charset="0"/>
                            </a:rPr>
                          </m:ctrlPr>
                        </m:sSubPr>
                        <m:e>
                          <m:r>
                            <a:rPr lang="en-US" i="1">
                              <a:latin typeface="Cambria Math" panose="02040503050406030204" pitchFamily="18" charset="0"/>
                            </a:rPr>
                            <m:t>𝑁𝐴𝑓𝑟</m:t>
                          </m:r>
                        </m:e>
                        <m:sub>
                          <m:r>
                            <a:rPr lang="en-US" i="1">
                              <a:latin typeface="Cambria Math" panose="02040503050406030204" pitchFamily="18" charset="0"/>
                            </a:rPr>
                            <m:t>𝑖</m:t>
                          </m:r>
                        </m:sub>
                      </m:sSub>
                      <m:r>
                        <a:rPr lang="fr-FR" i="1">
                          <a:latin typeface="Cambria Math" panose="02040503050406030204" pitchFamily="18" charset="0"/>
                        </a:rPr>
                        <m:t>+</m:t>
                      </m:r>
                      <m:r>
                        <a:rPr lang="en-US" i="1">
                          <a:latin typeface="Cambria Math" panose="02040503050406030204" pitchFamily="18" charset="0"/>
                        </a:rPr>
                        <m:t>𝛾</m:t>
                      </m:r>
                      <m:r>
                        <a:rPr lang="en-US" i="1">
                          <a:latin typeface="Cambria Math" panose="02040503050406030204" pitchFamily="18" charset="0"/>
                        </a:rPr>
                        <m:t> </m:t>
                      </m:r>
                      <m:sSub>
                        <m:sSubPr>
                          <m:ctrlPr>
                            <a:rPr lang="fr-FR" i="1">
                              <a:latin typeface="Cambria Math" panose="02040503050406030204" pitchFamily="18" charset="0"/>
                            </a:rPr>
                          </m:ctrlPr>
                        </m:sSubPr>
                        <m:e>
                          <m:r>
                            <a:rPr lang="en-US" i="1">
                              <a:latin typeface="Cambria Math" panose="02040503050406030204" pitchFamily="18" charset="0"/>
                            </a:rPr>
                            <m:t>𝐷𝐼𝑆</m:t>
                          </m:r>
                        </m:e>
                        <m:sub>
                          <m:r>
                            <a:rPr lang="en-US" i="1">
                              <a:latin typeface="Cambria Math" panose="02040503050406030204" pitchFamily="18" charset="0"/>
                            </a:rPr>
                            <m:t>𝑖</m:t>
                          </m:r>
                        </m:sub>
                      </m:sSub>
                      <m:r>
                        <a:rPr lang="fr-FR" i="1">
                          <a:latin typeface="Cambria Math" panose="02040503050406030204" pitchFamily="18" charset="0"/>
                        </a:rPr>
                        <m:t>+</m:t>
                      </m:r>
                      <m:r>
                        <a:rPr lang="en-US" i="1">
                          <a:latin typeface="Cambria Math" panose="02040503050406030204" pitchFamily="18" charset="0"/>
                        </a:rPr>
                        <m:t>𝜏</m:t>
                      </m:r>
                      <m:r>
                        <a:rPr lang="en-US" i="1">
                          <a:latin typeface="Cambria Math" panose="02040503050406030204" pitchFamily="18" charset="0"/>
                        </a:rPr>
                        <m:t> </m:t>
                      </m:r>
                      <m:sSub>
                        <m:sSubPr>
                          <m:ctrlPr>
                            <a:rPr lang="fr-FR"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𝑖𝑟</m:t>
                          </m:r>
                        </m:sub>
                      </m:sSub>
                      <m:r>
                        <a:rPr lang="fr-FR" i="1">
                          <a:latin typeface="Cambria Math" panose="02040503050406030204" pitchFamily="18" charset="0"/>
                        </a:rPr>
                        <m:t>+</m:t>
                      </m:r>
                      <m:sSub>
                        <m:sSubPr>
                          <m:ctrlPr>
                            <a:rPr lang="fr-FR" i="1">
                              <a:latin typeface="Cambria Math" panose="02040503050406030204" pitchFamily="18" charset="0"/>
                            </a:rPr>
                          </m:ctrlPr>
                        </m:sSubPr>
                        <m:e>
                          <m:r>
                            <a:rPr lang="en-US" i="1">
                              <a:latin typeface="Cambria Math" panose="02040503050406030204" pitchFamily="18" charset="0"/>
                            </a:rPr>
                            <m:t>𝜙</m:t>
                          </m:r>
                        </m:e>
                        <m:sub>
                          <m:r>
                            <a:rPr lang="en-US" i="1">
                              <a:latin typeface="Cambria Math" panose="02040503050406030204" pitchFamily="18" charset="0"/>
                            </a:rPr>
                            <m:t>𝑟</m:t>
                          </m:r>
                        </m:sub>
                      </m:sSub>
                      <m:r>
                        <a:rPr lang="fr-FR" i="1">
                          <a:latin typeface="Cambria Math" panose="02040503050406030204" pitchFamily="18" charset="0"/>
                        </a:rPr>
                        <m:t>+</m:t>
                      </m:r>
                      <m:sSub>
                        <m:sSubPr>
                          <m:ctrlPr>
                            <a:rPr lang="fr-FR"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𝑖𝑟</m:t>
                          </m:r>
                        </m:sub>
                      </m:sSub>
                      <m:r>
                        <a:rPr lang="fr-FR" i="1">
                          <a:latin typeface="Cambria Math" panose="02040503050406030204" pitchFamily="18" charset="0"/>
                        </a:rPr>
                        <m:t>              (1) </m:t>
                      </m:r>
                    </m:oMath>
                  </m:oMathPara>
                </a14:m>
                <a:endParaRPr lang="fr-FR" dirty="0"/>
              </a:p>
              <a:p>
                <a:pPr algn="just"/>
                <a:endParaRPr lang="fr-FR" sz="2000" dirty="0"/>
              </a:p>
            </p:txBody>
          </p:sp>
        </mc:Choice>
        <mc:Fallback xmlns="">
          <p:sp>
            <p:nvSpPr>
              <p:cNvPr id="4" name="ZoneTexte 3"/>
              <p:cNvSpPr txBox="1">
                <a:spLocks noRot="1" noChangeAspect="1" noMove="1" noResize="1" noEditPoints="1" noAdjustHandles="1" noChangeArrowheads="1" noChangeShapeType="1" noTextEdit="1"/>
              </p:cNvSpPr>
              <p:nvPr/>
            </p:nvSpPr>
            <p:spPr>
              <a:xfrm>
                <a:off x="168875" y="1017888"/>
                <a:ext cx="11854249" cy="1231106"/>
              </a:xfrm>
              <a:prstGeom prst="rect">
                <a:avLst/>
              </a:prstGeom>
              <a:blipFill>
                <a:blip r:embed="rId6"/>
                <a:stretch>
                  <a:fillRect l="-463" t="-2970"/>
                </a:stretch>
              </a:blipFill>
            </p:spPr>
            <p:txBody>
              <a:bodyPr/>
              <a:lstStyle/>
              <a:p>
                <a:r>
                  <a:rPr lang="fr-FR">
                    <a:noFill/>
                  </a:rPr>
                  <a:t> </a:t>
                </a:r>
              </a:p>
            </p:txBody>
          </p:sp>
        </mc:Fallback>
      </mc:AlternateContent>
      <p:sp>
        <p:nvSpPr>
          <p:cNvPr id="19" name="ZoneTexte 18"/>
          <p:cNvSpPr txBox="1"/>
          <p:nvPr/>
        </p:nvSpPr>
        <p:spPr>
          <a:xfrm>
            <a:off x="10329216" y="38289"/>
            <a:ext cx="1672281" cy="861774"/>
          </a:xfrm>
          <a:prstGeom prst="rect">
            <a:avLst/>
          </a:prstGeom>
          <a:noFill/>
        </p:spPr>
        <p:txBody>
          <a:bodyPr wrap="square" rtlCol="0">
            <a:spAutoFit/>
          </a:bodyPr>
          <a:lstStyle/>
          <a:p>
            <a:pPr marL="400050" indent="-400050">
              <a:buAutoNum type="romanUcPeriod"/>
            </a:pPr>
            <a:r>
              <a:rPr lang="fr-FR" sz="1200" dirty="0"/>
              <a:t>Motivations</a:t>
            </a:r>
          </a:p>
          <a:p>
            <a:pPr marL="400050" indent="-400050">
              <a:buAutoNum type="romanUcPeriod"/>
            </a:pPr>
            <a:r>
              <a:rPr lang="fr-FR" sz="1200" dirty="0"/>
              <a:t>Protocole</a:t>
            </a:r>
          </a:p>
          <a:p>
            <a:pPr marL="400050" indent="-400050">
              <a:buAutoNum type="romanUcPeriod"/>
            </a:pPr>
            <a:r>
              <a:rPr lang="fr-FR" sz="1400" b="1" dirty="0"/>
              <a:t>Résultats</a:t>
            </a:r>
          </a:p>
          <a:p>
            <a:pPr marL="400050" indent="-400050">
              <a:buAutoNum type="romanUcPeriod"/>
            </a:pPr>
            <a:r>
              <a:rPr lang="fr-FR" sz="1200" dirty="0"/>
              <a:t>Interprétations</a:t>
            </a:r>
          </a:p>
        </p:txBody>
      </p:sp>
      <p:pic>
        <p:nvPicPr>
          <p:cNvPr id="17" name="Image 16"/>
          <p:cNvPicPr>
            <a:picLocks noChangeAspect="1"/>
          </p:cNvPicPr>
          <p:nvPr/>
        </p:nvPicPr>
        <p:blipFill>
          <a:blip r:embed="rId7"/>
          <a:stretch>
            <a:fillRect/>
          </a:stretch>
        </p:blipFill>
        <p:spPr>
          <a:xfrm>
            <a:off x="-713502" y="6114122"/>
            <a:ext cx="2344591" cy="779406"/>
          </a:xfrm>
          <a:prstGeom prst="rect">
            <a:avLst/>
          </a:prstGeom>
        </p:spPr>
      </p:pic>
      <p:graphicFrame>
        <p:nvGraphicFramePr>
          <p:cNvPr id="5" name="Objet 4"/>
          <p:cNvGraphicFramePr>
            <a:graphicFrameLocks noChangeAspect="1"/>
          </p:cNvGraphicFramePr>
          <p:nvPr>
            <p:extLst>
              <p:ext uri="{D42A27DB-BD31-4B8C-83A1-F6EECF244321}">
                <p14:modId xmlns:p14="http://schemas.microsoft.com/office/powerpoint/2010/main" val="1232652525"/>
              </p:ext>
            </p:extLst>
          </p:nvPr>
        </p:nvGraphicFramePr>
        <p:xfrm>
          <a:off x="2619633" y="2314570"/>
          <a:ext cx="5759450" cy="2914650"/>
        </p:xfrm>
        <a:graphic>
          <a:graphicData uri="http://schemas.openxmlformats.org/presentationml/2006/ole">
            <mc:AlternateContent xmlns:mc="http://schemas.openxmlformats.org/markup-compatibility/2006">
              <mc:Choice xmlns:v="urn:schemas-microsoft-com:vml" Requires="v">
                <p:oleObj name="Document" r:id="rId8" imgW="5759285" imgH="2914983" progId="Word.Document.12">
                  <p:embed/>
                </p:oleObj>
              </mc:Choice>
              <mc:Fallback>
                <p:oleObj name="Document" r:id="rId8" imgW="5759285" imgH="2914983" progId="Word.Document.12">
                  <p:embed/>
                  <p:pic>
                    <p:nvPicPr>
                      <p:cNvPr id="0" name=""/>
                      <p:cNvPicPr/>
                      <p:nvPr/>
                    </p:nvPicPr>
                    <p:blipFill>
                      <a:blip r:embed="rId9"/>
                      <a:stretch>
                        <a:fillRect/>
                      </a:stretch>
                    </p:blipFill>
                    <p:spPr>
                      <a:xfrm>
                        <a:off x="2619633" y="2314570"/>
                        <a:ext cx="5759450" cy="2914650"/>
                      </a:xfrm>
                      <a:prstGeom prst="rect">
                        <a:avLst/>
                      </a:prstGeom>
                    </p:spPr>
                  </p:pic>
                </p:oleObj>
              </mc:Fallback>
            </mc:AlternateContent>
          </a:graphicData>
        </a:graphic>
      </p:graphicFrame>
      <p:sp>
        <p:nvSpPr>
          <p:cNvPr id="6" name="Rectangle 5"/>
          <p:cNvSpPr/>
          <p:nvPr/>
        </p:nvSpPr>
        <p:spPr>
          <a:xfrm>
            <a:off x="2537255" y="5147380"/>
            <a:ext cx="6096000" cy="738664"/>
          </a:xfrm>
          <a:prstGeom prst="rect">
            <a:avLst/>
          </a:prstGeom>
        </p:spPr>
        <p:txBody>
          <a:bodyPr>
            <a:spAutoFit/>
          </a:bodyPr>
          <a:lstStyle/>
          <a:p>
            <a:r>
              <a:rPr lang="fr-FR" sz="1400" dirty="0">
                <a:latin typeface="Calibri" panose="020F0502020204030204" pitchFamily="34" charset="0"/>
                <a:ea typeface="Times New Roman" panose="02020603050405020304" pitchFamily="18" charset="0"/>
              </a:rPr>
              <a:t>Les effets fixes temporels sont : le jour de l'envoi. Les variables de contrôle sont : le domaine d'étude, le niveau de diplôme, le type de diplôme (ingénieur ou master) et le groupe d'envoi.</a:t>
            </a:r>
            <a:endParaRPr lang="fr-FR" sz="1400" dirty="0"/>
          </a:p>
        </p:txBody>
      </p:sp>
      <p:sp>
        <p:nvSpPr>
          <p:cNvPr id="7" name="ZoneTexte 6"/>
          <p:cNvSpPr txBox="1"/>
          <p:nvPr/>
        </p:nvSpPr>
        <p:spPr>
          <a:xfrm>
            <a:off x="267732" y="2371606"/>
            <a:ext cx="1540475" cy="3262432"/>
          </a:xfrm>
          <a:prstGeom prst="rect">
            <a:avLst/>
          </a:prstGeom>
          <a:noFill/>
        </p:spPr>
        <p:txBody>
          <a:bodyPr wrap="square" rtlCol="0">
            <a:spAutoFit/>
          </a:bodyPr>
          <a:lstStyle/>
          <a:p>
            <a:r>
              <a:rPr lang="fr-FR" b="1" dirty="0"/>
              <a:t>L’effet de l’origine apparait très robuste à la prise en compte des contrôles</a:t>
            </a:r>
          </a:p>
          <a:p>
            <a:r>
              <a:rPr lang="fr-FR" sz="1600" dirty="0"/>
              <a:t>Elle est significative et stable quelle que soit la spécification</a:t>
            </a:r>
          </a:p>
        </p:txBody>
      </p:sp>
      <p:sp>
        <p:nvSpPr>
          <p:cNvPr id="3" name="Rectangle 2"/>
          <p:cNvSpPr/>
          <p:nvPr/>
        </p:nvSpPr>
        <p:spPr>
          <a:xfrm>
            <a:off x="8993137" y="2245255"/>
            <a:ext cx="3162989" cy="3046988"/>
          </a:xfrm>
          <a:prstGeom prst="rect">
            <a:avLst/>
          </a:prstGeom>
        </p:spPr>
        <p:txBody>
          <a:bodyPr wrap="square">
            <a:spAutoFit/>
          </a:bodyPr>
          <a:lstStyle/>
          <a:p>
            <a:r>
              <a:rPr lang="fr-FR" sz="1600" dirty="0"/>
              <a:t>〖REP〗_</a:t>
            </a:r>
            <a:r>
              <a:rPr lang="fr-FR" sz="1600" dirty="0" err="1"/>
              <a:t>ir</a:t>
            </a:r>
            <a:r>
              <a:rPr lang="fr-FR" sz="1600" dirty="0"/>
              <a:t> est une variable dichotomique indiquant si le recruteur r donne ou non une réponse positive au candidat i. 〖</a:t>
            </a:r>
            <a:r>
              <a:rPr lang="fr-FR" sz="1600" dirty="0" err="1"/>
              <a:t>NAfr</a:t>
            </a:r>
            <a:r>
              <a:rPr lang="fr-FR" sz="1600" dirty="0"/>
              <a:t>〗_i et  〖</a:t>
            </a:r>
            <a:r>
              <a:rPr lang="fr-FR" sz="1600" dirty="0" err="1"/>
              <a:t>DIS〗_i</a:t>
            </a:r>
            <a:r>
              <a:rPr lang="fr-FR" sz="1600" dirty="0"/>
              <a:t> sont les variables d'intérêt qui sont respectivement si le candidat est d'origine maghrébine et souffre d'un handicap. </a:t>
            </a:r>
            <a:r>
              <a:rPr lang="fr-FR" sz="1600" dirty="0" err="1"/>
              <a:t>T_ir</a:t>
            </a:r>
            <a:r>
              <a:rPr lang="fr-FR" sz="1600" dirty="0"/>
              <a:t> est le jour de l'envoi du message du candidat i au recruteur r. Enfin, </a:t>
            </a:r>
            <a:r>
              <a:rPr lang="fr-FR" sz="1600" dirty="0" err="1"/>
              <a:t>ϕ_r</a:t>
            </a:r>
            <a:r>
              <a:rPr lang="fr-FR" sz="1600" dirty="0"/>
              <a:t> sont des effets fixes du recruteur. </a:t>
            </a:r>
          </a:p>
        </p:txBody>
      </p:sp>
      <p:pic>
        <p:nvPicPr>
          <p:cNvPr id="18" name="Image 17"/>
          <p:cNvPicPr>
            <a:picLocks noChangeAspect="1"/>
          </p:cNvPicPr>
          <p:nvPr/>
        </p:nvPicPr>
        <p:blipFill>
          <a:blip r:embed="rId10"/>
          <a:stretch>
            <a:fillRect/>
          </a:stretch>
        </p:blipFill>
        <p:spPr>
          <a:xfrm>
            <a:off x="5182756" y="6201388"/>
            <a:ext cx="1488977" cy="626938"/>
          </a:xfrm>
          <a:prstGeom prst="rect">
            <a:avLst/>
          </a:prstGeom>
        </p:spPr>
      </p:pic>
    </p:spTree>
    <p:extLst>
      <p:ext uri="{BB962C8B-B14F-4D97-AF65-F5344CB8AC3E}">
        <p14:creationId xmlns:p14="http://schemas.microsoft.com/office/powerpoint/2010/main" val="2498577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17748"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2" name="Espace réservé du numéro de diapositive 1"/>
          <p:cNvSpPr>
            <a:spLocks noGrp="1"/>
          </p:cNvSpPr>
          <p:nvPr>
            <p:ph type="sldNum" sz="quarter" idx="12"/>
          </p:nvPr>
        </p:nvSpPr>
        <p:spPr/>
        <p:txBody>
          <a:bodyPr/>
          <a:lstStyle/>
          <a:p>
            <a:fld id="{C3370052-E332-40C3-94EC-6028112DE79A}" type="slidenum">
              <a:rPr lang="fr-FR" smtClean="0"/>
              <a:t>17</a:t>
            </a:fld>
            <a:endParaRPr lang="fr-FR"/>
          </a:p>
        </p:txBody>
      </p:sp>
      <p:sp>
        <p:nvSpPr>
          <p:cNvPr id="14" name="ZoneTexte 13"/>
          <p:cNvSpPr txBox="1"/>
          <p:nvPr/>
        </p:nvSpPr>
        <p:spPr>
          <a:xfrm>
            <a:off x="1886465" y="263899"/>
            <a:ext cx="7891980" cy="400110"/>
          </a:xfrm>
          <a:prstGeom prst="rect">
            <a:avLst/>
          </a:prstGeom>
          <a:noFill/>
        </p:spPr>
        <p:txBody>
          <a:bodyPr wrap="square" rtlCol="0">
            <a:spAutoFit/>
          </a:bodyPr>
          <a:lstStyle/>
          <a:p>
            <a:pPr algn="ctr"/>
            <a:r>
              <a:rPr lang="fr-FR" sz="2000" b="1" dirty="0"/>
              <a:t>Différences selon les disciplines et selon la location de l’établissement</a:t>
            </a:r>
          </a:p>
        </p:txBody>
      </p:sp>
      <p:sp>
        <p:nvSpPr>
          <p:cNvPr id="6" name="ZoneTexte 5"/>
          <p:cNvSpPr txBox="1"/>
          <p:nvPr/>
        </p:nvSpPr>
        <p:spPr>
          <a:xfrm>
            <a:off x="262647" y="1058759"/>
            <a:ext cx="11139616" cy="369332"/>
          </a:xfrm>
          <a:prstGeom prst="rect">
            <a:avLst/>
          </a:prstGeom>
          <a:noFill/>
        </p:spPr>
        <p:txBody>
          <a:bodyPr wrap="square" rtlCol="0">
            <a:spAutoFit/>
          </a:bodyPr>
          <a:lstStyle/>
          <a:p>
            <a:r>
              <a:rPr lang="fr-FR" dirty="0"/>
              <a:t>Les taux de réponse positive apparaissent assez sensibles à la discipline et aux caractéristiques de l’établissement. </a:t>
            </a:r>
          </a:p>
        </p:txBody>
      </p:sp>
      <p:sp>
        <p:nvSpPr>
          <p:cNvPr id="9" name="ZoneTexte 8"/>
          <p:cNvSpPr txBox="1"/>
          <p:nvPr/>
        </p:nvSpPr>
        <p:spPr>
          <a:xfrm>
            <a:off x="262647" y="5341802"/>
            <a:ext cx="11085945" cy="369332"/>
          </a:xfrm>
          <a:prstGeom prst="rect">
            <a:avLst/>
          </a:prstGeom>
          <a:noFill/>
        </p:spPr>
        <p:txBody>
          <a:bodyPr wrap="square" rtlCol="0">
            <a:spAutoFit/>
          </a:bodyPr>
          <a:lstStyle/>
          <a:p>
            <a:r>
              <a:rPr lang="fr-FR" dirty="0"/>
              <a:t>La part des RF discriminants est de 33,3 % en Droit,  21,1 % en Science, contre 7,3 % en LLA-SHS. </a:t>
            </a:r>
          </a:p>
        </p:txBody>
      </p:sp>
      <p:sp>
        <p:nvSpPr>
          <p:cNvPr id="17" name="ZoneTexte 16"/>
          <p:cNvSpPr txBox="1"/>
          <p:nvPr/>
        </p:nvSpPr>
        <p:spPr>
          <a:xfrm>
            <a:off x="10329216" y="38289"/>
            <a:ext cx="1672281" cy="861774"/>
          </a:xfrm>
          <a:prstGeom prst="rect">
            <a:avLst/>
          </a:prstGeom>
          <a:noFill/>
        </p:spPr>
        <p:txBody>
          <a:bodyPr wrap="square" rtlCol="0">
            <a:spAutoFit/>
          </a:bodyPr>
          <a:lstStyle/>
          <a:p>
            <a:pPr marL="400050" indent="-400050">
              <a:buAutoNum type="romanUcPeriod"/>
            </a:pPr>
            <a:r>
              <a:rPr lang="fr-FR" sz="1200" dirty="0"/>
              <a:t>Motivations</a:t>
            </a:r>
          </a:p>
          <a:p>
            <a:pPr marL="400050" indent="-400050">
              <a:buAutoNum type="romanUcPeriod"/>
            </a:pPr>
            <a:r>
              <a:rPr lang="fr-FR" sz="1200" dirty="0"/>
              <a:t>Protocole</a:t>
            </a:r>
          </a:p>
          <a:p>
            <a:pPr marL="400050" indent="-400050">
              <a:buAutoNum type="romanUcPeriod"/>
            </a:pPr>
            <a:r>
              <a:rPr lang="fr-FR" sz="1400" b="1" dirty="0"/>
              <a:t>Résultats</a:t>
            </a:r>
          </a:p>
          <a:p>
            <a:pPr marL="400050" indent="-400050">
              <a:buAutoNum type="romanUcPeriod"/>
            </a:pPr>
            <a:r>
              <a:rPr lang="fr-FR" sz="1200" dirty="0"/>
              <a:t>Interprétations</a:t>
            </a:r>
          </a:p>
        </p:txBody>
      </p:sp>
      <p:pic>
        <p:nvPicPr>
          <p:cNvPr id="18" name="Image 17"/>
          <p:cNvPicPr>
            <a:picLocks noChangeAspect="1"/>
          </p:cNvPicPr>
          <p:nvPr/>
        </p:nvPicPr>
        <p:blipFill>
          <a:blip r:embed="rId5"/>
          <a:stretch>
            <a:fillRect/>
          </a:stretch>
        </p:blipFill>
        <p:spPr>
          <a:xfrm>
            <a:off x="-713502" y="6114122"/>
            <a:ext cx="2344591" cy="779406"/>
          </a:xfrm>
          <a:prstGeom prst="rect">
            <a:avLst/>
          </a:prstGeom>
        </p:spPr>
      </p:pic>
      <p:graphicFrame>
        <p:nvGraphicFramePr>
          <p:cNvPr id="3" name="Tableau 2"/>
          <p:cNvGraphicFramePr>
            <a:graphicFrameLocks noGrp="1"/>
          </p:cNvGraphicFramePr>
          <p:nvPr>
            <p:extLst>
              <p:ext uri="{D42A27DB-BD31-4B8C-83A1-F6EECF244321}">
                <p14:modId xmlns:p14="http://schemas.microsoft.com/office/powerpoint/2010/main" val="3733780412"/>
              </p:ext>
            </p:extLst>
          </p:nvPr>
        </p:nvGraphicFramePr>
        <p:xfrm>
          <a:off x="458793" y="1550703"/>
          <a:ext cx="10515600" cy="3424241"/>
        </p:xfrm>
        <a:graphic>
          <a:graphicData uri="http://schemas.openxmlformats.org/drawingml/2006/table">
            <a:tbl>
              <a:tblPr firstRow="1" firstCol="1" bandRow="1"/>
              <a:tblGrid>
                <a:gridCol w="1752600">
                  <a:extLst>
                    <a:ext uri="{9D8B030D-6E8A-4147-A177-3AD203B41FA5}">
                      <a16:colId xmlns:a16="http://schemas.microsoft.com/office/drawing/2014/main" val="236724030"/>
                    </a:ext>
                  </a:extLst>
                </a:gridCol>
                <a:gridCol w="1752600">
                  <a:extLst>
                    <a:ext uri="{9D8B030D-6E8A-4147-A177-3AD203B41FA5}">
                      <a16:colId xmlns:a16="http://schemas.microsoft.com/office/drawing/2014/main" val="1037862730"/>
                    </a:ext>
                  </a:extLst>
                </a:gridCol>
                <a:gridCol w="1752600">
                  <a:extLst>
                    <a:ext uri="{9D8B030D-6E8A-4147-A177-3AD203B41FA5}">
                      <a16:colId xmlns:a16="http://schemas.microsoft.com/office/drawing/2014/main" val="2068003479"/>
                    </a:ext>
                  </a:extLst>
                </a:gridCol>
                <a:gridCol w="1752600">
                  <a:extLst>
                    <a:ext uri="{9D8B030D-6E8A-4147-A177-3AD203B41FA5}">
                      <a16:colId xmlns:a16="http://schemas.microsoft.com/office/drawing/2014/main" val="1763054558"/>
                    </a:ext>
                  </a:extLst>
                </a:gridCol>
                <a:gridCol w="1752600">
                  <a:extLst>
                    <a:ext uri="{9D8B030D-6E8A-4147-A177-3AD203B41FA5}">
                      <a16:colId xmlns:a16="http://schemas.microsoft.com/office/drawing/2014/main" val="1883071161"/>
                    </a:ext>
                  </a:extLst>
                </a:gridCol>
                <a:gridCol w="1752600">
                  <a:extLst>
                    <a:ext uri="{9D8B030D-6E8A-4147-A177-3AD203B41FA5}">
                      <a16:colId xmlns:a16="http://schemas.microsoft.com/office/drawing/2014/main" val="3961584690"/>
                    </a:ext>
                  </a:extLst>
                </a:gridCol>
              </a:tblGrid>
              <a:tr h="190500">
                <a:tc>
                  <a:txBody>
                    <a:bodyPr/>
                    <a:lstStyle/>
                    <a:p>
                      <a:pPr>
                        <a:lnSpc>
                          <a:spcPct val="107000"/>
                        </a:lnSpc>
                        <a:spcAft>
                          <a:spcPts val="0"/>
                        </a:spcAft>
                      </a:pPr>
                      <a:r>
                        <a:rPr lang="fr-FR"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400" b="1">
                          <a:effectLst/>
                          <a:latin typeface="Calibri" panose="020F0502020204030204" pitchFamily="34" charset="0"/>
                          <a:ea typeface="Times New Roman" panose="02020603050405020304" pitchFamily="18" charset="0"/>
                          <a:cs typeface="Calibri" panose="020F0502020204030204" pitchFamily="34" charset="0"/>
                        </a:rPr>
                        <a:t>(1)</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400" b="1">
                          <a:effectLst/>
                          <a:latin typeface="Calibri" panose="020F0502020204030204" pitchFamily="34" charset="0"/>
                          <a:ea typeface="Times New Roman" panose="02020603050405020304" pitchFamily="18" charset="0"/>
                          <a:cs typeface="Calibri" panose="020F0502020204030204" pitchFamily="34" charset="0"/>
                        </a:rPr>
                        <a:t>(2)</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effectLst/>
                          <a:latin typeface="Calibri" panose="020F0502020204030204" pitchFamily="34" charset="0"/>
                          <a:ea typeface="Times New Roman" panose="02020603050405020304" pitchFamily="18" charset="0"/>
                          <a:cs typeface="Calibri" panose="020F0502020204030204" pitchFamily="34" charset="0"/>
                        </a:rPr>
                        <a:t>(3)</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83756887"/>
                  </a:ext>
                </a:extLst>
              </a:tr>
              <a:tr h="190500">
                <a:tc>
                  <a:txBody>
                    <a:bodyPr/>
                    <a:lstStyle/>
                    <a:p>
                      <a:pPr>
                        <a:lnSpc>
                          <a:spcPct val="107000"/>
                        </a:lnSpc>
                      </a:pPr>
                      <a:endParaRPr lang="fr-FR" sz="1400" dirty="0">
                        <a:effectLst/>
                        <a:latin typeface="Calibri" panose="020F0502020204030204" pitchFamily="34"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b="1">
                          <a:effectLst/>
                          <a:latin typeface="Calibri" panose="020F0502020204030204" pitchFamily="34" charset="0"/>
                          <a:ea typeface="Times New Roman" panose="02020603050405020304" pitchFamily="18" charset="0"/>
                          <a:cs typeface="Calibri" panose="020F0502020204030204" pitchFamily="34" charset="0"/>
                        </a:rPr>
                        <a:t>Origine française</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b="1">
                          <a:effectLst/>
                          <a:latin typeface="Calibri" panose="020F0502020204030204" pitchFamily="34" charset="0"/>
                          <a:ea typeface="Times New Roman" panose="02020603050405020304" pitchFamily="18" charset="0"/>
                          <a:cs typeface="Calibri" panose="020F0502020204030204" pitchFamily="34" charset="0"/>
                        </a:rPr>
                        <a:t>Origine Nord Africaine</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Calibri" panose="020F0502020204030204" pitchFamily="34" charset="0"/>
                          <a:ea typeface="Times New Roman" panose="02020603050405020304" pitchFamily="18" charset="0"/>
                          <a:cs typeface="Calibri" panose="020F0502020204030204" pitchFamily="34" charset="0"/>
                        </a:rPr>
                        <a:t>Handicapé</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Calibri" panose="020F0502020204030204" pitchFamily="34" charset="0"/>
                          <a:ea typeface="Times New Roman" panose="02020603050405020304" pitchFamily="18" charset="0"/>
                          <a:cs typeface="Calibri" panose="020F0502020204030204" pitchFamily="34" charset="0"/>
                        </a:rPr>
                        <a:t>(2)-(1)</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Calibri" panose="020F0502020204030204" pitchFamily="34" charset="0"/>
                          <a:ea typeface="Times New Roman" panose="02020603050405020304" pitchFamily="18" charset="0"/>
                          <a:cs typeface="Calibri" panose="020F0502020204030204" pitchFamily="34" charset="0"/>
                        </a:rPr>
                        <a:t>(3)-(1)</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9246451"/>
                  </a:ext>
                </a:extLst>
              </a:tr>
              <a:tr h="190500">
                <a:tc>
                  <a:txBody>
                    <a:bodyPr/>
                    <a:lstStyle/>
                    <a:p>
                      <a:pPr>
                        <a:lnSpc>
                          <a:spcPct val="107000"/>
                        </a:lnSpc>
                        <a:spcAft>
                          <a:spcPts val="0"/>
                        </a:spcAft>
                      </a:pPr>
                      <a:r>
                        <a:rPr lang="fr-FR"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Domaine d’étude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spcAft>
                          <a:spcPts val="0"/>
                        </a:spcAft>
                      </a:pPr>
                      <a:r>
                        <a:rPr lang="en-US" sz="1400" b="1">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0"/>
                        </a:spcAft>
                      </a:pPr>
                      <a:r>
                        <a:rPr lang="en-US" sz="1400" b="1">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spcAft>
                          <a:spcPts val="0"/>
                        </a:spcAft>
                      </a:pPr>
                      <a:r>
                        <a:rPr lang="fr-FR" sz="1400" b="1">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1400" b="1">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50599334"/>
                  </a:ext>
                </a:extLst>
              </a:tr>
              <a:tr h="190500">
                <a:tc>
                  <a:txBody>
                    <a:bodyPr/>
                    <a:lstStyle/>
                    <a:p>
                      <a:pP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Droit,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économie</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gestion</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70,00%</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54,76%</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66,67%</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-15,24***</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-3,33</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1903069092"/>
                  </a:ext>
                </a:extLst>
              </a:tr>
              <a:tr h="190500">
                <a:tc>
                  <a:txBody>
                    <a:bodyPr/>
                    <a:lstStyle/>
                    <a:p>
                      <a:pP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Sciences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humaines</a:t>
                      </a:r>
                      <a:r>
                        <a:rPr lang="en-US" sz="1400" dirty="0">
                          <a:effectLst/>
                          <a:latin typeface="Calibri" panose="020F0502020204030204" pitchFamily="34" charset="0"/>
                          <a:ea typeface="Times New Roman" panose="02020603050405020304" pitchFamily="18" charset="0"/>
                          <a:cs typeface="Calibri" panose="020F0502020204030204" pitchFamily="34" charset="0"/>
                        </a:rPr>
                        <a:t> et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sociales</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69,42%</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68,60%</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70,25%</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-0,82</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0,83</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2876828192"/>
                  </a:ext>
                </a:extLst>
              </a:tr>
              <a:tr h="190500">
                <a:tc>
                  <a:txBody>
                    <a:bodyPr/>
                    <a:lstStyle/>
                    <a:p>
                      <a:pP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Science,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technologie</a:t>
                      </a:r>
                      <a:r>
                        <a:rPr lang="en-US" sz="1400" dirty="0">
                          <a:effectLst/>
                          <a:latin typeface="Calibri" panose="020F0502020204030204" pitchFamily="34" charset="0"/>
                          <a:ea typeface="Times New Roman" panose="02020603050405020304" pitchFamily="18" charset="0"/>
                          <a:cs typeface="Calibri" panose="020F0502020204030204" pitchFamily="34" charset="0"/>
                        </a:rPr>
                        <a:t>, santé</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7000"/>
                        </a:lnSpc>
                        <a:spcAft>
                          <a:spcPts val="0"/>
                        </a:spcAft>
                      </a:pPr>
                      <a:r>
                        <a:rPr lang="fr-FR"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71,11%</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56,67%</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67,22%</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-14,44***</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-3,89</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1545459717"/>
                  </a:ext>
                </a:extLst>
              </a:tr>
              <a:tr h="190500">
                <a:tc>
                  <a:txBody>
                    <a:bodyPr/>
                    <a:lstStyle/>
                    <a:p>
                      <a:pP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Arts,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lettres</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langues</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70,13%</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75,32%</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71,43%</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5,19</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158401621"/>
                  </a:ext>
                </a:extLst>
              </a:tr>
              <a:tr h="190500">
                <a:tc>
                  <a:txBody>
                    <a:bodyPr/>
                    <a:lstStyle/>
                    <a:p>
                      <a:pPr>
                        <a:lnSpc>
                          <a:spcPct val="107000"/>
                        </a:lnSpc>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7000"/>
                        </a:lnSpc>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2829378131"/>
                  </a:ext>
                </a:extLst>
              </a:tr>
              <a:tr h="190500">
                <a:tc>
                  <a:txBody>
                    <a:bodyPr/>
                    <a:lstStyle/>
                    <a:p>
                      <a:pPr>
                        <a:lnSpc>
                          <a:spcPct val="107000"/>
                        </a:lnSpc>
                        <a:spcAft>
                          <a:spcPts val="0"/>
                        </a:spcAft>
                      </a:pPr>
                      <a:r>
                        <a:rPr lang="fr-FR"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Localisation de l’université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a:noFill/>
                    </a:lnT>
                    <a:lnB>
                      <a:noFill/>
                    </a:lnB>
                  </a:tcPr>
                </a:tc>
                <a:extLst>
                  <a:ext uri="{0D108BD9-81ED-4DB2-BD59-A6C34878D82A}">
                    <a16:rowId xmlns:a16="http://schemas.microsoft.com/office/drawing/2014/main" val="4177999546"/>
                  </a:ext>
                </a:extLst>
              </a:tr>
              <a:tr h="190500">
                <a:tc>
                  <a:txBody>
                    <a:bodyPr/>
                    <a:lstStyle/>
                    <a:p>
                      <a:pPr>
                        <a:lnSpc>
                          <a:spcPct val="107000"/>
                        </a:lnSpc>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Hors de l’IDF</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7000"/>
                        </a:lnSpc>
                        <a:spcAft>
                          <a:spcPts val="0"/>
                        </a:spcAft>
                      </a:pPr>
                      <a:r>
                        <a:rPr lang="fr-FR"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76,11%</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66,37%</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75,52%</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-9,74***</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7000"/>
                        </a:lnSpc>
                        <a:spcAft>
                          <a:spcPts val="0"/>
                        </a:spcAft>
                      </a:pPr>
                      <a:r>
                        <a:rPr lang="fr-FR"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-0,59</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a:noFill/>
                    </a:lnB>
                  </a:tcPr>
                </a:tc>
                <a:extLst>
                  <a:ext uri="{0D108BD9-81ED-4DB2-BD59-A6C34878D82A}">
                    <a16:rowId xmlns:a16="http://schemas.microsoft.com/office/drawing/2014/main" val="3246626880"/>
                  </a:ext>
                </a:extLst>
              </a:tr>
              <a:tr h="190500">
                <a:tc>
                  <a:txBody>
                    <a:bodyPr/>
                    <a:lstStyle/>
                    <a:p>
                      <a:pPr>
                        <a:lnSpc>
                          <a:spcPct val="107000"/>
                        </a:lnSpc>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IDF</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61,57%</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54,48%</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57,84%</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-7,09*</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-3,73</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4852948"/>
                  </a:ext>
                </a:extLst>
              </a:tr>
            </a:tbl>
          </a:graphicData>
        </a:graphic>
      </p:graphicFrame>
      <p:pic>
        <p:nvPicPr>
          <p:cNvPr id="21" name="Image 20"/>
          <p:cNvPicPr>
            <a:picLocks noChangeAspect="1"/>
          </p:cNvPicPr>
          <p:nvPr/>
        </p:nvPicPr>
        <p:blipFill>
          <a:blip r:embed="rId6"/>
          <a:stretch>
            <a:fillRect/>
          </a:stretch>
        </p:blipFill>
        <p:spPr>
          <a:xfrm>
            <a:off x="5182756" y="6201388"/>
            <a:ext cx="1488977" cy="626938"/>
          </a:xfrm>
          <a:prstGeom prst="rect">
            <a:avLst/>
          </a:prstGeom>
        </p:spPr>
      </p:pic>
    </p:spTree>
    <p:extLst>
      <p:ext uri="{BB962C8B-B14F-4D97-AF65-F5344CB8AC3E}">
        <p14:creationId xmlns:p14="http://schemas.microsoft.com/office/powerpoint/2010/main" val="2575524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2619633" y="230516"/>
            <a:ext cx="6243248" cy="400110"/>
          </a:xfrm>
          <a:prstGeom prst="rect">
            <a:avLst/>
          </a:prstGeom>
          <a:noFill/>
        </p:spPr>
        <p:txBody>
          <a:bodyPr wrap="square" rtlCol="0">
            <a:spAutoFit/>
          </a:bodyPr>
          <a:lstStyle/>
          <a:p>
            <a:pPr algn="ctr"/>
            <a:r>
              <a:rPr lang="fr-FR" sz="2000" b="1" dirty="0"/>
              <a:t>Interprétations</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18</a:t>
            </a:fld>
            <a:endParaRPr lang="fr-FR"/>
          </a:p>
        </p:txBody>
      </p:sp>
      <p:sp>
        <p:nvSpPr>
          <p:cNvPr id="19" name="ZoneTexte 18"/>
          <p:cNvSpPr txBox="1"/>
          <p:nvPr/>
        </p:nvSpPr>
        <p:spPr>
          <a:xfrm>
            <a:off x="10329216" y="38289"/>
            <a:ext cx="1772168" cy="861774"/>
          </a:xfrm>
          <a:prstGeom prst="rect">
            <a:avLst/>
          </a:prstGeom>
          <a:noFill/>
        </p:spPr>
        <p:txBody>
          <a:bodyPr wrap="square" rtlCol="0">
            <a:spAutoFit/>
          </a:bodyPr>
          <a:lstStyle/>
          <a:p>
            <a:pPr marL="400050" indent="-400050">
              <a:buAutoNum type="romanUcPeriod"/>
            </a:pPr>
            <a:r>
              <a:rPr lang="fr-FR" sz="1200" dirty="0"/>
              <a:t>Motivations</a:t>
            </a:r>
          </a:p>
          <a:p>
            <a:pPr marL="400050" indent="-400050">
              <a:buAutoNum type="romanUcPeriod"/>
            </a:pPr>
            <a:r>
              <a:rPr lang="fr-FR" sz="1200" dirty="0"/>
              <a:t>Protocole</a:t>
            </a:r>
          </a:p>
          <a:p>
            <a:pPr marL="400050" indent="-400050">
              <a:buAutoNum type="romanUcPeriod"/>
            </a:pPr>
            <a:r>
              <a:rPr lang="fr-FR" sz="1200" dirty="0"/>
              <a:t>Résultats</a:t>
            </a:r>
          </a:p>
          <a:p>
            <a:pPr marL="400050" indent="-400050">
              <a:buAutoNum type="romanUcPeriod"/>
            </a:pPr>
            <a:r>
              <a:rPr lang="fr-FR" sz="1400" b="1" dirty="0"/>
              <a:t>Interprétations</a:t>
            </a:r>
          </a:p>
        </p:txBody>
      </p:sp>
      <p:pic>
        <p:nvPicPr>
          <p:cNvPr id="17" name="Image 16"/>
          <p:cNvPicPr>
            <a:picLocks noChangeAspect="1"/>
          </p:cNvPicPr>
          <p:nvPr/>
        </p:nvPicPr>
        <p:blipFill>
          <a:blip r:embed="rId5"/>
          <a:stretch>
            <a:fillRect/>
          </a:stretch>
        </p:blipFill>
        <p:spPr>
          <a:xfrm>
            <a:off x="-713502" y="6114122"/>
            <a:ext cx="2344591" cy="779406"/>
          </a:xfrm>
          <a:prstGeom prst="rect">
            <a:avLst/>
          </a:prstGeom>
        </p:spPr>
      </p:pic>
      <p:sp>
        <p:nvSpPr>
          <p:cNvPr id="5" name="ZoneTexte 4"/>
          <p:cNvSpPr txBox="1"/>
          <p:nvPr/>
        </p:nvSpPr>
        <p:spPr>
          <a:xfrm>
            <a:off x="-24565" y="908301"/>
            <a:ext cx="11903618" cy="1477328"/>
          </a:xfrm>
          <a:prstGeom prst="rect">
            <a:avLst/>
          </a:prstGeom>
          <a:noFill/>
        </p:spPr>
        <p:txBody>
          <a:bodyPr wrap="square" rtlCol="0">
            <a:spAutoFit/>
          </a:bodyPr>
          <a:lstStyle/>
          <a:p>
            <a:r>
              <a:rPr lang="fr-FR" dirty="0"/>
              <a:t>Une originalité de l’étude est de proposer des interprétations des discriminations, grâce à l’administration d’une post-enquête rapide, trois mois après le </a:t>
            </a:r>
            <a:r>
              <a:rPr lang="fr-FR" dirty="0" err="1"/>
              <a:t>testing</a:t>
            </a:r>
            <a:r>
              <a:rPr lang="fr-FR" dirty="0"/>
              <a:t>, auprès des 607 responsables de formations testés. Les données ont aussi été appariées à la base Open Data de la plateforme </a:t>
            </a:r>
            <a:r>
              <a:rPr lang="fr-FR" i="1" dirty="0" err="1"/>
              <a:t>trouvemonmaster</a:t>
            </a:r>
            <a:r>
              <a:rPr lang="fr-FR" dirty="0"/>
              <a:t> et aux résultats de </a:t>
            </a:r>
            <a:r>
              <a:rPr lang="fr-FR" i="1" dirty="0"/>
              <a:t>l’enquête nationale sur l’insertion professionnelle des diplômé.es de master</a:t>
            </a:r>
            <a:r>
              <a:rPr lang="fr-FR" dirty="0"/>
              <a:t> </a:t>
            </a:r>
          </a:p>
          <a:p>
            <a:r>
              <a:rPr lang="fr-FR" dirty="0"/>
              <a:t>. </a:t>
            </a:r>
          </a:p>
        </p:txBody>
      </p:sp>
      <p:sp>
        <p:nvSpPr>
          <p:cNvPr id="14" name="ZoneTexte 13"/>
          <p:cNvSpPr txBox="1"/>
          <p:nvPr/>
        </p:nvSpPr>
        <p:spPr>
          <a:xfrm>
            <a:off x="226235" y="1692490"/>
            <a:ext cx="11854249" cy="5724644"/>
          </a:xfrm>
          <a:prstGeom prst="rect">
            <a:avLst/>
          </a:prstGeom>
          <a:noFill/>
        </p:spPr>
        <p:txBody>
          <a:bodyPr wrap="square" rtlCol="0">
            <a:spAutoFit/>
          </a:bodyPr>
          <a:lstStyle/>
          <a:p>
            <a:pPr algn="ctr"/>
            <a:endParaRPr lang="fr-FR" dirty="0"/>
          </a:p>
          <a:p>
            <a:pPr algn="ctr"/>
            <a:r>
              <a:rPr lang="fr-FR" dirty="0"/>
              <a:t>«</a:t>
            </a:r>
            <a:r>
              <a:rPr lang="fr-FR" b="1" dirty="0"/>
              <a:t> Enquête sur les difficultés de recrutement dans l’enseignement supérieur </a:t>
            </a:r>
            <a:r>
              <a:rPr lang="fr-FR" dirty="0"/>
              <a:t>»</a:t>
            </a:r>
          </a:p>
          <a:p>
            <a:pPr algn="just"/>
            <a:endParaRPr lang="fr-FR" b="1" dirty="0"/>
          </a:p>
          <a:p>
            <a:pPr lvl="2" algn="just"/>
            <a:r>
              <a:rPr lang="fr-FR" b="1" dirty="0"/>
              <a:t>Déroulement pratique du recrutement</a:t>
            </a:r>
            <a:r>
              <a:rPr lang="fr-FR" dirty="0"/>
              <a:t> : responsable isolé ? Recrutement sur dossier ou avec audition ?</a:t>
            </a:r>
          </a:p>
          <a:p>
            <a:pPr lvl="2" algn="just"/>
            <a:r>
              <a:rPr lang="fr-FR" b="1" dirty="0"/>
              <a:t>Niveau de tension dans le recrutement </a:t>
            </a:r>
            <a:r>
              <a:rPr lang="fr-FR" dirty="0"/>
              <a:t>:  nombre de candidatures par place ? Gestion d’une file d’attente ? </a:t>
            </a:r>
          </a:p>
          <a:p>
            <a:pPr lvl="2" algn="just"/>
            <a:r>
              <a:rPr lang="fr-FR" b="1" dirty="0"/>
              <a:t>Critères de recrutement </a:t>
            </a:r>
            <a:r>
              <a:rPr lang="fr-FR" dirty="0"/>
              <a:t>: dossier uniquement ? Équilibre de la formation selon tel ou tel critère ?</a:t>
            </a:r>
          </a:p>
          <a:p>
            <a:pPr lvl="2" algn="just"/>
            <a:r>
              <a:rPr lang="fr-FR" b="1" dirty="0"/>
              <a:t>Information du recruteur sur la qualité des formations </a:t>
            </a:r>
            <a:r>
              <a:rPr lang="fr-FR" dirty="0"/>
              <a:t>selon telle ou telle zone géographique </a:t>
            </a:r>
          </a:p>
          <a:p>
            <a:pPr lvl="2" algn="just"/>
            <a:r>
              <a:rPr lang="fr-FR" b="1" dirty="0"/>
              <a:t>Caractéristiques des candidats </a:t>
            </a:r>
            <a:r>
              <a:rPr lang="fr-FR" dirty="0"/>
              <a:t>: part des filles ? origine géographique ? Part des candidatures internes à l’établissement ? </a:t>
            </a:r>
          </a:p>
          <a:p>
            <a:pPr lvl="2" algn="just"/>
            <a:r>
              <a:rPr lang="fr-FR" b="1" dirty="0"/>
              <a:t>Représentations des personnes qui recrutent </a:t>
            </a:r>
            <a:r>
              <a:rPr lang="fr-FR" dirty="0"/>
              <a:t>sur les facteurs de réussite et les causes d’échec en master</a:t>
            </a:r>
          </a:p>
          <a:p>
            <a:pPr lvl="2" algn="just"/>
            <a:r>
              <a:rPr lang="fr-FR" b="1" dirty="0"/>
              <a:t>Priorités des responsables du recrutement pour réduire leurs difficultés </a:t>
            </a:r>
            <a:r>
              <a:rPr lang="fr-FR" dirty="0"/>
              <a:t>: augmenter l’ouverture internationale, la sélection, réduire les discriminations, etc.  </a:t>
            </a:r>
          </a:p>
          <a:p>
            <a:pPr algn="just"/>
            <a:endParaRPr lang="fr-FR" dirty="0"/>
          </a:p>
          <a:p>
            <a:pPr algn="just"/>
            <a:r>
              <a:rPr lang="fr-FR" dirty="0"/>
              <a:t>Sur les 607 responsables, 175 ont répondu à l’ensemble des questions de l’enquête et nous avons vérifié que cet échantillon était globalement représentatif des responsables testés. Parmi ces répondants, 17 % ont eu un comportement discriminant. La post-enquête permet d’explorer (sur un petit échantillon) leurs caractéristiques.</a:t>
            </a:r>
          </a:p>
          <a:p>
            <a:pPr algn="just"/>
            <a:endParaRPr lang="fr-FR" dirty="0"/>
          </a:p>
          <a:p>
            <a:pPr algn="just"/>
            <a:endParaRPr lang="fr-FR" sz="2000" dirty="0"/>
          </a:p>
          <a:p>
            <a:pPr algn="just"/>
            <a:endParaRPr lang="fr-FR" sz="2000" dirty="0"/>
          </a:p>
          <a:p>
            <a:pPr algn="just"/>
            <a:endParaRPr lang="fr-FR" sz="2000" dirty="0"/>
          </a:p>
        </p:txBody>
      </p:sp>
      <p:pic>
        <p:nvPicPr>
          <p:cNvPr id="18" name="Image 17"/>
          <p:cNvPicPr>
            <a:picLocks noChangeAspect="1"/>
          </p:cNvPicPr>
          <p:nvPr/>
        </p:nvPicPr>
        <p:blipFill>
          <a:blip r:embed="rId6"/>
          <a:stretch>
            <a:fillRect/>
          </a:stretch>
        </p:blipFill>
        <p:spPr>
          <a:xfrm>
            <a:off x="5182756" y="6201388"/>
            <a:ext cx="1488977" cy="626938"/>
          </a:xfrm>
          <a:prstGeom prst="rect">
            <a:avLst/>
          </a:prstGeom>
        </p:spPr>
      </p:pic>
    </p:spTree>
    <p:extLst>
      <p:ext uri="{BB962C8B-B14F-4D97-AF65-F5344CB8AC3E}">
        <p14:creationId xmlns:p14="http://schemas.microsoft.com/office/powerpoint/2010/main" val="1399221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2223911" y="263899"/>
            <a:ext cx="6898614" cy="400110"/>
          </a:xfrm>
          <a:prstGeom prst="rect">
            <a:avLst/>
          </a:prstGeom>
          <a:noFill/>
        </p:spPr>
        <p:txBody>
          <a:bodyPr wrap="square" rtlCol="0">
            <a:spAutoFit/>
          </a:bodyPr>
          <a:lstStyle/>
          <a:p>
            <a:pPr algn="ctr"/>
            <a:r>
              <a:rPr lang="fr-FR" sz="2000" b="1" dirty="0"/>
              <a:t>Les résultats de l’exploration</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19</a:t>
            </a:fld>
            <a:endParaRPr lang="fr-FR"/>
          </a:p>
        </p:txBody>
      </p:sp>
      <p:sp>
        <p:nvSpPr>
          <p:cNvPr id="19" name="ZoneTexte 18"/>
          <p:cNvSpPr txBox="1"/>
          <p:nvPr/>
        </p:nvSpPr>
        <p:spPr>
          <a:xfrm>
            <a:off x="10329216" y="38289"/>
            <a:ext cx="1772168" cy="861774"/>
          </a:xfrm>
          <a:prstGeom prst="rect">
            <a:avLst/>
          </a:prstGeom>
          <a:noFill/>
        </p:spPr>
        <p:txBody>
          <a:bodyPr wrap="square" rtlCol="0">
            <a:spAutoFit/>
          </a:bodyPr>
          <a:lstStyle/>
          <a:p>
            <a:pPr marL="400050" indent="-400050">
              <a:buAutoNum type="romanUcPeriod"/>
            </a:pPr>
            <a:r>
              <a:rPr lang="fr-FR" sz="1200" dirty="0"/>
              <a:t>Motivations</a:t>
            </a:r>
          </a:p>
          <a:p>
            <a:pPr marL="400050" indent="-400050">
              <a:buAutoNum type="romanUcPeriod"/>
            </a:pPr>
            <a:r>
              <a:rPr lang="fr-FR" sz="1200" dirty="0"/>
              <a:t>Protocole</a:t>
            </a:r>
          </a:p>
          <a:p>
            <a:pPr marL="400050" indent="-400050">
              <a:buAutoNum type="romanUcPeriod"/>
            </a:pPr>
            <a:r>
              <a:rPr lang="fr-FR" sz="1200" dirty="0"/>
              <a:t>Résultats</a:t>
            </a:r>
          </a:p>
          <a:p>
            <a:pPr marL="400050" indent="-400050">
              <a:buAutoNum type="romanUcPeriod"/>
            </a:pPr>
            <a:r>
              <a:rPr lang="fr-FR" sz="1400" b="1" dirty="0"/>
              <a:t>Interprétations</a:t>
            </a:r>
          </a:p>
        </p:txBody>
      </p:sp>
      <p:pic>
        <p:nvPicPr>
          <p:cNvPr id="17" name="Image 16"/>
          <p:cNvPicPr>
            <a:picLocks noChangeAspect="1"/>
          </p:cNvPicPr>
          <p:nvPr/>
        </p:nvPicPr>
        <p:blipFill>
          <a:blip r:embed="rId5"/>
          <a:stretch>
            <a:fillRect/>
          </a:stretch>
        </p:blipFill>
        <p:spPr>
          <a:xfrm>
            <a:off x="-713502" y="6114122"/>
            <a:ext cx="2344591" cy="779406"/>
          </a:xfrm>
          <a:prstGeom prst="rect">
            <a:avLst/>
          </a:prstGeom>
        </p:spPr>
      </p:pic>
      <p:pic>
        <p:nvPicPr>
          <p:cNvPr id="18" name="Image 17"/>
          <p:cNvPicPr>
            <a:picLocks noChangeAspect="1"/>
          </p:cNvPicPr>
          <p:nvPr/>
        </p:nvPicPr>
        <p:blipFill>
          <a:blip r:embed="rId6"/>
          <a:stretch>
            <a:fillRect/>
          </a:stretch>
        </p:blipFill>
        <p:spPr>
          <a:xfrm>
            <a:off x="5182756" y="6201388"/>
            <a:ext cx="1488977" cy="626938"/>
          </a:xfrm>
          <a:prstGeom prst="rect">
            <a:avLst/>
          </a:prstGeom>
        </p:spPr>
      </p:pic>
      <p:graphicFrame>
        <p:nvGraphicFramePr>
          <p:cNvPr id="6" name="Tableau 5"/>
          <p:cNvGraphicFramePr>
            <a:graphicFrameLocks noGrp="1"/>
          </p:cNvGraphicFramePr>
          <p:nvPr>
            <p:extLst>
              <p:ext uri="{D42A27DB-BD31-4B8C-83A1-F6EECF244321}">
                <p14:modId xmlns:p14="http://schemas.microsoft.com/office/powerpoint/2010/main" val="2776361853"/>
              </p:ext>
            </p:extLst>
          </p:nvPr>
        </p:nvGraphicFramePr>
        <p:xfrm>
          <a:off x="7031477" y="1200178"/>
          <a:ext cx="5247506" cy="4409185"/>
        </p:xfrm>
        <a:graphic>
          <a:graphicData uri="http://schemas.openxmlformats.org/drawingml/2006/table">
            <a:tbl>
              <a:tblPr/>
              <a:tblGrid>
                <a:gridCol w="4357816">
                  <a:extLst>
                    <a:ext uri="{9D8B030D-6E8A-4147-A177-3AD203B41FA5}">
                      <a16:colId xmlns:a16="http://schemas.microsoft.com/office/drawing/2014/main" val="2332264488"/>
                    </a:ext>
                  </a:extLst>
                </a:gridCol>
                <a:gridCol w="889690">
                  <a:extLst>
                    <a:ext uri="{9D8B030D-6E8A-4147-A177-3AD203B41FA5}">
                      <a16:colId xmlns:a16="http://schemas.microsoft.com/office/drawing/2014/main" val="2563803240"/>
                    </a:ext>
                  </a:extLst>
                </a:gridCol>
              </a:tblGrid>
              <a:tr h="155405">
                <a:tc>
                  <a:txBody>
                    <a:bodyPr/>
                    <a:lstStyle/>
                    <a:p>
                      <a:pPr>
                        <a:lnSpc>
                          <a:spcPct val="107000"/>
                        </a:lnSpc>
                        <a:spcAft>
                          <a:spcPts val="0"/>
                        </a:spcAft>
                      </a:pPr>
                      <a:r>
                        <a:rPr lang="en-US" sz="1400" b="1" dirty="0">
                          <a:effectLst/>
                          <a:latin typeface="Calibri" panose="020F0502020204030204" pitchFamily="34" charset="0"/>
                          <a:ea typeface="Times New Roman" panose="02020603050405020304" pitchFamily="18" charset="0"/>
                          <a:cs typeface="Calibri" panose="020F0502020204030204" pitchFamily="34" charset="0"/>
                        </a:rPr>
                        <a:t>Discrimination </a:t>
                      </a:r>
                      <a:r>
                        <a:rPr lang="en-US" sz="1400" b="1" dirty="0" err="1">
                          <a:effectLst/>
                          <a:latin typeface="Calibri" panose="020F0502020204030204" pitchFamily="34" charset="0"/>
                          <a:ea typeface="Times New Roman" panose="02020603050405020304" pitchFamily="18" charset="0"/>
                          <a:cs typeface="Calibri" panose="020F0502020204030204" pitchFamily="34" charset="0"/>
                        </a:rPr>
                        <a:t>statistique</a:t>
                      </a:r>
                      <a:endParaRPr lang="fr-FR"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47817892"/>
                  </a:ext>
                </a:extLst>
              </a:tr>
              <a:tr h="155405">
                <a:tc>
                  <a:txBody>
                    <a:bodyPr/>
                    <a:lstStyle/>
                    <a:p>
                      <a:pPr>
                        <a:lnSpc>
                          <a:spcPct val="107000"/>
                        </a:lnSpc>
                        <a:spcAft>
                          <a:spcPts val="0"/>
                        </a:spcAft>
                      </a:pPr>
                      <a:r>
                        <a:rPr lang="en-US" sz="1400" dirty="0" err="1">
                          <a:effectLst/>
                          <a:latin typeface="Calibri" panose="020F0502020204030204" pitchFamily="34" charset="0"/>
                          <a:ea typeface="Times New Roman" panose="02020603050405020304" pitchFamily="18" charset="0"/>
                          <a:cs typeface="Calibri" panose="020F0502020204030204" pitchFamily="34" charset="0"/>
                        </a:rPr>
                        <a:t>Difficultés</a:t>
                      </a:r>
                      <a:r>
                        <a:rPr lang="en-US" sz="1400" dirty="0">
                          <a:effectLst/>
                          <a:latin typeface="Calibri" panose="020F0502020204030204" pitchFamily="34" charset="0"/>
                          <a:ea typeface="Times New Roman" panose="02020603050405020304" pitchFamily="18" charset="0"/>
                          <a:cs typeface="Calibri" panose="020F0502020204030204" pitchFamily="34" charset="0"/>
                        </a:rPr>
                        <a:t> à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évaluer</a:t>
                      </a:r>
                      <a:r>
                        <a:rPr lang="en-US" sz="1400" dirty="0">
                          <a:effectLst/>
                          <a:latin typeface="Calibri" panose="020F0502020204030204" pitchFamily="34" charset="0"/>
                          <a:ea typeface="Times New Roman" panose="02020603050405020304" pitchFamily="18" charset="0"/>
                          <a:cs typeface="Calibri" panose="020F0502020204030204" pitchFamily="34" charset="0"/>
                        </a:rPr>
                        <a:t> le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niveau</a:t>
                      </a:r>
                      <a:r>
                        <a:rPr lang="en-US" sz="1400" dirty="0">
                          <a:effectLst/>
                          <a:latin typeface="Calibri" panose="020F0502020204030204" pitchFamily="34" charset="0"/>
                          <a:ea typeface="Times New Roman" panose="02020603050405020304" pitchFamily="18" charset="0"/>
                          <a:cs typeface="Calibri" panose="020F0502020204030204" pitchFamily="34" charset="0"/>
                        </a:rPr>
                        <a:t> des formations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externes</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en</a:t>
                      </a:r>
                      <a:r>
                        <a:rPr lang="en-US" sz="1400" dirty="0">
                          <a:effectLst/>
                          <a:latin typeface="Calibri" panose="020F0502020204030204" pitchFamily="34" charset="0"/>
                          <a:ea typeface="Times New Roman" panose="02020603050405020304" pitchFamily="18" charset="0"/>
                          <a:cs typeface="Calibri" panose="020F0502020204030204" pitchFamily="34" charset="0"/>
                        </a:rPr>
                        <a:t> France</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0,196**</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2833820039"/>
                  </a:ext>
                </a:extLst>
              </a:tr>
              <a:tr h="155405">
                <a:tc>
                  <a:txBody>
                    <a:bodyPr/>
                    <a:lstStyle/>
                    <a:p>
                      <a:pPr>
                        <a:lnSpc>
                          <a:spcPct val="107000"/>
                        </a:lnSpc>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(0,097)</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2389169609"/>
                  </a:ext>
                </a:extLst>
              </a:tr>
              <a:tr h="300093">
                <a:tc>
                  <a:txBody>
                    <a:bodyPr/>
                    <a:lstStyle/>
                    <a:p>
                      <a:pPr>
                        <a:lnSpc>
                          <a:spcPct val="107000"/>
                        </a:lnSpc>
                        <a:spcAft>
                          <a:spcPts val="0"/>
                        </a:spcAft>
                      </a:pPr>
                      <a:r>
                        <a:rPr lang="fr-FR" sz="1400" b="1" dirty="0">
                          <a:effectLst/>
                          <a:latin typeface="Calibri" panose="020F0502020204030204" pitchFamily="34" charset="0"/>
                          <a:ea typeface="Times New Roman" panose="02020603050405020304" pitchFamily="18" charset="0"/>
                          <a:cs typeface="Times New Roman" panose="02020603050405020304" pitchFamily="18" charset="0"/>
                        </a:rPr>
                        <a:t>Organisation</a:t>
                      </a:r>
                      <a:r>
                        <a:rPr lang="fr-FR" sz="1400" b="1" baseline="0" dirty="0">
                          <a:effectLst/>
                          <a:latin typeface="Calibri" panose="020F0502020204030204" pitchFamily="34" charset="0"/>
                          <a:ea typeface="Times New Roman" panose="02020603050405020304" pitchFamily="18" charset="0"/>
                          <a:cs typeface="Times New Roman" panose="02020603050405020304" pitchFamily="18" charset="0"/>
                        </a:rPr>
                        <a:t> du recrutement</a:t>
                      </a:r>
                      <a:endParaRPr lang="fr-FR"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2307971672"/>
                  </a:ext>
                </a:extLst>
              </a:tr>
              <a:tr h="155405">
                <a:tc>
                  <a:txBody>
                    <a:bodyPr/>
                    <a:lstStyle/>
                    <a:p>
                      <a:pP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R.F.</a:t>
                      </a:r>
                      <a:r>
                        <a:rPr lang="en-US" sz="1400" baseline="0" dirty="0">
                          <a:effectLst/>
                          <a:latin typeface="Calibri" panose="020F0502020204030204" pitchFamily="34" charset="0"/>
                          <a:ea typeface="Times New Roman" panose="02020603050405020304" pitchFamily="18" charset="0"/>
                          <a:cs typeface="Calibri" panose="020F0502020204030204" pitchFamily="34" charset="0"/>
                        </a:rPr>
                        <a:t>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seul</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en</a:t>
                      </a:r>
                      <a:r>
                        <a:rPr lang="en-US" sz="1400" dirty="0">
                          <a:effectLst/>
                          <a:latin typeface="Calibri" panose="020F0502020204030204" pitchFamily="34" charset="0"/>
                          <a:ea typeface="Times New Roman" panose="02020603050405020304" pitchFamily="18" charset="0"/>
                          <a:cs typeface="Calibri" panose="020F0502020204030204" pitchFamily="34" charset="0"/>
                        </a:rPr>
                        <a:t> charge de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l’étude</a:t>
                      </a:r>
                      <a:r>
                        <a:rPr lang="en-US" sz="1400" dirty="0">
                          <a:effectLst/>
                          <a:latin typeface="Calibri" panose="020F0502020204030204" pitchFamily="34" charset="0"/>
                          <a:ea typeface="Times New Roman" panose="02020603050405020304" pitchFamily="18" charset="0"/>
                          <a:cs typeface="Calibri" panose="020F0502020204030204" pitchFamily="34" charset="0"/>
                        </a:rPr>
                        <a:t> des dossiers</a:t>
                      </a:r>
                      <a:r>
                        <a:rPr lang="en-US" sz="1400" baseline="0" dirty="0">
                          <a:effectLst/>
                          <a:latin typeface="Calibri" panose="020F0502020204030204" pitchFamily="34" charset="0"/>
                          <a:ea typeface="Times New Roman" panose="02020603050405020304" pitchFamily="18" charset="0"/>
                          <a:cs typeface="Calibri" panose="020F0502020204030204" pitchFamily="34" charset="0"/>
                        </a:rPr>
                        <a:t> de candidatures pour le master</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0,164**</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dirty="0">
                          <a:effectLst/>
                          <a:latin typeface="Calibri" panose="020F0502020204030204" pitchFamily="34" charset="0"/>
                          <a:ea typeface="Times New Roman" panose="02020603050405020304" pitchFamily="18" charset="0"/>
                          <a:cs typeface="Calibri" panose="020F0502020204030204" pitchFamily="34" charset="0"/>
                        </a:rPr>
                        <a:t>(0,076)</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2446299450"/>
                  </a:ext>
                </a:extLst>
              </a:tr>
              <a:tr h="155405">
                <a:tc>
                  <a:txBody>
                    <a:bodyPr/>
                    <a:lstStyle/>
                    <a:p>
                      <a:pP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3216954998"/>
                  </a:ext>
                </a:extLst>
              </a:tr>
              <a:tr h="155405">
                <a:tc>
                  <a:txBody>
                    <a:bodyPr/>
                    <a:lstStyle/>
                    <a:p>
                      <a:pPr>
                        <a:lnSpc>
                          <a:spcPct val="107000"/>
                        </a:lnSpc>
                        <a:spcAft>
                          <a:spcPts val="0"/>
                        </a:spcAft>
                      </a:pPr>
                      <a:r>
                        <a:rPr lang="en-US" sz="1400" b="1" dirty="0" err="1">
                          <a:effectLst/>
                          <a:latin typeface="Calibri" panose="020F0502020204030204" pitchFamily="34" charset="0"/>
                          <a:ea typeface="Times New Roman" panose="02020603050405020304" pitchFamily="18" charset="0"/>
                          <a:cs typeface="Calibri" panose="020F0502020204030204" pitchFamily="34" charset="0"/>
                        </a:rPr>
                        <a:t>Attractivité</a:t>
                      </a:r>
                      <a:r>
                        <a:rPr lang="en-US" sz="1400" b="1" baseline="0" dirty="0">
                          <a:effectLst/>
                          <a:latin typeface="Calibri" panose="020F0502020204030204" pitchFamily="34" charset="0"/>
                          <a:ea typeface="Times New Roman" panose="02020603050405020304" pitchFamily="18" charset="0"/>
                          <a:cs typeface="Calibri" panose="020F0502020204030204" pitchFamily="34" charset="0"/>
                        </a:rPr>
                        <a:t> de la formation</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55192271"/>
                  </a:ext>
                </a:extLst>
              </a:tr>
              <a:tr h="155405">
                <a:tc>
                  <a:txBody>
                    <a:bodyPr/>
                    <a:lstStyle/>
                    <a:p>
                      <a:pP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La procedure de selection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comporte</a:t>
                      </a:r>
                      <a:r>
                        <a:rPr lang="en-US" sz="1400" dirty="0">
                          <a:effectLst/>
                          <a:latin typeface="Calibri" panose="020F0502020204030204" pitchFamily="34" charset="0"/>
                          <a:ea typeface="Times New Roman" panose="02020603050405020304" pitchFamily="18" charset="0"/>
                          <a:cs typeface="Calibri" panose="020F0502020204030204" pitchFamily="34" charset="0"/>
                        </a:rPr>
                        <a:t> des auditions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0,278***</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1917726089"/>
                  </a:ext>
                </a:extLst>
              </a:tr>
              <a:tr h="155405">
                <a:tc>
                  <a:txBody>
                    <a:bodyPr/>
                    <a:lstStyle/>
                    <a:p>
                      <a:pP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(0,064)</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696561880"/>
                  </a:ext>
                </a:extLst>
              </a:tr>
              <a:tr h="155405">
                <a:tc>
                  <a:txBody>
                    <a:bodyPr/>
                    <a:lstStyle/>
                    <a:p>
                      <a:pPr>
                        <a:lnSpc>
                          <a:spcPct val="107000"/>
                        </a:lnSpc>
                        <a:spcAft>
                          <a:spcPts val="0"/>
                        </a:spcAft>
                      </a:pPr>
                      <a:r>
                        <a:rPr lang="en-US" sz="1400" dirty="0" err="1">
                          <a:effectLst/>
                          <a:latin typeface="Calibri" panose="020F0502020204030204" pitchFamily="34" charset="0"/>
                          <a:ea typeface="Times New Roman" panose="02020603050405020304" pitchFamily="18" charset="0"/>
                          <a:cs typeface="Calibri" panose="020F0502020204030204" pitchFamily="34" charset="0"/>
                        </a:rPr>
                        <a:t>Taux</a:t>
                      </a:r>
                      <a:r>
                        <a:rPr lang="en-US" sz="1400" baseline="0" dirty="0">
                          <a:effectLst/>
                          <a:latin typeface="Calibri" panose="020F0502020204030204" pitchFamily="34" charset="0"/>
                          <a:ea typeface="Times New Roman" panose="02020603050405020304" pitchFamily="18" charset="0"/>
                          <a:cs typeface="Calibri" panose="020F0502020204030204" pitchFamily="34" charset="0"/>
                        </a:rPr>
                        <a:t> </a:t>
                      </a:r>
                      <a:r>
                        <a:rPr lang="en-US" sz="1400" baseline="0" dirty="0" err="1">
                          <a:effectLst/>
                          <a:latin typeface="Calibri" panose="020F0502020204030204" pitchFamily="34" charset="0"/>
                          <a:ea typeface="Times New Roman" panose="02020603050405020304" pitchFamily="18" charset="0"/>
                          <a:cs typeface="Calibri" panose="020F0502020204030204" pitchFamily="34" charset="0"/>
                        </a:rPr>
                        <a:t>d’</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insertion</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professionnelle</a:t>
                      </a:r>
                      <a:r>
                        <a:rPr lang="en-US" sz="1400" dirty="0">
                          <a:effectLst/>
                          <a:latin typeface="Calibri" panose="020F0502020204030204" pitchFamily="34" charset="0"/>
                          <a:ea typeface="Times New Roman" panose="02020603050405020304" pitchFamily="18" charset="0"/>
                          <a:cs typeface="Calibri" panose="020F0502020204030204" pitchFamily="34" charset="0"/>
                        </a:rPr>
                        <a:t> à 30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mois</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0,023***</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549159871"/>
                  </a:ext>
                </a:extLst>
              </a:tr>
              <a:tr h="155405">
                <a:tc>
                  <a:txBody>
                    <a:bodyPr/>
                    <a:lstStyle/>
                    <a:p>
                      <a:pPr>
                        <a:lnSpc>
                          <a:spcPct val="107000"/>
                        </a:lnSpc>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(0,008)</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1312143337"/>
                  </a:ext>
                </a:extLst>
              </a:tr>
              <a:tr h="155405">
                <a:tc>
                  <a:txBody>
                    <a:bodyPr/>
                    <a:lstStyle/>
                    <a:p>
                      <a:pPr>
                        <a:lnSpc>
                          <a:spcPct val="107000"/>
                        </a:lnSpc>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2764198383"/>
                  </a:ext>
                </a:extLst>
              </a:tr>
              <a:tr h="155405">
                <a:tc>
                  <a:txBody>
                    <a:bodyPr/>
                    <a:lstStyle/>
                    <a:p>
                      <a:pP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b="1" dirty="0">
                          <a:effectLst/>
                          <a:latin typeface="Calibri" panose="020F0502020204030204" pitchFamily="34" charset="0"/>
                          <a:ea typeface="Times New Roman" panose="02020603050405020304" pitchFamily="18" charset="0"/>
                          <a:cs typeface="Calibri" panose="020F0502020204030204" pitchFamily="34" charset="0"/>
                        </a:rPr>
                        <a:t>Variables de </a:t>
                      </a:r>
                      <a:r>
                        <a:rPr lang="en-US" sz="1400" b="1" dirty="0" err="1">
                          <a:effectLst/>
                          <a:latin typeface="Calibri" panose="020F0502020204030204" pitchFamily="34" charset="0"/>
                          <a:ea typeface="Times New Roman" panose="02020603050405020304" pitchFamily="18" charset="0"/>
                          <a:cs typeface="Calibri" panose="020F0502020204030204" pitchFamily="34" charset="0"/>
                        </a:rPr>
                        <a:t>contrôle</a:t>
                      </a:r>
                      <a:endParaRPr lang="fr-FR"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997166383"/>
                  </a:ext>
                </a:extLst>
              </a:tr>
              <a:tr h="155405">
                <a:tc>
                  <a:txBody>
                    <a:bodyPr/>
                    <a:lstStyle/>
                    <a:p>
                      <a:pP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Domaine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d’étude</a:t>
                      </a:r>
                      <a:r>
                        <a:rPr lang="en-US" sz="1400" dirty="0">
                          <a:effectLst/>
                          <a:latin typeface="Calibri" panose="020F0502020204030204" pitchFamily="34" charset="0"/>
                          <a:ea typeface="Times New Roman" panose="02020603050405020304" pitchFamily="18" charset="0"/>
                          <a:cs typeface="Calibri" panose="020F0502020204030204" pitchFamily="34" charset="0"/>
                        </a:rPr>
                        <a:t> E.F.</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OUI</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a:noFill/>
                    </a:lnB>
                  </a:tcPr>
                </a:tc>
                <a:extLst>
                  <a:ext uri="{0D108BD9-81ED-4DB2-BD59-A6C34878D82A}">
                    <a16:rowId xmlns:a16="http://schemas.microsoft.com/office/drawing/2014/main" val="1532401649"/>
                  </a:ext>
                </a:extLst>
              </a:tr>
              <a:tr h="155405">
                <a:tc>
                  <a:txBody>
                    <a:bodyPr/>
                    <a:lstStyle/>
                    <a:p>
                      <a:pPr>
                        <a:lnSpc>
                          <a:spcPct val="107000"/>
                        </a:lnSpc>
                        <a:spcAft>
                          <a:spcPts val="0"/>
                        </a:spcAft>
                      </a:pPr>
                      <a:r>
                        <a:rPr lang="en-US" sz="1400" dirty="0" err="1">
                          <a:effectLst/>
                          <a:latin typeface="Calibri" panose="020F0502020204030204" pitchFamily="34" charset="0"/>
                          <a:ea typeface="Times New Roman" panose="02020603050405020304" pitchFamily="18" charset="0"/>
                          <a:cs typeface="Calibri" panose="020F0502020204030204" pitchFamily="34" charset="0"/>
                        </a:rPr>
                        <a:t>Université</a:t>
                      </a:r>
                      <a:r>
                        <a:rPr lang="en-US" sz="1400" dirty="0">
                          <a:effectLst/>
                          <a:latin typeface="Calibri" panose="020F0502020204030204" pitchFamily="34" charset="0"/>
                          <a:ea typeface="Times New Roman" panose="02020603050405020304" pitchFamily="18" charset="0"/>
                          <a:cs typeface="Calibri" panose="020F0502020204030204" pitchFamily="34" charset="0"/>
                        </a:rPr>
                        <a:t> E.F.</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OUI</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44282"/>
                  </a:ext>
                </a:extLst>
              </a:tr>
              <a:tr h="155405">
                <a:tc>
                  <a:txBody>
                    <a:bodyPr/>
                    <a:lstStyle/>
                    <a:p>
                      <a:pP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Observations</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175</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169809227"/>
                  </a:ext>
                </a:extLst>
              </a:tr>
              <a:tr h="155405">
                <a:tc>
                  <a:txBody>
                    <a:bodyPr/>
                    <a:lstStyle/>
                    <a:p>
                      <a:pPr>
                        <a:lnSpc>
                          <a:spcPct val="107000"/>
                        </a:lnSpc>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R2</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0,276</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818" marR="37818"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972457"/>
                  </a:ext>
                </a:extLst>
              </a:tr>
            </a:tbl>
          </a:graphicData>
        </a:graphic>
      </p:graphicFrame>
      <p:sp>
        <p:nvSpPr>
          <p:cNvPr id="7" name="ZoneTexte 6"/>
          <p:cNvSpPr txBox="1"/>
          <p:nvPr/>
        </p:nvSpPr>
        <p:spPr>
          <a:xfrm>
            <a:off x="-28453" y="956995"/>
            <a:ext cx="7129164" cy="6555641"/>
          </a:xfrm>
          <a:prstGeom prst="rect">
            <a:avLst/>
          </a:prstGeom>
          <a:noFill/>
        </p:spPr>
        <p:txBody>
          <a:bodyPr wrap="square" rtlCol="0">
            <a:spAutoFit/>
          </a:bodyPr>
          <a:lstStyle/>
          <a:p>
            <a:r>
              <a:rPr lang="fr-FR" sz="1600" dirty="0"/>
              <a:t>Nous avons réalisé des tests de significativité et des estimations sur la probabilité de discriminer le candidat d’origine nord-africaine (estimations avant et arrière). </a:t>
            </a:r>
          </a:p>
          <a:p>
            <a:endParaRPr lang="fr-FR" sz="1600" dirty="0"/>
          </a:p>
          <a:p>
            <a:pPr marL="285750" indent="-285750">
              <a:buFont typeface="Wingdings" panose="05000000000000000000" pitchFamily="2" charset="2"/>
              <a:buChar char="Ø"/>
            </a:pPr>
            <a:r>
              <a:rPr lang="fr-FR" sz="1600" dirty="0"/>
              <a:t>Nous n’observons </a:t>
            </a:r>
            <a:r>
              <a:rPr lang="fr-FR" sz="1600" b="1" dirty="0"/>
              <a:t>aucun signe de discrimination par les préférences</a:t>
            </a:r>
            <a:r>
              <a:rPr lang="fr-FR" sz="1600" dirty="0"/>
              <a:t> (ex : les RF qui discriminent ne déclarent pas qu’il est important de favoriser les candidatures européennes ; ils déclarent plus souvent être favorable à la diversité,…). </a:t>
            </a:r>
          </a:p>
          <a:p>
            <a:pPr marL="285750" indent="-285750">
              <a:buFont typeface="Wingdings" panose="05000000000000000000" pitchFamily="2" charset="2"/>
              <a:buChar char="Ø"/>
            </a:pPr>
            <a:r>
              <a:rPr lang="fr-FR" sz="1600" dirty="0"/>
              <a:t>Nous observons </a:t>
            </a:r>
            <a:r>
              <a:rPr lang="fr-FR" sz="1600" b="1" dirty="0"/>
              <a:t>peu de traces de discriminations implicites </a:t>
            </a:r>
            <a:r>
              <a:rPr lang="fr-FR" sz="1600" dirty="0"/>
              <a:t>(les RF discriminants déclarent à peine plus souvent qu’ils sont obligés de se presser dans le recrutement).</a:t>
            </a:r>
          </a:p>
          <a:p>
            <a:pPr marL="285750" indent="-285750">
              <a:buFont typeface="Wingdings" panose="05000000000000000000" pitchFamily="2" charset="2"/>
              <a:buChar char="Ø"/>
            </a:pPr>
            <a:r>
              <a:rPr lang="fr-FR" sz="1600" dirty="0"/>
              <a:t>Mais nous trouvons </a:t>
            </a:r>
            <a:r>
              <a:rPr lang="fr-FR" sz="1600" b="1" dirty="0"/>
              <a:t>des indices de discriminations par l’information</a:t>
            </a:r>
            <a:r>
              <a:rPr lang="fr-FR" sz="1600" dirty="0"/>
              <a:t> (il leur est plus difficile d’évaluer le niveau des autres formations en France).</a:t>
            </a:r>
          </a:p>
          <a:p>
            <a:pPr marL="285750" indent="-285750">
              <a:buFont typeface="Wingdings" panose="05000000000000000000" pitchFamily="2" charset="2"/>
              <a:buChar char="Ø"/>
            </a:pPr>
            <a:endParaRPr lang="fr-FR" sz="1600" dirty="0"/>
          </a:p>
          <a:p>
            <a:pPr marL="285750" indent="-285750">
              <a:buFont typeface="Wingdings" panose="05000000000000000000" pitchFamily="2" charset="2"/>
              <a:buChar char="Ø"/>
            </a:pPr>
            <a:r>
              <a:rPr lang="fr-FR" sz="1600" b="1" dirty="0"/>
              <a:t>L’organisation du recrutement peut aggraver les discriminations </a:t>
            </a:r>
            <a:r>
              <a:rPr lang="fr-FR" sz="1600" dirty="0"/>
              <a:t>: les RF discriminants sont plus souvent seuls en charge du recrutement (24 % vs 12%)</a:t>
            </a:r>
          </a:p>
          <a:p>
            <a:pPr marL="285750" indent="-285750">
              <a:buFont typeface="Wingdings" panose="05000000000000000000" pitchFamily="2" charset="2"/>
              <a:buChar char="Ø"/>
            </a:pPr>
            <a:r>
              <a:rPr lang="fr-FR" sz="1600" dirty="0"/>
              <a:t>L’attractivité de la formation, sa sélectivité sont fortement liés aux discriminations. </a:t>
            </a:r>
            <a:r>
              <a:rPr lang="fr-FR" sz="1600" b="1" dirty="0"/>
              <a:t>Les filières les plus discriminantes sont celles qui reçoivent le plus de candidatures </a:t>
            </a:r>
            <a:r>
              <a:rPr lang="fr-FR" sz="1600" dirty="0"/>
              <a:t>(414 vs 265)</a:t>
            </a:r>
            <a:r>
              <a:rPr lang="fr-FR" sz="1600" b="1" dirty="0"/>
              <a:t>, qui sont les plus sélectives  et qui insèrent le mieux leurs étudiants </a:t>
            </a:r>
            <a:r>
              <a:rPr lang="fr-FR" sz="1600" dirty="0"/>
              <a:t>(% CDI = 79,5 vs 74,1 ; salaire médian = 2088 vs 1982)</a:t>
            </a:r>
          </a:p>
          <a:p>
            <a:r>
              <a:rPr lang="fr-FR" sz="1600" dirty="0"/>
              <a:t>Une fois pris en compte ces éléments, les différences selon les filières (droit et science) ne sont plus significatives. </a:t>
            </a:r>
          </a:p>
          <a:p>
            <a:endParaRPr lang="fr-FR" sz="1600" dirty="0"/>
          </a:p>
          <a:p>
            <a:endParaRPr lang="fr-FR" sz="1600" dirty="0"/>
          </a:p>
          <a:p>
            <a:endParaRPr lang="fr-FR" dirty="0"/>
          </a:p>
          <a:p>
            <a:endParaRPr lang="fr-FR" dirty="0"/>
          </a:p>
        </p:txBody>
      </p:sp>
    </p:spTree>
    <p:extLst>
      <p:ext uri="{BB962C8B-B14F-4D97-AF65-F5344CB8AC3E}">
        <p14:creationId xmlns:p14="http://schemas.microsoft.com/office/powerpoint/2010/main" val="384634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105665" y="233119"/>
            <a:ext cx="5955957" cy="400110"/>
          </a:xfrm>
          <a:prstGeom prst="rect">
            <a:avLst/>
          </a:prstGeom>
          <a:noFill/>
        </p:spPr>
        <p:txBody>
          <a:bodyPr wrap="square" rtlCol="0">
            <a:spAutoFit/>
          </a:bodyPr>
          <a:lstStyle/>
          <a:p>
            <a:pPr algn="ctr"/>
            <a:r>
              <a:rPr lang="fr-FR" sz="2000" b="1" dirty="0"/>
              <a:t>Les discriminations : un problème d’objectivation</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2</a:t>
            </a:fld>
            <a:endParaRPr lang="fr-FR"/>
          </a:p>
        </p:txBody>
      </p:sp>
      <p:sp>
        <p:nvSpPr>
          <p:cNvPr id="4" name="ZoneTexte 3"/>
          <p:cNvSpPr txBox="1"/>
          <p:nvPr/>
        </p:nvSpPr>
        <p:spPr>
          <a:xfrm>
            <a:off x="0" y="1027609"/>
            <a:ext cx="12084908" cy="5016758"/>
          </a:xfrm>
          <a:prstGeom prst="rect">
            <a:avLst/>
          </a:prstGeom>
          <a:noFill/>
        </p:spPr>
        <p:txBody>
          <a:bodyPr wrap="square" rtlCol="0">
            <a:spAutoFit/>
          </a:bodyPr>
          <a:lstStyle/>
          <a:p>
            <a:pPr algn="just"/>
            <a:r>
              <a:rPr lang="fr-FR" sz="2000" dirty="0"/>
              <a:t>Parmi toutes les formes de violences, la discrimination est l’une des moins visibles</a:t>
            </a:r>
          </a:p>
          <a:p>
            <a:pPr marL="342900" indent="-342900" algn="just">
              <a:buFont typeface="Wingdings" panose="05000000000000000000" pitchFamily="2" charset="2"/>
              <a:buChar char="Ø"/>
            </a:pPr>
            <a:r>
              <a:rPr lang="fr-FR" dirty="0"/>
              <a:t>Du point de vue de la victime, elle se traduit par un refus d’accès à une ressource donnée (un emploi, un logement, un service public,…), dont les causes peuvent être multiples (et pas forcément identifiables),</a:t>
            </a:r>
          </a:p>
          <a:p>
            <a:pPr marL="342900" indent="-342900" algn="just">
              <a:buFont typeface="Wingdings" panose="05000000000000000000" pitchFamily="2" charset="2"/>
              <a:buChar char="Ø"/>
            </a:pPr>
            <a:r>
              <a:rPr lang="fr-FR" dirty="0"/>
              <a:t>Du point de vue du discriminant, la discrimination peut être inconsciente. Même si elle est consciente, l’auteur n’a pas d’intérêt à révéler son comportement (c’est un délit).</a:t>
            </a:r>
          </a:p>
          <a:p>
            <a:pPr algn="just"/>
            <a:endParaRPr lang="fr-FR" sz="2000" dirty="0"/>
          </a:p>
          <a:p>
            <a:pPr algn="just"/>
            <a:r>
              <a:rPr lang="fr-FR" sz="2000" dirty="0"/>
              <a:t>La mesure directe sur des bases de données </a:t>
            </a:r>
            <a:r>
              <a:rPr lang="fr-FR" sz="2000" dirty="0" err="1"/>
              <a:t>pré-existantes</a:t>
            </a:r>
            <a:r>
              <a:rPr lang="fr-FR" sz="2000" dirty="0"/>
              <a:t> est quasi-impossible</a:t>
            </a:r>
          </a:p>
          <a:p>
            <a:pPr marL="285750" indent="-285750" algn="just">
              <a:buFont typeface="Wingdings" panose="05000000000000000000" pitchFamily="2" charset="2"/>
              <a:buChar char="Ø"/>
            </a:pPr>
            <a:r>
              <a:rPr lang="fr-FR" dirty="0"/>
              <a:t>Les sources d’entreprises ou les statistiques publiques documentent des différences de situation, des inégalités, pas des différences de traitements dans un processus d’accès à une ressource, sur la base d’un critère prohibé, </a:t>
            </a:r>
          </a:p>
          <a:p>
            <a:pPr marL="285750" indent="-285750" algn="just">
              <a:buFont typeface="Wingdings" panose="05000000000000000000" pitchFamily="2" charset="2"/>
              <a:buChar char="Ø"/>
            </a:pPr>
            <a:r>
              <a:rPr lang="fr-FR" dirty="0"/>
              <a:t>La plupart des critères prohibés sont inobservables dans les bases existantes (origine, sentiment religieux, orientation sexuelle, handicap, …).</a:t>
            </a:r>
          </a:p>
          <a:p>
            <a:pPr marL="285750" indent="-285750" algn="just">
              <a:buFont typeface="Wingdings" panose="05000000000000000000" pitchFamily="2" charset="2"/>
              <a:buChar char="Ø"/>
            </a:pPr>
            <a:r>
              <a:rPr lang="fr-FR" dirty="0"/>
              <a:t>Des données de candidatures (ex : données de concours de la fonction publique) permettent difficilement de réaliser des mesures toutes choses égales et ne couvrent pas tous les critères prohibés (</a:t>
            </a:r>
            <a:r>
              <a:rPr lang="fr-FR" dirty="0" err="1"/>
              <a:t>Bréda</a:t>
            </a:r>
            <a:r>
              <a:rPr lang="fr-FR" dirty="0"/>
              <a:t> et </a:t>
            </a:r>
            <a:r>
              <a:rPr lang="fr-FR" dirty="0" err="1"/>
              <a:t>Hillion</a:t>
            </a:r>
            <a:r>
              <a:rPr lang="fr-FR" dirty="0"/>
              <a:t>, 2016 ; </a:t>
            </a:r>
            <a:r>
              <a:rPr lang="fr-FR" dirty="0" err="1"/>
              <a:t>Greenan</a:t>
            </a:r>
            <a:r>
              <a:rPr lang="fr-FR" dirty="0"/>
              <a:t> </a:t>
            </a:r>
            <a:r>
              <a:rPr lang="fr-FR" i="1" dirty="0"/>
              <a:t>et al., </a:t>
            </a:r>
            <a:r>
              <a:rPr lang="fr-FR" dirty="0"/>
              <a:t>2019). </a:t>
            </a:r>
          </a:p>
          <a:p>
            <a:pPr marL="285750" indent="-285750" algn="just">
              <a:buFont typeface="Wingdings" panose="05000000000000000000" pitchFamily="2" charset="2"/>
              <a:buChar char="Ø"/>
            </a:pPr>
            <a:endParaRPr lang="fr-FR" sz="2000" dirty="0"/>
          </a:p>
          <a:p>
            <a:pPr algn="just"/>
            <a:r>
              <a:rPr lang="fr-FR" sz="2000" dirty="0"/>
              <a:t>=&gt; Observer les discriminations suppose un appareillage spécifique</a:t>
            </a:r>
          </a:p>
          <a:p>
            <a:pPr algn="just"/>
            <a:endParaRPr lang="fr-FR" sz="2000" dirty="0"/>
          </a:p>
          <a:p>
            <a:pPr marL="285750" indent="-285750" algn="just">
              <a:buFont typeface="Wingdings" panose="05000000000000000000" pitchFamily="2" charset="2"/>
              <a:buChar char="Ø"/>
            </a:pPr>
            <a:endParaRPr lang="fr-FR" sz="2000" dirty="0"/>
          </a:p>
        </p:txBody>
      </p:sp>
      <p:pic>
        <p:nvPicPr>
          <p:cNvPr id="17" name="Image 16"/>
          <p:cNvPicPr>
            <a:picLocks noChangeAspect="1"/>
          </p:cNvPicPr>
          <p:nvPr/>
        </p:nvPicPr>
        <p:blipFill>
          <a:blip r:embed="rId5"/>
          <a:stretch>
            <a:fillRect/>
          </a:stretch>
        </p:blipFill>
        <p:spPr>
          <a:xfrm>
            <a:off x="-713502" y="6114122"/>
            <a:ext cx="2344591" cy="779406"/>
          </a:xfrm>
          <a:prstGeom prst="rect">
            <a:avLst/>
          </a:prstGeom>
        </p:spPr>
      </p:pic>
      <p:pic>
        <p:nvPicPr>
          <p:cNvPr id="19" name="Image 18"/>
          <p:cNvPicPr>
            <a:picLocks noChangeAspect="1"/>
          </p:cNvPicPr>
          <p:nvPr/>
        </p:nvPicPr>
        <p:blipFill>
          <a:blip r:embed="rId6"/>
          <a:stretch>
            <a:fillRect/>
          </a:stretch>
        </p:blipFill>
        <p:spPr>
          <a:xfrm>
            <a:off x="5182756" y="6201388"/>
            <a:ext cx="1488977" cy="626938"/>
          </a:xfrm>
          <a:prstGeom prst="rect">
            <a:avLst/>
          </a:prstGeom>
        </p:spPr>
      </p:pic>
    </p:spTree>
    <p:extLst>
      <p:ext uri="{BB962C8B-B14F-4D97-AF65-F5344CB8AC3E}">
        <p14:creationId xmlns:p14="http://schemas.microsoft.com/office/powerpoint/2010/main" val="2239676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15387"/>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824401" y="279286"/>
            <a:ext cx="4543198" cy="400110"/>
          </a:xfrm>
          <a:prstGeom prst="rect">
            <a:avLst/>
          </a:prstGeom>
          <a:noFill/>
        </p:spPr>
        <p:txBody>
          <a:bodyPr wrap="square" rtlCol="0">
            <a:spAutoFit/>
          </a:bodyPr>
          <a:lstStyle/>
          <a:p>
            <a:pPr algn="ctr"/>
            <a:r>
              <a:rPr lang="fr-FR" sz="2000" b="1" dirty="0"/>
              <a:t>Conclusion</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20</a:t>
            </a:fld>
            <a:endParaRPr lang="fr-FR"/>
          </a:p>
        </p:txBody>
      </p:sp>
      <p:sp>
        <p:nvSpPr>
          <p:cNvPr id="14" name="ZoneTexte 13"/>
          <p:cNvSpPr txBox="1"/>
          <p:nvPr/>
        </p:nvSpPr>
        <p:spPr>
          <a:xfrm>
            <a:off x="107759" y="943295"/>
            <a:ext cx="12026575" cy="6863417"/>
          </a:xfrm>
          <a:prstGeom prst="rect">
            <a:avLst/>
          </a:prstGeom>
          <a:noFill/>
        </p:spPr>
        <p:txBody>
          <a:bodyPr wrap="square" rtlCol="0">
            <a:spAutoFit/>
          </a:bodyPr>
          <a:lstStyle/>
          <a:p>
            <a:pPr marL="342900" indent="-342900" algn="just">
              <a:spcBef>
                <a:spcPct val="0"/>
              </a:spcBef>
              <a:buFont typeface="Wingdings" panose="05000000000000000000" pitchFamily="2" charset="2"/>
              <a:buChar char="q"/>
              <a:defRPr/>
            </a:pPr>
            <a:r>
              <a:rPr lang="fr-FR" sz="2000" dirty="0"/>
              <a:t>Le test qui repose sur de simples demandes d’informations met en évidence des différences de traitement dans l’accès aux formations de master, selon l’origine des candidats, mais pas selon une situation de handicap.</a:t>
            </a:r>
          </a:p>
          <a:p>
            <a:pPr marL="342900" indent="-342900" algn="just">
              <a:spcBef>
                <a:spcPct val="0"/>
              </a:spcBef>
              <a:buFont typeface="Wingdings" panose="05000000000000000000" pitchFamily="2" charset="2"/>
              <a:buChar char="q"/>
              <a:defRPr/>
            </a:pPr>
            <a:r>
              <a:rPr lang="fr-FR" sz="2000" dirty="0"/>
              <a:t>La pénalité subie par un candidat présumé français qui signale son origine par un prénom et un nom d’Afrique du Nord est de 8,6 points, soit 12,3 % de chances en moins de recevoir une réponse positive à une simple demande d’information.</a:t>
            </a:r>
          </a:p>
          <a:p>
            <a:pPr marL="342900" indent="-342900" algn="just">
              <a:spcBef>
                <a:spcPct val="0"/>
              </a:spcBef>
              <a:buFont typeface="Wingdings" panose="05000000000000000000" pitchFamily="2" charset="2"/>
              <a:buChar char="q"/>
              <a:defRPr/>
            </a:pPr>
            <a:r>
              <a:rPr lang="fr-FR" sz="2000" dirty="0"/>
              <a:t>17 % des responsables de formation donnent une réponse défavorable au candidat d’origine maghrébine et favorable au candidat d’origine française</a:t>
            </a:r>
          </a:p>
          <a:p>
            <a:pPr marL="342900" indent="-342900" algn="just">
              <a:spcBef>
                <a:spcPct val="0"/>
              </a:spcBef>
              <a:buFont typeface="Wingdings" panose="05000000000000000000" pitchFamily="2" charset="2"/>
              <a:buChar char="q"/>
              <a:defRPr/>
            </a:pPr>
            <a:r>
              <a:rPr lang="fr-FR" sz="2000" dirty="0"/>
              <a:t>Ces pénalités sont plus fréquentes en Droit et en Science et technologie, plus rares en lettres et SHS</a:t>
            </a:r>
          </a:p>
          <a:p>
            <a:pPr marL="342900" indent="-342900" algn="just">
              <a:spcBef>
                <a:spcPct val="0"/>
              </a:spcBef>
              <a:buFont typeface="Wingdings" panose="05000000000000000000" pitchFamily="2" charset="2"/>
              <a:buChar char="q"/>
              <a:defRPr/>
            </a:pPr>
            <a:r>
              <a:rPr lang="fr-FR" sz="2000" dirty="0"/>
              <a:t>Mais une analyse toutes choses égales par </a:t>
            </a:r>
            <a:r>
              <a:rPr lang="fr-FR" sz="2000"/>
              <a:t>ailleurs indique </a:t>
            </a:r>
            <a:r>
              <a:rPr lang="fr-FR" sz="2000" dirty="0"/>
              <a:t>qu’il n’y pas vraiment de différence </a:t>
            </a:r>
            <a:r>
              <a:rPr lang="fr-FR" sz="2000"/>
              <a:t>entre disciplines </a:t>
            </a:r>
            <a:r>
              <a:rPr lang="fr-FR" sz="2000" dirty="0"/>
              <a:t>dès lors que l’on prend en compte le degré de tension, la sélectivité et les débouchés professionnels de chaque filière : les filières les plus discriminantes sont les plus attractives </a:t>
            </a:r>
          </a:p>
          <a:p>
            <a:pPr marL="342900" indent="-342900" algn="just">
              <a:spcBef>
                <a:spcPct val="0"/>
              </a:spcBef>
              <a:buFont typeface="Wingdings" panose="05000000000000000000" pitchFamily="2" charset="2"/>
              <a:buChar char="q"/>
              <a:defRPr/>
            </a:pPr>
            <a:r>
              <a:rPr lang="fr-FR" sz="2000" dirty="0"/>
              <a:t>Ces discriminations sont principalement statistiques, liées au manque d’informations sur la qualité des candidats. Elles sont aggravées par l’organisation du recrutement (le responsable qui décide seul) et par les tensions dans les filières</a:t>
            </a:r>
          </a:p>
          <a:p>
            <a:pPr algn="just">
              <a:spcBef>
                <a:spcPct val="0"/>
              </a:spcBef>
              <a:defRPr/>
            </a:pPr>
            <a:r>
              <a:rPr lang="fr-FR" sz="2000" dirty="0"/>
              <a:t>Cette étude gagnera à être répétée, sur un échantillon encore plus large de formations et sur d’autres critères de discriminations. C’est l’une des missions de l’Observatoire.</a:t>
            </a:r>
          </a:p>
          <a:p>
            <a:pPr marL="342900" indent="-342900" algn="just">
              <a:spcBef>
                <a:spcPct val="0"/>
              </a:spcBef>
              <a:buFont typeface="Wingdings" panose="05000000000000000000" pitchFamily="2" charset="2"/>
              <a:buChar char="q"/>
              <a:defRPr/>
            </a:pPr>
            <a:endParaRPr lang="fr-FR" sz="2000" dirty="0"/>
          </a:p>
          <a:p>
            <a:pPr marL="342900" indent="-342900" algn="just">
              <a:spcBef>
                <a:spcPct val="0"/>
              </a:spcBef>
              <a:buFont typeface="Wingdings" panose="05000000000000000000" pitchFamily="2" charset="2"/>
              <a:buChar char="q"/>
              <a:defRPr/>
            </a:pPr>
            <a:endParaRPr lang="fr-FR" sz="2000" dirty="0"/>
          </a:p>
          <a:p>
            <a:pPr algn="just">
              <a:spcBef>
                <a:spcPct val="0"/>
              </a:spcBef>
              <a:defRPr/>
            </a:pPr>
            <a:r>
              <a:rPr lang="fr-FR" sz="2000" dirty="0"/>
              <a:t>Bla </a:t>
            </a:r>
            <a:r>
              <a:rPr lang="fr-FR" sz="2000" dirty="0" err="1"/>
              <a:t>bla</a:t>
            </a:r>
            <a:endParaRPr lang="fr-FR" sz="2000" dirty="0"/>
          </a:p>
          <a:p>
            <a:pPr marL="285750" indent="-285750" algn="just">
              <a:spcBef>
                <a:spcPct val="0"/>
              </a:spcBef>
              <a:buFont typeface="Arial" panose="020B0604020202020204" pitchFamily="34" charset="0"/>
              <a:buChar char="•"/>
              <a:defRPr/>
            </a:pPr>
            <a:endParaRPr lang="fr-FR" sz="2000" dirty="0"/>
          </a:p>
          <a:p>
            <a:pPr marL="285750" indent="-285750" algn="just">
              <a:spcBef>
                <a:spcPct val="0"/>
              </a:spcBef>
              <a:buFont typeface="Arial" panose="020B0604020202020204" pitchFamily="34" charset="0"/>
              <a:buChar char="•"/>
              <a:defRPr/>
            </a:pPr>
            <a:endParaRPr lang="fr-FR" sz="2000" dirty="0"/>
          </a:p>
          <a:p>
            <a:pPr marL="285750" indent="-285750" algn="just">
              <a:spcBef>
                <a:spcPct val="0"/>
              </a:spcBef>
              <a:buFont typeface="Arial" panose="020B0604020202020204" pitchFamily="34" charset="0"/>
              <a:buChar char="•"/>
              <a:defRPr/>
            </a:pPr>
            <a:endParaRPr lang="fr-FR" sz="2000" dirty="0"/>
          </a:p>
        </p:txBody>
      </p:sp>
      <p:pic>
        <p:nvPicPr>
          <p:cNvPr id="17" name="Image 16"/>
          <p:cNvPicPr>
            <a:picLocks noChangeAspect="1"/>
          </p:cNvPicPr>
          <p:nvPr/>
        </p:nvPicPr>
        <p:blipFill>
          <a:blip r:embed="rId5"/>
          <a:stretch>
            <a:fillRect/>
          </a:stretch>
        </p:blipFill>
        <p:spPr>
          <a:xfrm>
            <a:off x="-713502" y="6130598"/>
            <a:ext cx="2344591" cy="779406"/>
          </a:xfrm>
          <a:prstGeom prst="rect">
            <a:avLst/>
          </a:prstGeom>
        </p:spPr>
      </p:pic>
      <p:pic>
        <p:nvPicPr>
          <p:cNvPr id="20" name="Image 19"/>
          <p:cNvPicPr>
            <a:picLocks noChangeAspect="1"/>
          </p:cNvPicPr>
          <p:nvPr/>
        </p:nvPicPr>
        <p:blipFill>
          <a:blip r:embed="rId6"/>
          <a:stretch>
            <a:fillRect/>
          </a:stretch>
        </p:blipFill>
        <p:spPr>
          <a:xfrm>
            <a:off x="5182756" y="6201388"/>
            <a:ext cx="1488977" cy="626938"/>
          </a:xfrm>
          <a:prstGeom prst="rect">
            <a:avLst/>
          </a:prstGeom>
        </p:spPr>
      </p:pic>
    </p:spTree>
    <p:extLst>
      <p:ext uri="{BB962C8B-B14F-4D97-AF65-F5344CB8AC3E}">
        <p14:creationId xmlns:p14="http://schemas.microsoft.com/office/powerpoint/2010/main" val="3794473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8238" y="-197390"/>
            <a:ext cx="12192000" cy="7055390"/>
          </a:xfrm>
          <a:prstGeom prst="rect">
            <a:avLst/>
          </a:prstGeom>
        </p:spPr>
      </p:pic>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313" y="5668515"/>
            <a:ext cx="2523625" cy="527587"/>
          </a:xfrm>
          <a:prstGeom prst="rect">
            <a:avLst/>
          </a:prstGeom>
        </p:spPr>
      </p:pic>
      <p:sp>
        <p:nvSpPr>
          <p:cNvPr id="2" name="Espace réservé du numéro de diapositive 1"/>
          <p:cNvSpPr>
            <a:spLocks noGrp="1"/>
          </p:cNvSpPr>
          <p:nvPr>
            <p:ph type="sldNum" sz="quarter" idx="12"/>
          </p:nvPr>
        </p:nvSpPr>
        <p:spPr/>
        <p:txBody>
          <a:bodyPr/>
          <a:lstStyle/>
          <a:p>
            <a:fld id="{C3370052-E332-40C3-94EC-6028112DE79A}" type="slidenum">
              <a:rPr lang="fr-FR" smtClean="0"/>
              <a:t>21</a:t>
            </a:fld>
            <a:endParaRPr lang="fr-FR"/>
          </a:p>
        </p:txBody>
      </p:sp>
      <p:pic>
        <p:nvPicPr>
          <p:cNvPr id="13" name="Image 12"/>
          <p:cNvPicPr>
            <a:picLocks noChangeAspect="1"/>
          </p:cNvPicPr>
          <p:nvPr/>
        </p:nvPicPr>
        <p:blipFill>
          <a:blip r:embed="rId4"/>
          <a:stretch>
            <a:fillRect/>
          </a:stretch>
        </p:blipFill>
        <p:spPr>
          <a:xfrm>
            <a:off x="5934105" y="225575"/>
            <a:ext cx="4048095" cy="1707028"/>
          </a:xfrm>
          <a:prstGeom prst="rect">
            <a:avLst/>
          </a:prstGeom>
        </p:spPr>
      </p:pic>
      <p:sp>
        <p:nvSpPr>
          <p:cNvPr id="16" name="ZoneTexte 15"/>
          <p:cNvSpPr txBox="1"/>
          <p:nvPr/>
        </p:nvSpPr>
        <p:spPr>
          <a:xfrm>
            <a:off x="5081500" y="1993582"/>
            <a:ext cx="6104263" cy="584775"/>
          </a:xfrm>
          <a:prstGeom prst="rect">
            <a:avLst/>
          </a:prstGeom>
          <a:noFill/>
        </p:spPr>
        <p:txBody>
          <a:bodyPr wrap="square" rtlCol="0">
            <a:spAutoFit/>
          </a:bodyPr>
          <a:lstStyle/>
          <a:p>
            <a:pPr algn="ctr"/>
            <a:r>
              <a:rPr lang="fr-FR" sz="1600" b="1" dirty="0">
                <a:solidFill>
                  <a:srgbClr val="2F2A85"/>
                </a:solidFill>
                <a:latin typeface="Tahoma" panose="020B0604030504040204" pitchFamily="34" charset="0"/>
                <a:ea typeface="Tahoma" panose="020B0604030504040204" pitchFamily="34" charset="0"/>
                <a:cs typeface="Tahoma" panose="020B0604030504040204" pitchFamily="34" charset="0"/>
              </a:rPr>
              <a:t>Observatoire National des Discriminations </a:t>
            </a:r>
          </a:p>
          <a:p>
            <a:pPr algn="ctr"/>
            <a:r>
              <a:rPr lang="fr-FR" sz="1600" b="1" dirty="0">
                <a:solidFill>
                  <a:srgbClr val="2F2A85"/>
                </a:solidFill>
                <a:latin typeface="Tahoma" panose="020B0604030504040204" pitchFamily="34" charset="0"/>
                <a:ea typeface="Tahoma" panose="020B0604030504040204" pitchFamily="34" charset="0"/>
                <a:cs typeface="Tahoma" panose="020B0604030504040204" pitchFamily="34" charset="0"/>
              </a:rPr>
              <a:t>et de l’Egalité dans le Supérieur</a:t>
            </a:r>
          </a:p>
        </p:txBody>
      </p:sp>
      <p:sp>
        <p:nvSpPr>
          <p:cNvPr id="17" name="ZoneTexte 16"/>
          <p:cNvSpPr txBox="1"/>
          <p:nvPr/>
        </p:nvSpPr>
        <p:spPr>
          <a:xfrm>
            <a:off x="308460" y="3077134"/>
            <a:ext cx="3312527" cy="1077218"/>
          </a:xfrm>
          <a:prstGeom prst="rect">
            <a:avLst/>
          </a:prstGeom>
          <a:noFill/>
          <a:ln>
            <a:noFill/>
          </a:ln>
        </p:spPr>
        <p:txBody>
          <a:bodyPr wrap="square" rtlCol="0">
            <a:spAutoFit/>
          </a:bodyPr>
          <a:lstStyle/>
          <a:p>
            <a:pPr algn="ctr"/>
            <a:r>
              <a:rPr lang="fr-FR" sz="3200" dirty="0">
                <a:solidFill>
                  <a:srgbClr val="2F2A85"/>
                </a:solidFill>
              </a:rPr>
              <a:t>Présentation</a:t>
            </a:r>
          </a:p>
          <a:p>
            <a:pPr algn="ctr"/>
            <a:r>
              <a:rPr lang="fr-FR" sz="3200" dirty="0">
                <a:solidFill>
                  <a:srgbClr val="2F2A85"/>
                </a:solidFill>
              </a:rPr>
              <a:t>de l’Observatoire</a:t>
            </a:r>
          </a:p>
        </p:txBody>
      </p:sp>
      <p:sp>
        <p:nvSpPr>
          <p:cNvPr id="11" name="ZoneTexte 10"/>
          <p:cNvSpPr txBox="1"/>
          <p:nvPr/>
        </p:nvSpPr>
        <p:spPr>
          <a:xfrm>
            <a:off x="568409" y="1590093"/>
            <a:ext cx="2792627" cy="923330"/>
          </a:xfrm>
          <a:prstGeom prst="rect">
            <a:avLst/>
          </a:prstGeom>
          <a:noFill/>
        </p:spPr>
        <p:txBody>
          <a:bodyPr wrap="square" rtlCol="0">
            <a:spAutoFit/>
          </a:bodyPr>
          <a:lstStyle/>
          <a:p>
            <a:pPr algn="ctr"/>
            <a:r>
              <a:rPr lang="fr-FR" b="1" dirty="0">
                <a:solidFill>
                  <a:srgbClr val="2F2A85"/>
                </a:solidFill>
              </a:rPr>
              <a:t>GT Discriminations </a:t>
            </a:r>
          </a:p>
          <a:p>
            <a:pPr algn="ctr"/>
            <a:r>
              <a:rPr lang="fr-FR" b="1" dirty="0">
                <a:solidFill>
                  <a:srgbClr val="2F2A85"/>
                </a:solidFill>
              </a:rPr>
              <a:t>France Universités, </a:t>
            </a:r>
          </a:p>
          <a:p>
            <a:pPr algn="ctr"/>
            <a:r>
              <a:rPr lang="fr-FR" b="1" dirty="0">
                <a:solidFill>
                  <a:srgbClr val="2F2A85"/>
                </a:solidFill>
              </a:rPr>
              <a:t>9 juin 2022</a:t>
            </a:r>
          </a:p>
        </p:txBody>
      </p:sp>
      <p:pic>
        <p:nvPicPr>
          <p:cNvPr id="3" name="Image 2"/>
          <p:cNvPicPr>
            <a:picLocks noChangeAspect="1"/>
          </p:cNvPicPr>
          <p:nvPr/>
        </p:nvPicPr>
        <p:blipFill>
          <a:blip r:embed="rId5"/>
          <a:stretch>
            <a:fillRect/>
          </a:stretch>
        </p:blipFill>
        <p:spPr>
          <a:xfrm>
            <a:off x="117763" y="-48199"/>
            <a:ext cx="3503224" cy="843369"/>
          </a:xfrm>
          <a:prstGeom prst="rect">
            <a:avLst/>
          </a:prstGeom>
        </p:spPr>
      </p:pic>
      <p:sp>
        <p:nvSpPr>
          <p:cNvPr id="14" name="ZoneTexte 13"/>
          <p:cNvSpPr txBox="1"/>
          <p:nvPr/>
        </p:nvSpPr>
        <p:spPr>
          <a:xfrm>
            <a:off x="3921209" y="3330305"/>
            <a:ext cx="8455885" cy="461665"/>
          </a:xfrm>
          <a:prstGeom prst="rect">
            <a:avLst/>
          </a:prstGeom>
          <a:noFill/>
          <a:ln>
            <a:noFill/>
          </a:ln>
        </p:spPr>
        <p:txBody>
          <a:bodyPr wrap="square" rtlCol="0">
            <a:spAutoFit/>
          </a:bodyPr>
          <a:lstStyle/>
          <a:p>
            <a:pPr algn="ctr"/>
            <a:r>
              <a:rPr lang="fr-FR" sz="2400" dirty="0">
                <a:solidFill>
                  <a:schemeClr val="tx1">
                    <a:lumMod val="65000"/>
                    <a:lumOff val="35000"/>
                  </a:schemeClr>
                </a:solidFill>
              </a:rPr>
              <a:t>Merci pour votre attention !</a:t>
            </a:r>
          </a:p>
        </p:txBody>
      </p:sp>
    </p:spTree>
    <p:extLst>
      <p:ext uri="{BB962C8B-B14F-4D97-AF65-F5344CB8AC3E}">
        <p14:creationId xmlns:p14="http://schemas.microsoft.com/office/powerpoint/2010/main" val="106342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105665" y="233119"/>
            <a:ext cx="5955957" cy="400110"/>
          </a:xfrm>
          <a:prstGeom prst="rect">
            <a:avLst/>
          </a:prstGeom>
          <a:noFill/>
        </p:spPr>
        <p:txBody>
          <a:bodyPr wrap="square" rtlCol="0">
            <a:spAutoFit/>
          </a:bodyPr>
          <a:lstStyle/>
          <a:p>
            <a:pPr algn="ctr"/>
            <a:r>
              <a:rPr lang="fr-FR" sz="2000" b="1" dirty="0"/>
              <a:t>Mesurer les discriminations : plusieurs sources</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3</a:t>
            </a:fld>
            <a:endParaRPr lang="fr-FR"/>
          </a:p>
        </p:txBody>
      </p:sp>
      <p:sp>
        <p:nvSpPr>
          <p:cNvPr id="4" name="ZoneTexte 3"/>
          <p:cNvSpPr txBox="1"/>
          <p:nvPr/>
        </p:nvSpPr>
        <p:spPr>
          <a:xfrm>
            <a:off x="123567" y="809285"/>
            <a:ext cx="12348520" cy="4955203"/>
          </a:xfrm>
          <a:prstGeom prst="rect">
            <a:avLst/>
          </a:prstGeom>
          <a:noFill/>
        </p:spPr>
        <p:txBody>
          <a:bodyPr wrap="square" rtlCol="0">
            <a:spAutoFit/>
          </a:bodyPr>
          <a:lstStyle/>
          <a:p>
            <a:endParaRPr lang="fr-FR" sz="2000" dirty="0"/>
          </a:p>
          <a:p>
            <a:r>
              <a:rPr lang="fr-FR" sz="2000" dirty="0"/>
              <a:t>Il existe trois sortes de dispositifs d’observation des discriminations, de portée systématique</a:t>
            </a:r>
          </a:p>
          <a:p>
            <a:endParaRPr lang="fr-FR" sz="2000" dirty="0"/>
          </a:p>
          <a:p>
            <a:r>
              <a:rPr lang="fr-FR" sz="2000" dirty="0"/>
              <a:t>Deux reposent sur </a:t>
            </a:r>
            <a:r>
              <a:rPr lang="fr-FR" sz="2000" b="1" dirty="0"/>
              <a:t>l’expérience des personnes discriminées… </a:t>
            </a:r>
          </a:p>
          <a:p>
            <a:pPr marL="800100" lvl="1" indent="-342900">
              <a:buFont typeface="Wingdings" panose="05000000000000000000" pitchFamily="2" charset="2"/>
              <a:buChar char="q"/>
            </a:pPr>
            <a:r>
              <a:rPr lang="fr-FR" sz="2000" dirty="0"/>
              <a:t>Signalements spontanés : rapports annuels du Défenseur des Droits ; cellules d’écoute ; 3928, </a:t>
            </a:r>
            <a:r>
              <a:rPr lang="fr-FR" sz="2000" dirty="0">
                <a:hlinkClick r:id="rId5"/>
              </a:rPr>
              <a:t>www.antidiscriminations.fr</a:t>
            </a:r>
            <a:endParaRPr lang="fr-FR" sz="2000" dirty="0"/>
          </a:p>
          <a:p>
            <a:pPr lvl="1"/>
            <a:r>
              <a:rPr lang="fr-FR" sz="2000" dirty="0"/>
              <a:t>	</a:t>
            </a:r>
            <a:r>
              <a:rPr lang="fr-FR" sz="1600" dirty="0"/>
              <a:t>2020 : 96 894 réclamations et 69 705 appels au DDD, en hausse de 10%</a:t>
            </a:r>
          </a:p>
          <a:p>
            <a:pPr lvl="1"/>
            <a:r>
              <a:rPr lang="fr-FR" sz="1600" dirty="0"/>
              <a:t>	2021 : 14 000 appels et 7 433 dossiers traités depuis le lancement du 3928, le 12 février 2021</a:t>
            </a:r>
          </a:p>
          <a:p>
            <a:pPr lvl="1"/>
            <a:endParaRPr lang="fr-FR" sz="1600" dirty="0"/>
          </a:p>
          <a:p>
            <a:pPr marL="800100" lvl="1" indent="-342900">
              <a:buFont typeface="Wingdings" panose="05000000000000000000" pitchFamily="2" charset="2"/>
              <a:buChar char="q"/>
            </a:pPr>
            <a:r>
              <a:rPr lang="fr-FR" sz="2000" dirty="0"/>
              <a:t>Signalements sollicités : enquêtes de </a:t>
            </a:r>
            <a:r>
              <a:rPr lang="fr-FR" sz="2000" dirty="0" err="1"/>
              <a:t>victimation</a:t>
            </a:r>
            <a:endParaRPr lang="fr-FR" sz="2000" dirty="0"/>
          </a:p>
          <a:p>
            <a:pPr lvl="1"/>
            <a:r>
              <a:rPr lang="fr-FR" sz="1600" dirty="0"/>
              <a:t>	Exemples : Hors </a:t>
            </a:r>
            <a:r>
              <a:rPr lang="fr-FR" sz="1600" dirty="0" err="1"/>
              <a:t>Discri</a:t>
            </a:r>
            <a:r>
              <a:rPr lang="fr-FR" sz="1600" dirty="0"/>
              <a:t>, rapport Sauvé ; </a:t>
            </a:r>
            <a:r>
              <a:rPr lang="fr-FR" sz="1600" dirty="0" err="1"/>
              <a:t>Discri</a:t>
            </a:r>
            <a:r>
              <a:rPr lang="fr-FR" sz="1600" dirty="0"/>
              <a:t> : enquête T&amp;O INED-INSEE ; projet ACADISCRI </a:t>
            </a:r>
          </a:p>
          <a:p>
            <a:pPr lvl="1"/>
            <a:r>
              <a:rPr lang="fr-FR" sz="1600" dirty="0"/>
              <a:t>	(Safi et Simon, 2013 ; </a:t>
            </a:r>
            <a:r>
              <a:rPr lang="fr-FR" sz="1600" dirty="0" err="1"/>
              <a:t>Dhume</a:t>
            </a:r>
            <a:r>
              <a:rPr lang="fr-FR" sz="1600" dirty="0"/>
              <a:t> et </a:t>
            </a:r>
            <a:r>
              <a:rPr lang="fr-FR" sz="1600" dirty="0" err="1"/>
              <a:t>Cognet</a:t>
            </a:r>
            <a:r>
              <a:rPr lang="fr-FR" sz="1600" dirty="0"/>
              <a:t>, 2020) </a:t>
            </a:r>
          </a:p>
          <a:p>
            <a:pPr lvl="1"/>
            <a:endParaRPr lang="fr-FR" sz="2000" dirty="0"/>
          </a:p>
          <a:p>
            <a:pPr marL="0" lvl="1"/>
            <a:r>
              <a:rPr lang="fr-FR" sz="2000" dirty="0"/>
              <a:t>Le troisième consiste à observer directement </a:t>
            </a:r>
            <a:r>
              <a:rPr lang="fr-FR" sz="2000" b="1" dirty="0"/>
              <a:t>le comportement des discriminants</a:t>
            </a:r>
          </a:p>
          <a:p>
            <a:pPr marL="800100" lvl="1" indent="-342900">
              <a:buFont typeface="Wingdings" panose="05000000000000000000" pitchFamily="2" charset="2"/>
              <a:buChar char="q"/>
            </a:pPr>
            <a:r>
              <a:rPr lang="fr-FR" sz="2000" dirty="0" err="1"/>
              <a:t>Testing</a:t>
            </a:r>
            <a:r>
              <a:rPr lang="fr-FR" sz="2000" dirty="0"/>
              <a:t> : audit par couple (personnes réelles) ; test par correspondance (personnes fictives)</a:t>
            </a:r>
          </a:p>
          <a:p>
            <a:pPr lvl="1"/>
            <a:r>
              <a:rPr lang="fr-FR" sz="1600" dirty="0"/>
              <a:t>	Le TC s’est progressivement imposé comme la méthode de référence dans la littérature scientifique internationale </a:t>
            </a:r>
          </a:p>
          <a:p>
            <a:pPr lvl="1"/>
            <a:r>
              <a:rPr lang="fr-FR" sz="1600" dirty="0"/>
              <a:t>	sur les discriminations (</a:t>
            </a:r>
            <a:r>
              <a:rPr lang="fr-FR" sz="1600" dirty="0" err="1"/>
              <a:t>Baert</a:t>
            </a:r>
            <a:r>
              <a:rPr lang="fr-FR" sz="1600" dirty="0"/>
              <a:t>, 2017 ; Bertrand et </a:t>
            </a:r>
            <a:r>
              <a:rPr lang="fr-FR" sz="1600" dirty="0" err="1"/>
              <a:t>Duflo</a:t>
            </a:r>
            <a:r>
              <a:rPr lang="fr-FR" sz="1600" dirty="0"/>
              <a:t>, 2017 ; </a:t>
            </a:r>
            <a:r>
              <a:rPr lang="fr-FR" sz="1600" dirty="0" err="1"/>
              <a:t>Neumark</a:t>
            </a:r>
            <a:r>
              <a:rPr lang="fr-FR" sz="1600" dirty="0"/>
              <a:t>, 2018) </a:t>
            </a:r>
          </a:p>
        </p:txBody>
      </p:sp>
      <p:pic>
        <p:nvPicPr>
          <p:cNvPr id="18" name="Image 17"/>
          <p:cNvPicPr>
            <a:picLocks noChangeAspect="1"/>
          </p:cNvPicPr>
          <p:nvPr/>
        </p:nvPicPr>
        <p:blipFill>
          <a:blip r:embed="rId6"/>
          <a:stretch>
            <a:fillRect/>
          </a:stretch>
        </p:blipFill>
        <p:spPr>
          <a:xfrm>
            <a:off x="-713502" y="6114122"/>
            <a:ext cx="2344591" cy="779406"/>
          </a:xfrm>
          <a:prstGeom prst="rect">
            <a:avLst/>
          </a:prstGeom>
        </p:spPr>
      </p:pic>
      <p:pic>
        <p:nvPicPr>
          <p:cNvPr id="14" name="Image 13"/>
          <p:cNvPicPr>
            <a:picLocks noChangeAspect="1"/>
          </p:cNvPicPr>
          <p:nvPr/>
        </p:nvPicPr>
        <p:blipFill>
          <a:blip r:embed="rId7"/>
          <a:stretch>
            <a:fillRect/>
          </a:stretch>
        </p:blipFill>
        <p:spPr>
          <a:xfrm>
            <a:off x="5182756" y="6201388"/>
            <a:ext cx="1488977" cy="626938"/>
          </a:xfrm>
          <a:prstGeom prst="rect">
            <a:avLst/>
          </a:prstGeom>
        </p:spPr>
      </p:pic>
    </p:spTree>
    <p:extLst>
      <p:ext uri="{BB962C8B-B14F-4D97-AF65-F5344CB8AC3E}">
        <p14:creationId xmlns:p14="http://schemas.microsoft.com/office/powerpoint/2010/main" val="27047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484606" y="233421"/>
            <a:ext cx="5032285" cy="400110"/>
          </a:xfrm>
          <a:prstGeom prst="rect">
            <a:avLst/>
          </a:prstGeom>
          <a:noFill/>
        </p:spPr>
        <p:txBody>
          <a:bodyPr wrap="square" rtlCol="0">
            <a:spAutoFit/>
          </a:bodyPr>
          <a:lstStyle/>
          <a:p>
            <a:pPr algn="ctr"/>
            <a:r>
              <a:rPr lang="fr-FR" sz="2000" b="1" dirty="0"/>
              <a:t>Le </a:t>
            </a:r>
            <a:r>
              <a:rPr lang="fr-FR" sz="2000" b="1" dirty="0" err="1"/>
              <a:t>testing</a:t>
            </a:r>
            <a:r>
              <a:rPr lang="fr-FR" sz="2000" b="1" dirty="0"/>
              <a:t> : avantages et inconvénients</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4</a:t>
            </a:fld>
            <a:endParaRPr lang="fr-FR"/>
          </a:p>
        </p:txBody>
      </p:sp>
      <p:sp>
        <p:nvSpPr>
          <p:cNvPr id="4" name="ZoneTexte 3"/>
          <p:cNvSpPr txBox="1"/>
          <p:nvPr/>
        </p:nvSpPr>
        <p:spPr>
          <a:xfrm>
            <a:off x="0" y="932306"/>
            <a:ext cx="11854249" cy="5909310"/>
          </a:xfrm>
          <a:prstGeom prst="rect">
            <a:avLst/>
          </a:prstGeom>
          <a:noFill/>
        </p:spPr>
        <p:txBody>
          <a:bodyPr wrap="square" rtlCol="0">
            <a:spAutoFit/>
          </a:bodyPr>
          <a:lstStyle/>
          <a:p>
            <a:pPr algn="just"/>
            <a:r>
              <a:rPr lang="fr-FR" b="1" dirty="0"/>
              <a:t>Les enquêtes ou les réclamations ont un avantage </a:t>
            </a:r>
            <a:r>
              <a:rPr lang="fr-FR" dirty="0"/>
              <a:t>: Les échantillons peuvent être potentiellement représentatifs</a:t>
            </a:r>
          </a:p>
          <a:p>
            <a:pPr algn="just"/>
            <a:r>
              <a:rPr lang="fr-FR" dirty="0"/>
              <a:t>Mais il y a </a:t>
            </a:r>
            <a:r>
              <a:rPr lang="fr-FR" b="1" dirty="0"/>
              <a:t>plusieurs limites</a:t>
            </a:r>
            <a:r>
              <a:rPr lang="fr-FR" dirty="0"/>
              <a:t> :</a:t>
            </a:r>
          </a:p>
          <a:p>
            <a:pPr marL="285750" indent="-285750" algn="just">
              <a:buFont typeface="Wingdings" panose="05000000000000000000" pitchFamily="2" charset="2"/>
              <a:buChar char="q"/>
            </a:pPr>
            <a:r>
              <a:rPr lang="fr-FR" dirty="0"/>
              <a:t>Les personnes discriminées ne sont pas toujours les mieux placés pour être témoins des discriminations =&gt; </a:t>
            </a:r>
            <a:r>
              <a:rPr lang="fr-FR" b="1" dirty="0"/>
              <a:t>biais de non observation </a:t>
            </a:r>
            <a:r>
              <a:rPr lang="fr-FR" dirty="0"/>
              <a:t>; </a:t>
            </a:r>
          </a:p>
          <a:p>
            <a:pPr marL="285750" indent="-285750" algn="just">
              <a:buFont typeface="Wingdings" panose="05000000000000000000" pitchFamily="2" charset="2"/>
              <a:buChar char="q"/>
            </a:pPr>
            <a:r>
              <a:rPr lang="fr-FR" dirty="0"/>
              <a:t>Lorsqu’elles le sont, elles peuvent ne pas souhaiter se signaler en tant que discriminées =&gt; </a:t>
            </a:r>
            <a:r>
              <a:rPr lang="fr-FR" b="1" dirty="0"/>
              <a:t>biais de non déclaration </a:t>
            </a:r>
            <a:r>
              <a:rPr lang="fr-FR" dirty="0"/>
              <a:t>;</a:t>
            </a:r>
          </a:p>
          <a:p>
            <a:pPr marL="285750" indent="-285750" algn="just">
              <a:buFont typeface="Wingdings" panose="05000000000000000000" pitchFamily="2" charset="2"/>
              <a:buChar char="q"/>
            </a:pPr>
            <a:r>
              <a:rPr lang="fr-FR" dirty="0"/>
              <a:t>Même si elles se signalent, le sentiment de discrimination n’est pas toujours une mesure objective de discrimination, en particulier parce qu’</a:t>
            </a:r>
            <a:r>
              <a:rPr lang="fr-FR" b="1" dirty="0"/>
              <a:t>on ne raisonne pas « toutes choses égales »</a:t>
            </a:r>
            <a:r>
              <a:rPr lang="fr-FR" dirty="0"/>
              <a:t> ;</a:t>
            </a:r>
          </a:p>
          <a:p>
            <a:pPr algn="just"/>
            <a:endParaRPr lang="fr-FR" dirty="0"/>
          </a:p>
          <a:p>
            <a:pPr algn="just"/>
            <a:r>
              <a:rPr lang="fr-FR" b="1" dirty="0"/>
              <a:t>Les </a:t>
            </a:r>
            <a:r>
              <a:rPr lang="fr-FR" b="1" dirty="0" err="1"/>
              <a:t>testings</a:t>
            </a:r>
            <a:r>
              <a:rPr lang="fr-FR" b="1" dirty="0"/>
              <a:t> ont plusieurs avantages</a:t>
            </a:r>
            <a:r>
              <a:rPr lang="fr-FR" dirty="0"/>
              <a:t>. La mesure est entièrement contrôlée par l’évaluateur. On peut isoler l’effet de la caractéristique que l’on souhaite tester. On a une mesure fiable, sans biais et « toutes choses égales ».   </a:t>
            </a:r>
          </a:p>
          <a:p>
            <a:pPr algn="just"/>
            <a:endParaRPr lang="fr-FR" dirty="0"/>
          </a:p>
          <a:p>
            <a:pPr algn="just"/>
            <a:r>
              <a:rPr lang="fr-FR" dirty="0"/>
              <a:t>Mais il y a </a:t>
            </a:r>
            <a:r>
              <a:rPr lang="fr-FR" b="1" dirty="0"/>
              <a:t>aussi des limites</a:t>
            </a:r>
            <a:r>
              <a:rPr lang="fr-FR" dirty="0"/>
              <a:t>.</a:t>
            </a:r>
          </a:p>
          <a:p>
            <a:pPr marL="285750" indent="-285750" algn="just">
              <a:buFont typeface="Wingdings" panose="05000000000000000000" pitchFamily="2" charset="2"/>
              <a:buChar char="q"/>
            </a:pPr>
            <a:r>
              <a:rPr lang="fr-FR" dirty="0"/>
              <a:t>Sur le marché du travail, on teste en général un petit nombre de professions =&gt; la mesure est </a:t>
            </a:r>
            <a:r>
              <a:rPr lang="fr-FR" b="1" dirty="0"/>
              <a:t>partielle</a:t>
            </a:r>
          </a:p>
          <a:p>
            <a:pPr marL="285750" indent="-285750" algn="just">
              <a:buFont typeface="Wingdings" panose="05000000000000000000" pitchFamily="2" charset="2"/>
              <a:buChar char="q"/>
            </a:pPr>
            <a:r>
              <a:rPr lang="fr-FR" dirty="0"/>
              <a:t>A un moment du temps, sur une période donnée =&gt; la mesure est </a:t>
            </a:r>
            <a:r>
              <a:rPr lang="fr-FR" b="1" dirty="0"/>
              <a:t>ponctuelle</a:t>
            </a:r>
          </a:p>
          <a:p>
            <a:pPr marL="285750" indent="-285750" algn="just">
              <a:buFont typeface="Wingdings" panose="05000000000000000000" pitchFamily="2" charset="2"/>
              <a:buChar char="q"/>
            </a:pPr>
            <a:r>
              <a:rPr lang="fr-FR" dirty="0"/>
              <a:t>Dans un territoire donné, le plus souvent l’Ile-de-France =&gt; la mesure est </a:t>
            </a:r>
            <a:r>
              <a:rPr lang="fr-FR" b="1" dirty="0"/>
              <a:t>localisée</a:t>
            </a:r>
          </a:p>
          <a:p>
            <a:pPr algn="just"/>
            <a:r>
              <a:rPr lang="fr-FR" dirty="0"/>
              <a:t>C’est le propre de toutes les mesures expérimentales. Pour surmonter ces limites, il faut répéter les </a:t>
            </a:r>
            <a:r>
              <a:rPr lang="fr-FR" dirty="0" err="1"/>
              <a:t>testing</a:t>
            </a:r>
            <a:endParaRPr lang="fr-FR" dirty="0"/>
          </a:p>
          <a:p>
            <a:pPr algn="just"/>
            <a:endParaRPr lang="fr-FR" dirty="0"/>
          </a:p>
          <a:p>
            <a:pPr algn="just"/>
            <a:r>
              <a:rPr lang="fr-FR" dirty="0">
                <a:sym typeface="Wingdings" panose="05000000000000000000" pitchFamily="2" charset="2"/>
              </a:rPr>
              <a:t> Nécessité de combiner les approches et de les répéter dans le temps =&gt; un Observatoire</a:t>
            </a:r>
            <a:r>
              <a:rPr lang="fr-FR" dirty="0"/>
              <a:t>  </a:t>
            </a:r>
          </a:p>
          <a:p>
            <a:pPr algn="just"/>
            <a:endParaRPr lang="fr-FR" dirty="0"/>
          </a:p>
          <a:p>
            <a:pPr algn="just"/>
            <a:endParaRPr lang="fr-FR" dirty="0"/>
          </a:p>
          <a:p>
            <a:pPr algn="just"/>
            <a:endParaRPr lang="fr-FR" dirty="0"/>
          </a:p>
        </p:txBody>
      </p:sp>
      <p:pic>
        <p:nvPicPr>
          <p:cNvPr id="18" name="Image 17"/>
          <p:cNvPicPr>
            <a:picLocks noChangeAspect="1"/>
          </p:cNvPicPr>
          <p:nvPr/>
        </p:nvPicPr>
        <p:blipFill>
          <a:blip r:embed="rId5"/>
          <a:stretch>
            <a:fillRect/>
          </a:stretch>
        </p:blipFill>
        <p:spPr>
          <a:xfrm>
            <a:off x="-713502" y="6122511"/>
            <a:ext cx="2344591" cy="779406"/>
          </a:xfrm>
          <a:prstGeom prst="rect">
            <a:avLst/>
          </a:prstGeom>
        </p:spPr>
      </p:pic>
      <p:pic>
        <p:nvPicPr>
          <p:cNvPr id="14" name="Image 13"/>
          <p:cNvPicPr>
            <a:picLocks noChangeAspect="1"/>
          </p:cNvPicPr>
          <p:nvPr/>
        </p:nvPicPr>
        <p:blipFill>
          <a:blip r:embed="rId6"/>
          <a:stretch>
            <a:fillRect/>
          </a:stretch>
        </p:blipFill>
        <p:spPr>
          <a:xfrm>
            <a:off x="5182756" y="6201388"/>
            <a:ext cx="1488977" cy="626938"/>
          </a:xfrm>
          <a:prstGeom prst="rect">
            <a:avLst/>
          </a:prstGeom>
        </p:spPr>
      </p:pic>
    </p:spTree>
    <p:extLst>
      <p:ext uri="{BB962C8B-B14F-4D97-AF65-F5344CB8AC3E}">
        <p14:creationId xmlns:p14="http://schemas.microsoft.com/office/powerpoint/2010/main" val="3811435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484606" y="233421"/>
            <a:ext cx="5032285" cy="400110"/>
          </a:xfrm>
          <a:prstGeom prst="rect">
            <a:avLst/>
          </a:prstGeom>
          <a:noFill/>
        </p:spPr>
        <p:txBody>
          <a:bodyPr wrap="square" rtlCol="0">
            <a:spAutoFit/>
          </a:bodyPr>
          <a:lstStyle/>
          <a:p>
            <a:pPr algn="ctr"/>
            <a:r>
              <a:rPr lang="fr-FR" sz="2000" b="1" dirty="0"/>
              <a:t>Les spécificités du domaine de l’ESR</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5</a:t>
            </a:fld>
            <a:endParaRPr lang="fr-FR"/>
          </a:p>
        </p:txBody>
      </p:sp>
      <p:sp>
        <p:nvSpPr>
          <p:cNvPr id="4" name="ZoneTexte 3"/>
          <p:cNvSpPr txBox="1"/>
          <p:nvPr/>
        </p:nvSpPr>
        <p:spPr>
          <a:xfrm>
            <a:off x="0" y="932306"/>
            <a:ext cx="12192000" cy="4801314"/>
          </a:xfrm>
          <a:prstGeom prst="rect">
            <a:avLst/>
          </a:prstGeom>
          <a:noFill/>
        </p:spPr>
        <p:txBody>
          <a:bodyPr wrap="square" rtlCol="0">
            <a:spAutoFit/>
          </a:bodyPr>
          <a:lstStyle/>
          <a:p>
            <a:pPr algn="just"/>
            <a:r>
              <a:rPr lang="fr-FR" b="1" dirty="0"/>
              <a:t>Dans l’ESR comme ailleurs, le fait discriminatoire est a priori difficile à concevoir </a:t>
            </a:r>
          </a:p>
          <a:p>
            <a:pPr marL="285750" indent="-285750" algn="just">
              <a:buFont typeface="Wingdings" panose="05000000000000000000" pitchFamily="2" charset="2"/>
              <a:buChar char="Ø"/>
            </a:pPr>
            <a:r>
              <a:rPr lang="fr-FR" dirty="0"/>
              <a:t>Il prend à rebours les valeurs d’égalité et d’universalité qui sont au fondement du projet universitaire</a:t>
            </a:r>
          </a:p>
          <a:p>
            <a:pPr marL="285750" indent="-285750" algn="just">
              <a:buFont typeface="Wingdings" panose="05000000000000000000" pitchFamily="2" charset="2"/>
              <a:buChar char="Ø"/>
            </a:pPr>
            <a:r>
              <a:rPr lang="fr-FR" dirty="0"/>
              <a:t>Discriminer c’est restreindre son espace de recrutement et se priver de compétences </a:t>
            </a:r>
            <a:r>
              <a:rPr lang="fr-FR" dirty="0">
                <a:sym typeface="Wingdings" panose="05000000000000000000" pitchFamily="2" charset="2"/>
              </a:rPr>
              <a:t> c’est un comportement irrationnel, contraire à l’intérêt de sa formation et de son établissement</a:t>
            </a:r>
            <a:endParaRPr lang="fr-FR" dirty="0"/>
          </a:p>
          <a:p>
            <a:pPr algn="just"/>
            <a:endParaRPr lang="fr-FR" b="1" dirty="0"/>
          </a:p>
          <a:p>
            <a:pPr algn="just"/>
            <a:r>
              <a:rPr lang="fr-FR" b="1" dirty="0"/>
              <a:t>Pourtant, il n’y a guère de raison a priori de supposer que l’ESR soit par nature imperméable à tout risque discriminatoire</a:t>
            </a:r>
          </a:p>
          <a:p>
            <a:pPr marL="285750" indent="-285750" algn="just">
              <a:buFont typeface="Wingdings" panose="05000000000000000000" pitchFamily="2" charset="2"/>
              <a:buChar char="Ø"/>
            </a:pPr>
            <a:r>
              <a:rPr lang="fr-FR" dirty="0"/>
              <a:t>Le problème est réel : Rapport HCE (11/2021) : VSS dans l’ESR sont un phénomène massif  et banalisé, quoique sous-estimé et méconnu, l’omerta et l’impunité restant la règle. </a:t>
            </a:r>
          </a:p>
          <a:p>
            <a:pPr marL="285750" indent="-285750" algn="just">
              <a:buFont typeface="Wingdings" panose="05000000000000000000" pitchFamily="2" charset="2"/>
              <a:buChar char="Ø"/>
            </a:pPr>
            <a:r>
              <a:rPr lang="fr-FR" dirty="0"/>
              <a:t>Il est pris au sérieux : selon le récent rapport du MESRI (01/2022), chacun des 181 établissements de l’ESR a adopté un plan Egalité, incluant la LCD, conformément à l’A.80 de la loi de transformation de la fonction publique du 6/08/2019.</a:t>
            </a:r>
          </a:p>
          <a:p>
            <a:pPr marL="285750" indent="-285750" algn="just">
              <a:buFont typeface="Wingdings" panose="05000000000000000000" pitchFamily="2" charset="2"/>
              <a:buChar char="Ø"/>
            </a:pPr>
            <a:r>
              <a:rPr lang="fr-FR" dirty="0"/>
              <a:t>Des tests ont déjà montré que des discriminations existent aussi dans la sphère publique, notamment dans l’accès à l’emploi public (L’</a:t>
            </a:r>
            <a:r>
              <a:rPr lang="fr-FR" dirty="0" err="1"/>
              <a:t>Horty</a:t>
            </a:r>
            <a:r>
              <a:rPr lang="fr-FR" dirty="0"/>
              <a:t>, 2016 ; Challe </a:t>
            </a:r>
            <a:r>
              <a:rPr lang="fr-FR" i="1" dirty="0"/>
              <a:t>et al.</a:t>
            </a:r>
            <a:r>
              <a:rPr lang="fr-FR" dirty="0"/>
              <a:t>, 2018 ; Petit </a:t>
            </a:r>
            <a:r>
              <a:rPr lang="fr-FR" i="1" dirty="0"/>
              <a:t>et al.</a:t>
            </a:r>
            <a:r>
              <a:rPr lang="fr-FR" dirty="0"/>
              <a:t>, 2020) </a:t>
            </a:r>
          </a:p>
          <a:p>
            <a:pPr marL="285750" indent="-285750" algn="just">
              <a:buFont typeface="Wingdings" panose="05000000000000000000" pitchFamily="2" charset="2"/>
              <a:buChar char="Ø"/>
            </a:pPr>
            <a:r>
              <a:rPr lang="fr-FR" dirty="0"/>
              <a:t>D’autres travaux expérimentaux ont montré que les enseignants et enseignantes étaient victimes de leurs stéréotypes sur les chances de réussite des étudiants et étudiantes dans leurs évaluations (</a:t>
            </a:r>
            <a:r>
              <a:rPr lang="fr-FR" dirty="0" err="1"/>
              <a:t>Alesina</a:t>
            </a:r>
            <a:r>
              <a:rPr lang="fr-FR" dirty="0"/>
              <a:t> </a:t>
            </a:r>
            <a:r>
              <a:rPr lang="fr-FR" i="1" dirty="0"/>
              <a:t>et al.,</a:t>
            </a:r>
            <a:r>
              <a:rPr lang="fr-FR" dirty="0"/>
              <a:t> 2018 ; </a:t>
            </a:r>
            <a:r>
              <a:rPr lang="fr-FR" dirty="0" err="1"/>
              <a:t>Papageorge</a:t>
            </a:r>
            <a:r>
              <a:rPr lang="fr-FR" dirty="0"/>
              <a:t> </a:t>
            </a:r>
            <a:r>
              <a:rPr lang="fr-FR" i="1" dirty="0"/>
              <a:t>et al.,</a:t>
            </a:r>
            <a:r>
              <a:rPr lang="fr-FR" dirty="0"/>
              <a:t> 2020)</a:t>
            </a:r>
          </a:p>
          <a:p>
            <a:pPr marL="285750" indent="-285750" algn="just">
              <a:buFont typeface="Wingdings" panose="05000000000000000000" pitchFamily="2" charset="2"/>
              <a:buChar char="Ø"/>
            </a:pPr>
            <a:r>
              <a:rPr lang="fr-FR" dirty="0"/>
              <a:t>Même si des jury sont légalement constitués pour toutes les formations, les responsables de formation prennent souvent en pratique leurs décisions de façon isolée, surtout pour les formations de niveaux master où les effectifs sont réduits</a:t>
            </a:r>
          </a:p>
          <a:p>
            <a:pPr algn="just"/>
            <a:endParaRPr lang="fr-FR" dirty="0"/>
          </a:p>
        </p:txBody>
      </p:sp>
      <p:pic>
        <p:nvPicPr>
          <p:cNvPr id="19" name="Image 18"/>
          <p:cNvPicPr>
            <a:picLocks noChangeAspect="1"/>
          </p:cNvPicPr>
          <p:nvPr/>
        </p:nvPicPr>
        <p:blipFill>
          <a:blip r:embed="rId5"/>
          <a:stretch>
            <a:fillRect/>
          </a:stretch>
        </p:blipFill>
        <p:spPr>
          <a:xfrm>
            <a:off x="-713502" y="6114122"/>
            <a:ext cx="2344591" cy="779406"/>
          </a:xfrm>
          <a:prstGeom prst="rect">
            <a:avLst/>
          </a:prstGeom>
        </p:spPr>
      </p:pic>
      <p:pic>
        <p:nvPicPr>
          <p:cNvPr id="14" name="Image 13"/>
          <p:cNvPicPr>
            <a:picLocks noChangeAspect="1"/>
          </p:cNvPicPr>
          <p:nvPr/>
        </p:nvPicPr>
        <p:blipFill>
          <a:blip r:embed="rId6"/>
          <a:stretch>
            <a:fillRect/>
          </a:stretch>
        </p:blipFill>
        <p:spPr>
          <a:xfrm>
            <a:off x="5182756" y="6201388"/>
            <a:ext cx="1488977" cy="626938"/>
          </a:xfrm>
          <a:prstGeom prst="rect">
            <a:avLst/>
          </a:prstGeom>
        </p:spPr>
      </p:pic>
    </p:spTree>
    <p:extLst>
      <p:ext uri="{BB962C8B-B14F-4D97-AF65-F5344CB8AC3E}">
        <p14:creationId xmlns:p14="http://schemas.microsoft.com/office/powerpoint/2010/main" val="824464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105665" y="233119"/>
            <a:ext cx="5955957" cy="400110"/>
          </a:xfrm>
          <a:prstGeom prst="rect">
            <a:avLst/>
          </a:prstGeom>
          <a:noFill/>
        </p:spPr>
        <p:txBody>
          <a:bodyPr wrap="square" rtlCol="0">
            <a:spAutoFit/>
          </a:bodyPr>
          <a:lstStyle/>
          <a:p>
            <a:pPr algn="ctr"/>
            <a:r>
              <a:rPr lang="fr-FR" sz="2000" b="1" dirty="0"/>
              <a:t>Missions de l’Observatoire</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6</a:t>
            </a:fld>
            <a:endParaRPr lang="fr-FR"/>
          </a:p>
        </p:txBody>
      </p:sp>
      <p:sp>
        <p:nvSpPr>
          <p:cNvPr id="4" name="ZoneTexte 3"/>
          <p:cNvSpPr txBox="1"/>
          <p:nvPr/>
        </p:nvSpPr>
        <p:spPr>
          <a:xfrm>
            <a:off x="0" y="1027609"/>
            <a:ext cx="12084908" cy="400110"/>
          </a:xfrm>
          <a:prstGeom prst="rect">
            <a:avLst/>
          </a:prstGeom>
          <a:noFill/>
        </p:spPr>
        <p:txBody>
          <a:bodyPr wrap="square" rtlCol="0">
            <a:spAutoFit/>
          </a:bodyPr>
          <a:lstStyle/>
          <a:p>
            <a:pPr marL="285750" indent="-285750" algn="just">
              <a:buFont typeface="Wingdings" panose="05000000000000000000" pitchFamily="2" charset="2"/>
              <a:buChar char="Ø"/>
            </a:pPr>
            <a:endParaRPr lang="fr-FR" sz="2000" dirty="0"/>
          </a:p>
        </p:txBody>
      </p:sp>
      <p:pic>
        <p:nvPicPr>
          <p:cNvPr id="17" name="Image 16"/>
          <p:cNvPicPr>
            <a:picLocks noChangeAspect="1"/>
          </p:cNvPicPr>
          <p:nvPr/>
        </p:nvPicPr>
        <p:blipFill>
          <a:blip r:embed="rId5"/>
          <a:stretch>
            <a:fillRect/>
          </a:stretch>
        </p:blipFill>
        <p:spPr>
          <a:xfrm>
            <a:off x="-713502" y="6114122"/>
            <a:ext cx="2344591" cy="779406"/>
          </a:xfrm>
          <a:prstGeom prst="rect">
            <a:avLst/>
          </a:prstGeom>
        </p:spPr>
      </p:pic>
      <p:pic>
        <p:nvPicPr>
          <p:cNvPr id="3" name="Image 2"/>
          <p:cNvPicPr>
            <a:picLocks noChangeAspect="1"/>
          </p:cNvPicPr>
          <p:nvPr/>
        </p:nvPicPr>
        <p:blipFill>
          <a:blip r:embed="rId6"/>
          <a:stretch>
            <a:fillRect/>
          </a:stretch>
        </p:blipFill>
        <p:spPr>
          <a:xfrm>
            <a:off x="5126477" y="6212096"/>
            <a:ext cx="1552374" cy="653631"/>
          </a:xfrm>
          <a:prstGeom prst="rect">
            <a:avLst/>
          </a:prstGeom>
        </p:spPr>
      </p:pic>
      <p:sp>
        <p:nvSpPr>
          <p:cNvPr id="6" name="Rectangle 5"/>
          <p:cNvSpPr/>
          <p:nvPr/>
        </p:nvSpPr>
        <p:spPr>
          <a:xfrm>
            <a:off x="107760" y="991303"/>
            <a:ext cx="11977147" cy="4022640"/>
          </a:xfrm>
          <a:prstGeom prst="rect">
            <a:avLst/>
          </a:prstGeom>
        </p:spPr>
        <p:txBody>
          <a:bodyPr wrap="square">
            <a:spAutoFit/>
          </a:bodyPr>
          <a:lstStyle/>
          <a:p>
            <a:r>
              <a:rPr lang="fr-FR" dirty="0"/>
              <a:t>L’Observatoire poursuit deux objectifs :</a:t>
            </a:r>
          </a:p>
          <a:p>
            <a:r>
              <a:rPr lang="fr-FR" dirty="0"/>
              <a:t>1) </a:t>
            </a:r>
            <a:r>
              <a:rPr lang="fr-FR" b="1" dirty="0"/>
              <a:t>Soutien et valorisation de la recherche sur l’égalité et les discriminations </a:t>
            </a:r>
          </a:p>
          <a:p>
            <a:pPr marL="285750" lvl="0" indent="-285750">
              <a:buFont typeface="Wingdings" panose="05000000000000000000" pitchFamily="2" charset="2"/>
              <a:buChar char="q"/>
            </a:pPr>
            <a:r>
              <a:rPr lang="fr-FR" dirty="0"/>
              <a:t>Promouvoir la réalisation de recherches, quantitatives et qualitatives, sur les thématiques de l’égalité et des discriminations dans, et en lien avec, l’enseignement supérieur ;</a:t>
            </a:r>
          </a:p>
          <a:p>
            <a:pPr marL="285750" lvl="0" indent="-285750">
              <a:buFont typeface="Wingdings" panose="05000000000000000000" pitchFamily="2" charset="2"/>
              <a:buChar char="q"/>
            </a:pPr>
            <a:r>
              <a:rPr lang="fr-FR" dirty="0"/>
              <a:t>Valoriser ces travaux de recherche en les diffusant dans la société et le débat public, et en organisant des opérations de communication et des actions de sensibilisation sur les thématiques des discriminations et de l’égalité dans l’enseignement supérieur.  </a:t>
            </a:r>
          </a:p>
          <a:p>
            <a:endParaRPr lang="fr-FR" dirty="0"/>
          </a:p>
          <a:p>
            <a:r>
              <a:rPr lang="fr-FR" dirty="0"/>
              <a:t>2) Il a aussi pour objet la </a:t>
            </a:r>
            <a:r>
              <a:rPr lang="fr-FR" b="1" dirty="0" err="1"/>
              <a:t>co</a:t>
            </a:r>
            <a:r>
              <a:rPr lang="fr-FR" b="1" dirty="0"/>
              <a:t>-construction d’une politique de lutte contre les discriminations</a:t>
            </a:r>
            <a:r>
              <a:rPr lang="fr-FR" dirty="0"/>
              <a:t>, adossée aux résultats scientifiques des recherches conduites et accompagnées par l’Observatoire. </a:t>
            </a:r>
          </a:p>
          <a:p>
            <a:pPr marL="285750" lvl="0" indent="-285750">
              <a:buFont typeface="Wingdings" panose="05000000000000000000" pitchFamily="2" charset="2"/>
              <a:buChar char="q"/>
            </a:pPr>
            <a:r>
              <a:rPr lang="fr-FR" dirty="0"/>
              <a:t>Agir à des fins de pilotage d’une politique de lutte contre les discriminations dans les universités et établissements d’enseignement supérieur et de recherche ;</a:t>
            </a:r>
          </a:p>
          <a:p>
            <a:pPr marL="285750" lvl="0" indent="-285750">
              <a:buFont typeface="Wingdings" panose="05000000000000000000" pitchFamily="2" charset="2"/>
              <a:buChar char="q"/>
            </a:pPr>
            <a:r>
              <a:rPr lang="fr-FR" dirty="0"/>
              <a:t>Élaborer des préconisations concrètes d’actions rendant effective cette politique.</a:t>
            </a:r>
          </a:p>
          <a:p>
            <a:pPr algn="just">
              <a:lnSpc>
                <a:spcPct val="107000"/>
              </a:lnSpc>
              <a:spcAft>
                <a:spcPts val="600"/>
              </a:spcAft>
            </a:pPr>
            <a:endParaRPr lang="fr-FR" sz="20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44963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105665" y="233119"/>
            <a:ext cx="5955957" cy="400110"/>
          </a:xfrm>
          <a:prstGeom prst="rect">
            <a:avLst/>
          </a:prstGeom>
          <a:noFill/>
        </p:spPr>
        <p:txBody>
          <a:bodyPr wrap="square" rtlCol="0">
            <a:spAutoFit/>
          </a:bodyPr>
          <a:lstStyle/>
          <a:p>
            <a:pPr algn="ctr"/>
            <a:r>
              <a:rPr lang="fr-FR" sz="2000" b="1" dirty="0"/>
              <a:t>Portage et partenariats institutionnels</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7</a:t>
            </a:fld>
            <a:endParaRPr lang="fr-FR"/>
          </a:p>
        </p:txBody>
      </p:sp>
      <p:sp>
        <p:nvSpPr>
          <p:cNvPr id="4" name="ZoneTexte 3"/>
          <p:cNvSpPr txBox="1"/>
          <p:nvPr/>
        </p:nvSpPr>
        <p:spPr>
          <a:xfrm>
            <a:off x="0" y="1027609"/>
            <a:ext cx="12084908" cy="2862322"/>
          </a:xfrm>
          <a:prstGeom prst="rect">
            <a:avLst/>
          </a:prstGeom>
          <a:noFill/>
        </p:spPr>
        <p:txBody>
          <a:bodyPr wrap="square" rtlCol="0">
            <a:spAutoFit/>
          </a:bodyPr>
          <a:lstStyle/>
          <a:p>
            <a:pPr marL="285750" indent="-285750" algn="just">
              <a:buFont typeface="Wingdings" panose="05000000000000000000" pitchFamily="2" charset="2"/>
              <a:buChar char="Ø"/>
            </a:pPr>
            <a:r>
              <a:rPr lang="fr-FR" sz="2000" dirty="0"/>
              <a:t>Le portage politique et technique est assuré par :</a:t>
            </a:r>
          </a:p>
          <a:p>
            <a:pPr marL="1257300" lvl="2" indent="-342900" algn="just">
              <a:buFont typeface="Wingdings" panose="05000000000000000000" pitchFamily="2" charset="2"/>
              <a:buChar char="v"/>
            </a:pPr>
            <a:r>
              <a:rPr lang="fr-FR" sz="2000" dirty="0"/>
              <a:t>France Universités </a:t>
            </a:r>
          </a:p>
          <a:p>
            <a:pPr marL="1257300" lvl="2" indent="-342900" algn="just">
              <a:buFont typeface="Wingdings" panose="05000000000000000000" pitchFamily="2" charset="2"/>
              <a:buChar char="v"/>
            </a:pPr>
            <a:r>
              <a:rPr lang="fr-FR" sz="2000" dirty="0"/>
              <a:t>Université Gustave Eiffel (VP égalité)</a:t>
            </a:r>
          </a:p>
          <a:p>
            <a:pPr marL="285750" indent="-285750" algn="just">
              <a:buFont typeface="Wingdings" panose="05000000000000000000" pitchFamily="2" charset="2"/>
              <a:buChar char="Ø"/>
            </a:pPr>
            <a:endParaRPr lang="fr-FR" sz="2000" dirty="0"/>
          </a:p>
          <a:p>
            <a:pPr marL="285750" indent="-285750" algn="just">
              <a:buFont typeface="Wingdings" panose="05000000000000000000" pitchFamily="2" charset="2"/>
              <a:buChar char="Ø"/>
            </a:pPr>
            <a:r>
              <a:rPr lang="fr-FR" sz="2000" dirty="0"/>
              <a:t>Les partenaires institutionnels, associés au pilotage de l’ONDES sont : </a:t>
            </a:r>
          </a:p>
          <a:p>
            <a:pPr marL="1257300" lvl="2" indent="-342900" algn="just">
              <a:buFont typeface="Wingdings" panose="05000000000000000000" pitchFamily="2" charset="2"/>
              <a:buChar char="v"/>
            </a:pPr>
            <a:r>
              <a:rPr lang="fr-FR" sz="2000" dirty="0"/>
              <a:t>La CPED</a:t>
            </a:r>
          </a:p>
          <a:p>
            <a:pPr marL="1257300" lvl="2" indent="-342900" algn="just">
              <a:buFont typeface="Wingdings" panose="05000000000000000000" pitchFamily="2" charset="2"/>
              <a:buChar char="v"/>
            </a:pPr>
            <a:r>
              <a:rPr lang="fr-FR" sz="2000" dirty="0"/>
              <a:t>Le Défenseur des Droits</a:t>
            </a:r>
          </a:p>
          <a:p>
            <a:pPr marL="1257300" lvl="2" indent="-342900" algn="just">
              <a:buFont typeface="Wingdings" panose="05000000000000000000" pitchFamily="2" charset="2"/>
              <a:buChar char="v"/>
            </a:pPr>
            <a:r>
              <a:rPr lang="fr-FR" sz="2000" dirty="0"/>
              <a:t>Le MESRI</a:t>
            </a:r>
          </a:p>
          <a:p>
            <a:pPr lvl="2" algn="just"/>
            <a:endParaRPr lang="fr-FR" sz="2000" dirty="0"/>
          </a:p>
        </p:txBody>
      </p:sp>
      <p:pic>
        <p:nvPicPr>
          <p:cNvPr id="17" name="Image 16"/>
          <p:cNvPicPr>
            <a:picLocks noChangeAspect="1"/>
          </p:cNvPicPr>
          <p:nvPr/>
        </p:nvPicPr>
        <p:blipFill>
          <a:blip r:embed="rId5"/>
          <a:stretch>
            <a:fillRect/>
          </a:stretch>
        </p:blipFill>
        <p:spPr>
          <a:xfrm>
            <a:off x="-713502" y="6114122"/>
            <a:ext cx="2344591" cy="779406"/>
          </a:xfrm>
          <a:prstGeom prst="rect">
            <a:avLst/>
          </a:prstGeom>
        </p:spPr>
      </p:pic>
      <p:sp>
        <p:nvSpPr>
          <p:cNvPr id="5" name="ZoneTexte 4"/>
          <p:cNvSpPr txBox="1"/>
          <p:nvPr/>
        </p:nvSpPr>
        <p:spPr>
          <a:xfrm>
            <a:off x="107760" y="3749598"/>
            <a:ext cx="11694384" cy="2523768"/>
          </a:xfrm>
          <a:prstGeom prst="rect">
            <a:avLst/>
          </a:prstGeom>
          <a:noFill/>
        </p:spPr>
        <p:txBody>
          <a:bodyPr wrap="square" rtlCol="0">
            <a:spAutoFit/>
          </a:bodyPr>
          <a:lstStyle/>
          <a:p>
            <a:endParaRPr lang="fr-FR" sz="2000" dirty="0"/>
          </a:p>
          <a:p>
            <a:r>
              <a:rPr lang="fr-FR" sz="2000" b="1" dirty="0"/>
              <a:t>La vocation de l’ONDES est d’accueillir d’autres établissements d'enseignement supérieur et de recherche. </a:t>
            </a:r>
            <a:r>
              <a:rPr lang="fr-FR" sz="2000" dirty="0"/>
              <a:t>Nous souhaitons constituer un premier cercle d’Universités partenaires, intéressées par nos activités et qui voudraient nous aider à les mener à bien. A cette fin, un groupe de travail « Discriminations » est constitué à l’échelle de France Universités, en lien étroit avec les parties prenantes de l’Observatoire. </a:t>
            </a:r>
          </a:p>
          <a:p>
            <a:endParaRPr lang="fr-FR" sz="2000" dirty="0"/>
          </a:p>
          <a:p>
            <a:endParaRPr lang="fr-FR" sz="2000" dirty="0"/>
          </a:p>
          <a:p>
            <a:endParaRPr lang="fr-FR" dirty="0"/>
          </a:p>
        </p:txBody>
      </p:sp>
      <p:pic>
        <p:nvPicPr>
          <p:cNvPr id="3" name="Image 2"/>
          <p:cNvPicPr>
            <a:picLocks noChangeAspect="1"/>
          </p:cNvPicPr>
          <p:nvPr/>
        </p:nvPicPr>
        <p:blipFill>
          <a:blip r:embed="rId6"/>
          <a:stretch>
            <a:fillRect/>
          </a:stretch>
        </p:blipFill>
        <p:spPr>
          <a:xfrm>
            <a:off x="5126477" y="6212096"/>
            <a:ext cx="1552374" cy="653631"/>
          </a:xfrm>
          <a:prstGeom prst="rect">
            <a:avLst/>
          </a:prstGeom>
        </p:spPr>
      </p:pic>
    </p:spTree>
    <p:extLst>
      <p:ext uri="{BB962C8B-B14F-4D97-AF65-F5344CB8AC3E}">
        <p14:creationId xmlns:p14="http://schemas.microsoft.com/office/powerpoint/2010/main" val="879333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105665" y="233119"/>
            <a:ext cx="5955957" cy="400110"/>
          </a:xfrm>
          <a:prstGeom prst="rect">
            <a:avLst/>
          </a:prstGeom>
          <a:noFill/>
        </p:spPr>
        <p:txBody>
          <a:bodyPr wrap="square" rtlCol="0">
            <a:spAutoFit/>
          </a:bodyPr>
          <a:lstStyle/>
          <a:p>
            <a:pPr algn="ctr"/>
            <a:r>
              <a:rPr lang="fr-FR" sz="2000" b="1" dirty="0"/>
              <a:t>Ressources</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8</a:t>
            </a:fld>
            <a:endParaRPr lang="fr-FR"/>
          </a:p>
        </p:txBody>
      </p:sp>
      <p:pic>
        <p:nvPicPr>
          <p:cNvPr id="17" name="Image 16"/>
          <p:cNvPicPr>
            <a:picLocks noChangeAspect="1"/>
          </p:cNvPicPr>
          <p:nvPr/>
        </p:nvPicPr>
        <p:blipFill>
          <a:blip r:embed="rId5"/>
          <a:stretch>
            <a:fillRect/>
          </a:stretch>
        </p:blipFill>
        <p:spPr>
          <a:xfrm>
            <a:off x="-713502" y="6114122"/>
            <a:ext cx="2344591" cy="779406"/>
          </a:xfrm>
          <a:prstGeom prst="rect">
            <a:avLst/>
          </a:prstGeom>
        </p:spPr>
      </p:pic>
      <p:sp>
        <p:nvSpPr>
          <p:cNvPr id="5" name="ZoneTexte 4"/>
          <p:cNvSpPr txBox="1"/>
          <p:nvPr/>
        </p:nvSpPr>
        <p:spPr>
          <a:xfrm>
            <a:off x="107760" y="866348"/>
            <a:ext cx="11694384" cy="6217087"/>
          </a:xfrm>
          <a:prstGeom prst="rect">
            <a:avLst/>
          </a:prstGeom>
          <a:noFill/>
        </p:spPr>
        <p:txBody>
          <a:bodyPr wrap="square" rtlCol="0">
            <a:spAutoFit/>
          </a:bodyPr>
          <a:lstStyle/>
          <a:p>
            <a:pPr marL="285750" indent="-285750">
              <a:buFont typeface="Wingdings" panose="05000000000000000000" pitchFamily="2" charset="2"/>
              <a:buChar char="q"/>
            </a:pPr>
            <a:endParaRPr lang="fr-FR" sz="2000" dirty="0"/>
          </a:p>
          <a:p>
            <a:pPr marL="285750" indent="-285750">
              <a:buFont typeface="Wingdings" panose="05000000000000000000" pitchFamily="2" charset="2"/>
              <a:buChar char="q"/>
            </a:pPr>
            <a:r>
              <a:rPr lang="fr-FR" sz="2000" dirty="0"/>
              <a:t>L’ONDES est d’ores et déjà soutenu dans le cadre du Dialogue Stratégique de Gestion par le rectorat et le MESRI </a:t>
            </a:r>
            <a:r>
              <a:rPr lang="fr-FR" sz="2000" dirty="0">
                <a:sym typeface="Wingdings" panose="05000000000000000000" pitchFamily="2" charset="2"/>
              </a:rPr>
              <a:t> un ETP pour une durée de deux ans</a:t>
            </a:r>
            <a:r>
              <a:rPr lang="fr-FR" sz="2000" dirty="0"/>
              <a:t>.</a:t>
            </a:r>
          </a:p>
          <a:p>
            <a:pPr marL="285750" indent="-285750">
              <a:buFont typeface="Wingdings" panose="05000000000000000000" pitchFamily="2" charset="2"/>
              <a:buChar char="q"/>
            </a:pPr>
            <a:endParaRPr lang="fr-FR" sz="2000" dirty="0"/>
          </a:p>
          <a:p>
            <a:pPr marL="285750" indent="-285750">
              <a:buFont typeface="Wingdings" panose="05000000000000000000" pitchFamily="2" charset="2"/>
              <a:buChar char="q"/>
            </a:pPr>
            <a:r>
              <a:rPr lang="fr-FR" sz="2000" dirty="0"/>
              <a:t>Dans une logique de projet, les chercheurs qui participent aux activités de l’ONDES sollicitent des financement de recherche (AAP ANR, etc.)</a:t>
            </a:r>
          </a:p>
          <a:p>
            <a:endParaRPr lang="fr-FR" sz="2000" dirty="0"/>
          </a:p>
          <a:p>
            <a:pPr marL="285750" indent="-285750">
              <a:buFont typeface="Wingdings" panose="05000000000000000000" pitchFamily="2" charset="2"/>
              <a:buChar char="q"/>
            </a:pPr>
            <a:r>
              <a:rPr lang="fr-FR" sz="2000" dirty="0"/>
              <a:t>L’ONDES organise des évènements de valorisation de leurs travaux de recherche </a:t>
            </a:r>
          </a:p>
          <a:p>
            <a:pPr marL="800100" lvl="1" indent="-342900">
              <a:buFont typeface="Wingdings" panose="05000000000000000000" pitchFamily="2" charset="2"/>
              <a:buChar char="Ø"/>
            </a:pPr>
            <a:r>
              <a:rPr lang="fr-FR" sz="2000" dirty="0"/>
              <a:t>15 février : lancement de l’ONDES et publication du rapport MASTER1</a:t>
            </a:r>
          </a:p>
          <a:p>
            <a:pPr marL="800100" lvl="1" indent="-342900">
              <a:buFont typeface="Wingdings" panose="05000000000000000000" pitchFamily="2" charset="2"/>
              <a:buChar char="Ø"/>
            </a:pPr>
            <a:r>
              <a:rPr lang="fr-FR" sz="2000" dirty="0"/>
              <a:t>5 avril : publication d’une deuxième étude, sur les écarts de rémunération femmes-hommes à l’échelle d’une Université </a:t>
            </a:r>
          </a:p>
          <a:p>
            <a:endParaRPr lang="fr-FR" sz="2000" dirty="0"/>
          </a:p>
          <a:p>
            <a:pPr marL="285750" indent="-285750">
              <a:buFont typeface="Wingdings" panose="05000000000000000000" pitchFamily="2" charset="2"/>
              <a:buChar char="q"/>
            </a:pPr>
            <a:r>
              <a:rPr lang="fr-FR" sz="2000" dirty="0"/>
              <a:t>Site internet en cours de création et édition d’une collection de rapports d’études</a:t>
            </a:r>
          </a:p>
          <a:p>
            <a:pPr marL="285750" indent="-285750">
              <a:buFont typeface="Wingdings" panose="05000000000000000000" pitchFamily="2" charset="2"/>
              <a:buChar char="q"/>
            </a:pPr>
            <a:endParaRPr lang="fr-FR" sz="2000" dirty="0"/>
          </a:p>
          <a:p>
            <a:pPr marL="285750" indent="-285750">
              <a:buFont typeface="Wingdings" panose="05000000000000000000" pitchFamily="2" charset="2"/>
              <a:buChar char="q"/>
            </a:pPr>
            <a:r>
              <a:rPr lang="fr-FR" sz="2000" dirty="0"/>
              <a:t>L’Observatoire s’appuie d’ores et déjà sur deux réseaux de recherche constitués : le groupe GEODE de TEPP et le groupe ACADISCRI </a:t>
            </a:r>
          </a:p>
          <a:p>
            <a:endParaRPr lang="fr-FR" sz="2000" dirty="0"/>
          </a:p>
          <a:p>
            <a:pPr marL="285750" indent="-285750">
              <a:buFont typeface="Wingdings" panose="05000000000000000000" pitchFamily="2" charset="2"/>
              <a:buChar char="q"/>
            </a:pPr>
            <a:endParaRPr lang="fr-FR" sz="2000" dirty="0"/>
          </a:p>
          <a:p>
            <a:endParaRPr lang="fr-FR" sz="2000" dirty="0"/>
          </a:p>
          <a:p>
            <a:endParaRPr lang="fr-FR" dirty="0"/>
          </a:p>
        </p:txBody>
      </p:sp>
      <p:pic>
        <p:nvPicPr>
          <p:cNvPr id="3" name="Image 2"/>
          <p:cNvPicPr>
            <a:picLocks noChangeAspect="1"/>
          </p:cNvPicPr>
          <p:nvPr/>
        </p:nvPicPr>
        <p:blipFill>
          <a:blip r:embed="rId6"/>
          <a:stretch>
            <a:fillRect/>
          </a:stretch>
        </p:blipFill>
        <p:spPr>
          <a:xfrm>
            <a:off x="5126477" y="6212096"/>
            <a:ext cx="1552374" cy="653631"/>
          </a:xfrm>
          <a:prstGeom prst="rect">
            <a:avLst/>
          </a:prstGeom>
        </p:spPr>
      </p:pic>
    </p:spTree>
    <p:extLst>
      <p:ext uri="{BB962C8B-B14F-4D97-AF65-F5344CB8AC3E}">
        <p14:creationId xmlns:p14="http://schemas.microsoft.com/office/powerpoint/2010/main" val="1140331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a:picLocks noChangeAspect="1"/>
          </p:cNvPicPr>
          <p:nvPr/>
        </p:nvPicPr>
        <p:blipFill>
          <a:blip r:embed="rId2"/>
          <a:stretch>
            <a:fillRect/>
          </a:stretch>
        </p:blipFill>
        <p:spPr>
          <a:xfrm>
            <a:off x="0" y="0"/>
            <a:ext cx="12192000" cy="927909"/>
          </a:xfrm>
          <a:prstGeom prst="rect">
            <a:avLst/>
          </a:prstGeom>
        </p:spPr>
      </p:pic>
      <p:grpSp>
        <p:nvGrpSpPr>
          <p:cNvPr id="10" name="Groupe 9"/>
          <p:cNvGrpSpPr/>
          <p:nvPr/>
        </p:nvGrpSpPr>
        <p:grpSpPr>
          <a:xfrm>
            <a:off x="0" y="6105884"/>
            <a:ext cx="12209748" cy="817589"/>
            <a:chOff x="-17749" y="6078514"/>
            <a:chExt cx="12209748" cy="817589"/>
          </a:xfrm>
        </p:grpSpPr>
        <p:pic>
          <p:nvPicPr>
            <p:cNvPr id="11" name="Image 10"/>
            <p:cNvPicPr>
              <a:picLocks noChangeAspect="1"/>
            </p:cNvPicPr>
            <p:nvPr/>
          </p:nvPicPr>
          <p:blipFill>
            <a:blip r:embed="rId2"/>
            <a:stretch>
              <a:fillRect/>
            </a:stretch>
          </p:blipFill>
          <p:spPr>
            <a:xfrm>
              <a:off x="-17749" y="6078514"/>
              <a:ext cx="12209748" cy="804114"/>
            </a:xfrm>
            <a:prstGeom prst="rect">
              <a:avLst/>
            </a:prstGeom>
          </p:spPr>
        </p:pic>
        <p:pic>
          <p:nvPicPr>
            <p:cNvPr id="12" name="Picture 2" descr="D:\3 - Administration\TEPP 2020\logo TEPP\ROUG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 y="6078514"/>
              <a:ext cx="827325" cy="817589"/>
            </a:xfrm>
            <a:prstGeom prst="rect">
              <a:avLst/>
            </a:prstGeom>
            <a:noFill/>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336" y="6209364"/>
              <a:ext cx="591592" cy="591592"/>
            </a:xfrm>
            <a:prstGeom prst="rect">
              <a:avLst/>
            </a:prstGeom>
          </p:spPr>
        </p:pic>
      </p:grpSp>
      <p:sp>
        <p:nvSpPr>
          <p:cNvPr id="16" name="ZoneTexte 15"/>
          <p:cNvSpPr txBox="1"/>
          <p:nvPr/>
        </p:nvSpPr>
        <p:spPr>
          <a:xfrm>
            <a:off x="3105665" y="233119"/>
            <a:ext cx="5955957" cy="400110"/>
          </a:xfrm>
          <a:prstGeom prst="rect">
            <a:avLst/>
          </a:prstGeom>
          <a:noFill/>
        </p:spPr>
        <p:txBody>
          <a:bodyPr wrap="square" rtlCol="0">
            <a:spAutoFit/>
          </a:bodyPr>
          <a:lstStyle/>
          <a:p>
            <a:pPr algn="ctr"/>
            <a:r>
              <a:rPr lang="fr-FR" sz="2000" b="1" dirty="0"/>
              <a:t>Organisation</a:t>
            </a:r>
          </a:p>
        </p:txBody>
      </p:sp>
      <p:sp>
        <p:nvSpPr>
          <p:cNvPr id="2" name="Espace réservé du numéro de diapositive 1"/>
          <p:cNvSpPr>
            <a:spLocks noGrp="1"/>
          </p:cNvSpPr>
          <p:nvPr>
            <p:ph type="sldNum" sz="quarter" idx="12"/>
          </p:nvPr>
        </p:nvSpPr>
        <p:spPr/>
        <p:txBody>
          <a:bodyPr/>
          <a:lstStyle/>
          <a:p>
            <a:fld id="{C3370052-E332-40C3-94EC-6028112DE79A}" type="slidenum">
              <a:rPr lang="fr-FR" smtClean="0"/>
              <a:t>9</a:t>
            </a:fld>
            <a:endParaRPr lang="fr-FR"/>
          </a:p>
        </p:txBody>
      </p:sp>
      <p:sp>
        <p:nvSpPr>
          <p:cNvPr id="4" name="ZoneTexte 3"/>
          <p:cNvSpPr txBox="1"/>
          <p:nvPr/>
        </p:nvSpPr>
        <p:spPr>
          <a:xfrm>
            <a:off x="0" y="1027609"/>
            <a:ext cx="12084908" cy="400110"/>
          </a:xfrm>
          <a:prstGeom prst="rect">
            <a:avLst/>
          </a:prstGeom>
          <a:noFill/>
        </p:spPr>
        <p:txBody>
          <a:bodyPr wrap="square" rtlCol="0">
            <a:spAutoFit/>
          </a:bodyPr>
          <a:lstStyle/>
          <a:p>
            <a:pPr marL="285750" indent="-285750" algn="just">
              <a:buFont typeface="Wingdings" panose="05000000000000000000" pitchFamily="2" charset="2"/>
              <a:buChar char="Ø"/>
            </a:pPr>
            <a:endParaRPr lang="fr-FR" sz="2000" dirty="0"/>
          </a:p>
        </p:txBody>
      </p:sp>
      <p:pic>
        <p:nvPicPr>
          <p:cNvPr id="17" name="Image 16"/>
          <p:cNvPicPr>
            <a:picLocks noChangeAspect="1"/>
          </p:cNvPicPr>
          <p:nvPr/>
        </p:nvPicPr>
        <p:blipFill>
          <a:blip r:embed="rId5"/>
          <a:stretch>
            <a:fillRect/>
          </a:stretch>
        </p:blipFill>
        <p:spPr>
          <a:xfrm>
            <a:off x="-713502" y="6114122"/>
            <a:ext cx="2344591" cy="779406"/>
          </a:xfrm>
          <a:prstGeom prst="rect">
            <a:avLst/>
          </a:prstGeom>
        </p:spPr>
      </p:pic>
      <p:pic>
        <p:nvPicPr>
          <p:cNvPr id="3" name="Image 2"/>
          <p:cNvPicPr>
            <a:picLocks noChangeAspect="1"/>
          </p:cNvPicPr>
          <p:nvPr/>
        </p:nvPicPr>
        <p:blipFill>
          <a:blip r:embed="rId6"/>
          <a:stretch>
            <a:fillRect/>
          </a:stretch>
        </p:blipFill>
        <p:spPr>
          <a:xfrm>
            <a:off x="5126477" y="6212096"/>
            <a:ext cx="1552374" cy="653631"/>
          </a:xfrm>
          <a:prstGeom prst="rect">
            <a:avLst/>
          </a:prstGeom>
        </p:spPr>
      </p:pic>
      <p:sp>
        <p:nvSpPr>
          <p:cNvPr id="7" name="Rectangle 6"/>
          <p:cNvSpPr/>
          <p:nvPr/>
        </p:nvSpPr>
        <p:spPr>
          <a:xfrm>
            <a:off x="-5800" y="1036073"/>
            <a:ext cx="3273778" cy="4077270"/>
          </a:xfrm>
          <a:prstGeom prst="rect">
            <a:avLst/>
          </a:prstGeom>
          <a:solidFill>
            <a:schemeClr val="bg2"/>
          </a:solidFill>
        </p:spPr>
        <p:txBody>
          <a:bodyPr wrap="square">
            <a:spAutoFit/>
          </a:bodyPr>
          <a:lstStyle/>
          <a:p>
            <a:pPr algn="ctr">
              <a:lnSpc>
                <a:spcPct val="107000"/>
              </a:lnSpc>
              <a:spcAft>
                <a:spcPts val="0"/>
              </a:spcAft>
            </a:pPr>
            <a:r>
              <a:rPr lang="fr-FR" b="1" dirty="0">
                <a:latin typeface="Calibri" panose="020F0502020204030204" pitchFamily="34" charset="0"/>
                <a:ea typeface="Calibri" panose="020F0502020204030204" pitchFamily="34" charset="0"/>
                <a:cs typeface="Calibri" panose="020F0502020204030204" pitchFamily="34" charset="0"/>
              </a:rPr>
              <a:t>Comité de pilotage</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Gilles Roussel - Président</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Caroline </a:t>
            </a:r>
            <a:r>
              <a:rPr lang="fr-FR" sz="1600" dirty="0" err="1">
                <a:latin typeface="Calibri" panose="020F0502020204030204" pitchFamily="34" charset="0"/>
                <a:ea typeface="Calibri" panose="020F0502020204030204" pitchFamily="34" charset="0"/>
                <a:cs typeface="Calibri" panose="020F0502020204030204" pitchFamily="34" charset="0"/>
              </a:rPr>
              <a:t>Trotot</a:t>
            </a:r>
            <a:r>
              <a:rPr lang="fr-FR" sz="1600" dirty="0">
                <a:latin typeface="Calibri" panose="020F0502020204030204" pitchFamily="34" charset="0"/>
                <a:ea typeface="Calibri" panose="020F0502020204030204" pitchFamily="34" charset="0"/>
                <a:cs typeface="Calibri" panose="020F0502020204030204" pitchFamily="34" charset="0"/>
              </a:rPr>
              <a:t> – VP égalité</a:t>
            </a:r>
          </a:p>
          <a:p>
            <a:pPr algn="just">
              <a:lnSpc>
                <a:spcPct val="107000"/>
              </a:lnSpc>
              <a:spcAft>
                <a:spcPts val="0"/>
              </a:spcAft>
            </a:pPr>
            <a:r>
              <a:rPr lang="fr-FR" sz="1600" dirty="0" err="1">
                <a:latin typeface="Calibri" panose="020F0502020204030204" pitchFamily="34" charset="0"/>
                <a:ea typeface="Calibri" panose="020F0502020204030204" pitchFamily="34" charset="0"/>
                <a:cs typeface="Calibri" panose="020F0502020204030204" pitchFamily="34" charset="0"/>
              </a:rPr>
              <a:t>Vencelas</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Biri</a:t>
            </a:r>
            <a:r>
              <a:rPr lang="fr-FR" sz="1600" dirty="0">
                <a:latin typeface="Calibri" panose="020F0502020204030204" pitchFamily="34" charset="0"/>
                <a:ea typeface="Calibri" panose="020F0502020204030204" pitchFamily="34" charset="0"/>
                <a:cs typeface="Calibri" panose="020F0502020204030204" pitchFamily="34" charset="0"/>
              </a:rPr>
              <a:t> - VP Formation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Corinne </a:t>
            </a:r>
            <a:r>
              <a:rPr lang="fr-FR" sz="1600" dirty="0" err="1">
                <a:latin typeface="Calibri" panose="020F0502020204030204" pitchFamily="34" charset="0"/>
                <a:ea typeface="Calibri" panose="020F0502020204030204" pitchFamily="34" charset="0"/>
                <a:cs typeface="Calibri" panose="020F0502020204030204" pitchFamily="34" charset="0"/>
              </a:rPr>
              <a:t>Blanquart</a:t>
            </a:r>
            <a:r>
              <a:rPr lang="fr-FR" sz="1600" dirty="0">
                <a:latin typeface="Calibri" panose="020F0502020204030204" pitchFamily="34" charset="0"/>
                <a:ea typeface="Calibri" panose="020F0502020204030204" pitchFamily="34" charset="0"/>
                <a:cs typeface="Calibri" panose="020F0502020204030204" pitchFamily="34" charset="0"/>
              </a:rPr>
              <a:t> - Première VP</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Jean-Bernard </a:t>
            </a:r>
            <a:r>
              <a:rPr lang="fr-FR" sz="1600" dirty="0" err="1">
                <a:latin typeface="Calibri" panose="020F0502020204030204" pitchFamily="34" charset="0"/>
                <a:ea typeface="Calibri" panose="020F0502020204030204" pitchFamily="34" charset="0"/>
                <a:cs typeface="Calibri" panose="020F0502020204030204" pitchFamily="34" charset="0"/>
              </a:rPr>
              <a:t>Kovarik</a:t>
            </a:r>
            <a:r>
              <a:rPr lang="fr-FR" sz="1600" dirty="0">
                <a:latin typeface="Calibri" panose="020F0502020204030204" pitchFamily="34" charset="0"/>
                <a:ea typeface="Calibri" panose="020F0502020204030204" pitchFamily="34" charset="0"/>
                <a:cs typeface="Calibri" panose="020F0502020204030204" pitchFamily="34" charset="0"/>
              </a:rPr>
              <a:t> - VP APP</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err="1">
                <a:latin typeface="Calibri" panose="020F0502020204030204" pitchFamily="34" charset="0"/>
                <a:ea typeface="Calibri" panose="020F0502020204030204" pitchFamily="34" charset="0"/>
                <a:cs typeface="Calibri" panose="020F0502020204030204" pitchFamily="34" charset="0"/>
              </a:rPr>
              <a:t>Enora</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Lorcy</a:t>
            </a:r>
            <a:r>
              <a:rPr lang="fr-FR" sz="1600" dirty="0">
                <a:latin typeface="Calibri" panose="020F0502020204030204" pitchFamily="34" charset="0"/>
                <a:ea typeface="Calibri" panose="020F0502020204030204" pitchFamily="34" charset="0"/>
                <a:cs typeface="Calibri" panose="020F0502020204030204" pitchFamily="34" charset="0"/>
              </a:rPr>
              <a:t> - VP étudiants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Serge </a:t>
            </a:r>
            <a:r>
              <a:rPr lang="fr-FR" sz="1600" dirty="0" err="1">
                <a:latin typeface="Calibri" panose="020F0502020204030204" pitchFamily="34" charset="0"/>
                <a:ea typeface="Calibri" panose="020F0502020204030204" pitchFamily="34" charset="0"/>
                <a:cs typeface="Calibri" panose="020F0502020204030204" pitchFamily="34" charset="0"/>
              </a:rPr>
              <a:t>Piperno</a:t>
            </a:r>
            <a:r>
              <a:rPr lang="fr-FR" sz="1600" dirty="0">
                <a:latin typeface="Calibri" panose="020F0502020204030204" pitchFamily="34" charset="0"/>
                <a:ea typeface="Calibri" panose="020F0502020204030204" pitchFamily="34" charset="0"/>
                <a:cs typeface="Calibri" panose="020F0502020204030204" pitchFamily="34" charset="0"/>
              </a:rPr>
              <a:t> - VP Recherche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Karine Marot - VP Vie étudiante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Marielle Chapuis - Défenseur des Droits</a:t>
            </a:r>
          </a:p>
          <a:p>
            <a:pPr algn="just">
              <a:lnSpc>
                <a:spcPct val="107000"/>
              </a:lnSpc>
            </a:pPr>
            <a:r>
              <a:rPr lang="fr-FR" sz="1600" dirty="0">
                <a:latin typeface="Calibri" panose="020F0502020204030204" pitchFamily="34" charset="0"/>
                <a:ea typeface="Calibri" panose="020F0502020204030204" pitchFamily="34" charset="0"/>
                <a:cs typeface="Calibri" panose="020F0502020204030204" pitchFamily="34" charset="0"/>
              </a:rPr>
              <a:t>Marie-Cécile Naves - France Universités	</a:t>
            </a:r>
          </a:p>
          <a:p>
            <a:pPr algn="just">
              <a:lnSpc>
                <a:spcPct val="107000"/>
              </a:lnSpc>
            </a:pPr>
            <a:r>
              <a:rPr lang="fr-FR" sz="1600" dirty="0">
                <a:latin typeface="Calibri" panose="020F0502020204030204" pitchFamily="34" charset="0"/>
                <a:ea typeface="Calibri" panose="020F0502020204030204" pitchFamily="34" charset="0"/>
                <a:cs typeface="Calibri" panose="020F0502020204030204" pitchFamily="34" charset="0"/>
              </a:rPr>
              <a:t>Béatrice Noël – MESRI</a:t>
            </a:r>
          </a:p>
          <a:p>
            <a:pPr algn="just">
              <a:lnSpc>
                <a:spcPct val="107000"/>
              </a:lnSpc>
            </a:pPr>
            <a:r>
              <a:rPr lang="fr-FR" sz="1600" dirty="0">
                <a:latin typeface="Calibri" panose="020F0502020204030204" pitchFamily="34" charset="0"/>
                <a:ea typeface="Calibri" panose="020F0502020204030204" pitchFamily="34" charset="0"/>
                <a:cs typeface="Calibri" panose="020F0502020204030204" pitchFamily="34" charset="0"/>
              </a:rPr>
              <a:t>Pascal Tisserant - CPED</a:t>
            </a:r>
          </a:p>
        </p:txBody>
      </p:sp>
      <p:sp>
        <p:nvSpPr>
          <p:cNvPr id="8" name="Rectangle 7"/>
          <p:cNvSpPr/>
          <p:nvPr/>
        </p:nvSpPr>
        <p:spPr>
          <a:xfrm>
            <a:off x="3427546" y="1057820"/>
            <a:ext cx="3443110" cy="3023392"/>
          </a:xfrm>
          <a:prstGeom prst="rect">
            <a:avLst/>
          </a:prstGeom>
          <a:solidFill>
            <a:schemeClr val="bg2"/>
          </a:solidFill>
        </p:spPr>
        <p:txBody>
          <a:bodyPr wrap="square">
            <a:spAutoFit/>
          </a:bodyPr>
          <a:lstStyle/>
          <a:p>
            <a:pPr algn="ctr">
              <a:lnSpc>
                <a:spcPct val="107000"/>
              </a:lnSpc>
              <a:spcAft>
                <a:spcPts val="0"/>
              </a:spcAft>
            </a:pPr>
            <a:r>
              <a:rPr lang="fr-FR" b="1" dirty="0">
                <a:latin typeface="Calibri" panose="020F0502020204030204" pitchFamily="34" charset="0"/>
                <a:ea typeface="Calibri" panose="020F0502020204030204" pitchFamily="34" charset="0"/>
                <a:cs typeface="Calibri" panose="020F0502020204030204" pitchFamily="34" charset="0"/>
              </a:rPr>
              <a:t>Comité scientifique</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Patrick Simon (INED) – Président</a:t>
            </a:r>
          </a:p>
          <a:p>
            <a:pPr algn="just">
              <a:lnSpc>
                <a:spcPct val="107000"/>
              </a:lnSpc>
              <a:spcAft>
                <a:spcPts val="0"/>
              </a:spcAft>
            </a:pPr>
            <a:r>
              <a:rPr lang="fr-FR" sz="1600" dirty="0" err="1">
                <a:latin typeface="Calibri" panose="020F0502020204030204" pitchFamily="34" charset="0"/>
                <a:ea typeface="Calibri" panose="020F0502020204030204" pitchFamily="34" charset="0"/>
                <a:cs typeface="Calibri" panose="020F0502020204030204" pitchFamily="34" charset="0"/>
              </a:rPr>
              <a:t>Gwenaelle</a:t>
            </a: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dirty="0" err="1">
                <a:latin typeface="Calibri" panose="020F0502020204030204" pitchFamily="34" charset="0"/>
                <a:ea typeface="Calibri" panose="020F0502020204030204" pitchFamily="34" charset="0"/>
                <a:cs typeface="Calibri" panose="020F0502020204030204" pitchFamily="34" charset="0"/>
              </a:rPr>
              <a:t>Calvès</a:t>
            </a:r>
            <a:r>
              <a:rPr lang="fr-FR" sz="1600" dirty="0">
                <a:latin typeface="Calibri" panose="020F0502020204030204" pitchFamily="34" charset="0"/>
                <a:ea typeface="Calibri" panose="020F0502020204030204" pitchFamily="34" charset="0"/>
                <a:cs typeface="Calibri" panose="020F0502020204030204" pitchFamily="34" charset="0"/>
              </a:rPr>
              <a:t> (UCY)</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Marguerite </a:t>
            </a:r>
            <a:r>
              <a:rPr lang="fr-FR" sz="1600" dirty="0" err="1">
                <a:latin typeface="Calibri" panose="020F0502020204030204" pitchFamily="34" charset="0"/>
                <a:ea typeface="Calibri" panose="020F0502020204030204" pitchFamily="34" charset="0"/>
                <a:cs typeface="Calibri" panose="020F0502020204030204" pitchFamily="34" charset="0"/>
              </a:rPr>
              <a:t>Cognet</a:t>
            </a:r>
            <a:r>
              <a:rPr lang="fr-FR" sz="1600" dirty="0">
                <a:latin typeface="Calibri" panose="020F0502020204030204" pitchFamily="34" charset="0"/>
                <a:ea typeface="Calibri" panose="020F0502020204030204" pitchFamily="34" charset="0"/>
                <a:cs typeface="Calibri" panose="020F0502020204030204" pitchFamily="34" charset="0"/>
              </a:rPr>
              <a:t> (Paris Diderot)</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Emmanuel </a:t>
            </a:r>
            <a:r>
              <a:rPr lang="fr-FR" sz="1600" dirty="0" err="1">
                <a:latin typeface="Calibri" panose="020F0502020204030204" pitchFamily="34" charset="0"/>
                <a:ea typeface="Calibri" panose="020F0502020204030204" pitchFamily="34" charset="0"/>
                <a:cs typeface="Calibri" panose="020F0502020204030204" pitchFamily="34" charset="0"/>
              </a:rPr>
              <a:t>Duguet</a:t>
            </a:r>
            <a:r>
              <a:rPr lang="fr-FR" sz="1600" dirty="0">
                <a:latin typeface="Calibri" panose="020F0502020204030204" pitchFamily="34" charset="0"/>
                <a:ea typeface="Calibri" panose="020F0502020204030204" pitchFamily="34" charset="0"/>
                <a:cs typeface="Calibri" panose="020F0502020204030204" pitchFamily="34" charset="0"/>
              </a:rPr>
              <a:t> (UPEC)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Christelle Hamel (INED)</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Nicolas </a:t>
            </a:r>
            <a:r>
              <a:rPr lang="fr-FR" sz="1600" dirty="0" err="1">
                <a:latin typeface="Calibri" panose="020F0502020204030204" pitchFamily="34" charset="0"/>
                <a:ea typeface="Calibri" panose="020F0502020204030204" pitchFamily="34" charset="0"/>
                <a:cs typeface="Calibri" panose="020F0502020204030204" pitchFamily="34" charset="0"/>
              </a:rPr>
              <a:t>Jacquemet</a:t>
            </a:r>
            <a:r>
              <a:rPr lang="fr-FR" sz="1600" dirty="0">
                <a:latin typeface="Calibri" panose="020F0502020204030204" pitchFamily="34" charset="0"/>
                <a:ea typeface="Calibri" panose="020F0502020204030204" pitchFamily="34" charset="0"/>
                <a:cs typeface="Calibri" panose="020F0502020204030204" pitchFamily="34" charset="0"/>
              </a:rPr>
              <a:t> (PSE)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Hanane </a:t>
            </a:r>
            <a:r>
              <a:rPr lang="fr-FR" sz="1600" dirty="0" err="1">
                <a:latin typeface="Calibri" panose="020F0502020204030204" pitchFamily="34" charset="0"/>
                <a:ea typeface="Calibri" panose="020F0502020204030204" pitchFamily="34" charset="0"/>
                <a:cs typeface="Calibri" panose="020F0502020204030204" pitchFamily="34" charset="0"/>
              </a:rPr>
              <a:t>Karimi</a:t>
            </a:r>
            <a:r>
              <a:rPr lang="fr-FR" sz="1600" dirty="0">
                <a:latin typeface="Calibri" panose="020F0502020204030204" pitchFamily="34" charset="0"/>
                <a:ea typeface="Calibri" panose="020F0502020204030204" pitchFamily="34" charset="0"/>
                <a:cs typeface="Calibri" panose="020F0502020204030204" pitchFamily="34" charset="0"/>
              </a:rPr>
              <a:t> (U. Strasbourg)</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Dominique Meurs (UPN)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Pascale Petit (UGE)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600" dirty="0">
                <a:latin typeface="Calibri" panose="020F0502020204030204" pitchFamily="34" charset="0"/>
                <a:ea typeface="Calibri" panose="020F0502020204030204" pitchFamily="34" charset="0"/>
                <a:cs typeface="Calibri" panose="020F0502020204030204" pitchFamily="34" charset="0"/>
              </a:rPr>
              <a:t>Daniel </a:t>
            </a:r>
            <a:r>
              <a:rPr lang="fr-FR" sz="1600" dirty="0" err="1">
                <a:latin typeface="Calibri" panose="020F0502020204030204" pitchFamily="34" charset="0"/>
                <a:ea typeface="Calibri" panose="020F0502020204030204" pitchFamily="34" charset="0"/>
                <a:cs typeface="Calibri" panose="020F0502020204030204" pitchFamily="34" charset="0"/>
              </a:rPr>
              <a:t>Sabbagh</a:t>
            </a:r>
            <a:r>
              <a:rPr lang="fr-FR" sz="1600" dirty="0">
                <a:latin typeface="Calibri" panose="020F0502020204030204" pitchFamily="34" charset="0"/>
                <a:ea typeface="Calibri" panose="020F0502020204030204" pitchFamily="34" charset="0"/>
                <a:cs typeface="Calibri" panose="020F0502020204030204" pitchFamily="34" charset="0"/>
              </a:rPr>
              <a:t> (Science po-CERI)</a:t>
            </a:r>
            <a:endParaRPr lang="fr-F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7024424" y="1057594"/>
            <a:ext cx="5060484" cy="4770537"/>
          </a:xfrm>
          <a:prstGeom prst="rect">
            <a:avLst/>
          </a:prstGeom>
          <a:solidFill>
            <a:schemeClr val="bg2"/>
          </a:solidFill>
        </p:spPr>
        <p:txBody>
          <a:bodyPr wrap="square">
            <a:spAutoFit/>
          </a:bodyPr>
          <a:lstStyle/>
          <a:p>
            <a:pPr algn="ctr"/>
            <a:r>
              <a:rPr lang="fr-FR" sz="1600" b="1" dirty="0"/>
              <a:t>Chercheurs et chercheuses participants au projet</a:t>
            </a:r>
          </a:p>
          <a:p>
            <a:r>
              <a:rPr lang="fr-FR" sz="1600" dirty="0"/>
              <a:t>Aline Alauzet (IR, UGE, AME-MODIS)</a:t>
            </a:r>
          </a:p>
          <a:p>
            <a:r>
              <a:rPr lang="fr-FR" sz="1600" dirty="0"/>
              <a:t>Denis Anne (chercheur associé, UGE, ERUDITE-TEPP)</a:t>
            </a:r>
          </a:p>
          <a:p>
            <a:r>
              <a:rPr lang="fr-FR" sz="1600" dirty="0"/>
              <a:t>Laetitia Challe (chercheuse UGE, </a:t>
            </a:r>
            <a:r>
              <a:rPr lang="fr-FR" sz="1600" dirty="0" err="1"/>
              <a:t>Lability</a:t>
            </a:r>
            <a:r>
              <a:rPr lang="fr-FR" sz="1600" dirty="0"/>
              <a:t>)</a:t>
            </a:r>
          </a:p>
          <a:p>
            <a:r>
              <a:rPr lang="fr-FR" sz="1600" dirty="0"/>
              <a:t>Sylvain </a:t>
            </a:r>
            <a:r>
              <a:rPr lang="fr-FR" sz="1600" dirty="0" err="1"/>
              <a:t>Chareyron</a:t>
            </a:r>
            <a:r>
              <a:rPr lang="fr-FR" sz="1600" dirty="0"/>
              <a:t> (MC, UPEC, ERUDITE-TEPP)</a:t>
            </a:r>
          </a:p>
          <a:p>
            <a:r>
              <a:rPr lang="fr-FR" sz="1600" dirty="0"/>
              <a:t>Anne </a:t>
            </a:r>
            <a:r>
              <a:rPr lang="fr-FR" sz="1600" dirty="0" err="1"/>
              <a:t>Clerval</a:t>
            </a:r>
            <a:r>
              <a:rPr lang="fr-FR" sz="1600" dirty="0"/>
              <a:t> (MC, UGE, ACP)</a:t>
            </a:r>
          </a:p>
          <a:p>
            <a:r>
              <a:rPr lang="fr-FR" sz="1600" dirty="0"/>
              <a:t>Cécile Cuny (MC, UGE, </a:t>
            </a:r>
            <a:r>
              <a:rPr lang="fr-FR" sz="1600" dirty="0" err="1"/>
              <a:t>Lab’Urba</a:t>
            </a:r>
            <a:r>
              <a:rPr lang="fr-FR" sz="1600" dirty="0"/>
              <a:t>)</a:t>
            </a:r>
          </a:p>
          <a:p>
            <a:r>
              <a:rPr lang="fr-FR" sz="1600" dirty="0"/>
              <a:t>Matthieu Delage (MC, UGE, ACP)</a:t>
            </a:r>
          </a:p>
          <a:p>
            <a:r>
              <a:rPr lang="fr-FR" sz="1600" dirty="0"/>
              <a:t>Claire Delahaye (MC, UGE, LISAA)</a:t>
            </a:r>
          </a:p>
          <a:p>
            <a:r>
              <a:rPr lang="fr-FR" sz="1600" dirty="0"/>
              <a:t>Louis-Alexandre </a:t>
            </a:r>
            <a:r>
              <a:rPr lang="fr-FR" sz="1600" dirty="0" err="1"/>
              <a:t>Erb</a:t>
            </a:r>
            <a:r>
              <a:rPr lang="fr-FR" sz="1600" dirty="0"/>
              <a:t> (chargé de mission à la DARES)</a:t>
            </a:r>
          </a:p>
          <a:p>
            <a:r>
              <a:rPr lang="fr-FR" sz="1600" dirty="0"/>
              <a:t>Philippe Gambette (MC, UGE, LIGM)</a:t>
            </a:r>
          </a:p>
          <a:p>
            <a:r>
              <a:rPr lang="fr-FR" sz="1600" dirty="0"/>
              <a:t>Marie-Axelle </a:t>
            </a:r>
            <a:r>
              <a:rPr lang="fr-FR" sz="1600" dirty="0" err="1"/>
              <a:t>Granié</a:t>
            </a:r>
            <a:r>
              <a:rPr lang="fr-FR" sz="1600" dirty="0"/>
              <a:t> (DR, UGE, AME/DCM-MODIS)</a:t>
            </a:r>
          </a:p>
          <a:p>
            <a:r>
              <a:rPr lang="fr-FR" sz="1600" dirty="0"/>
              <a:t>Souleymane Mbaye (chercheur UGE, </a:t>
            </a:r>
            <a:r>
              <a:rPr lang="fr-FR" sz="1600" dirty="0" err="1"/>
              <a:t>Lability</a:t>
            </a:r>
            <a:r>
              <a:rPr lang="fr-FR" sz="1600" dirty="0"/>
              <a:t>)</a:t>
            </a:r>
          </a:p>
          <a:p>
            <a:r>
              <a:rPr lang="fr-FR" sz="1600" dirty="0"/>
              <a:t>Frédéric Martinez (CR, UGE, AME-MODIS)</a:t>
            </a:r>
          </a:p>
          <a:p>
            <a:r>
              <a:rPr lang="fr-FR" sz="1600" dirty="0"/>
              <a:t>Loïc du Parquet (MC, U du Mans, GAINS-TEPP)</a:t>
            </a:r>
          </a:p>
          <a:p>
            <a:r>
              <a:rPr lang="fr-FR" sz="1600" dirty="0"/>
              <a:t>Pascale Petit (PU, UGE, ERUDITE-TEPP)</a:t>
            </a:r>
          </a:p>
          <a:p>
            <a:r>
              <a:rPr lang="fr-FR" sz="1600" dirty="0"/>
              <a:t>Florent Sari (PU, UGE, ERUDITE-TEPP)</a:t>
            </a:r>
          </a:p>
          <a:p>
            <a:r>
              <a:rPr lang="fr-FR" sz="1600" dirty="0"/>
              <a:t>Serge Weber (PU, UGE, ACP)</a:t>
            </a:r>
          </a:p>
          <a:p>
            <a:r>
              <a:rPr lang="fr-FR" sz="1600" dirty="0"/>
              <a:t>François-Charles Wolff (PU, U Nantes, LEMNA-TEPP)</a:t>
            </a:r>
          </a:p>
        </p:txBody>
      </p:sp>
      <p:sp>
        <p:nvSpPr>
          <p:cNvPr id="18" name="Rectangle 17"/>
          <p:cNvSpPr/>
          <p:nvPr/>
        </p:nvSpPr>
        <p:spPr>
          <a:xfrm>
            <a:off x="3427546" y="4282346"/>
            <a:ext cx="3443110" cy="830997"/>
          </a:xfrm>
          <a:prstGeom prst="rect">
            <a:avLst/>
          </a:prstGeom>
          <a:solidFill>
            <a:schemeClr val="bg2"/>
          </a:solidFill>
        </p:spPr>
        <p:txBody>
          <a:bodyPr wrap="square">
            <a:spAutoFit/>
          </a:bodyPr>
          <a:lstStyle/>
          <a:p>
            <a:pPr algn="ctr"/>
            <a:r>
              <a:rPr lang="fr-FR" sz="1600" b="1" dirty="0"/>
              <a:t>Animation</a:t>
            </a:r>
          </a:p>
          <a:p>
            <a:r>
              <a:rPr lang="fr-FR" sz="1600" dirty="0"/>
              <a:t>Yannick L’</a:t>
            </a:r>
            <a:r>
              <a:rPr lang="fr-FR" sz="1600" dirty="0" err="1"/>
              <a:t>Horty</a:t>
            </a:r>
            <a:r>
              <a:rPr lang="fr-FR" sz="1600" dirty="0"/>
              <a:t> (UGE, ERUDITE-TEPP)</a:t>
            </a:r>
          </a:p>
          <a:p>
            <a:r>
              <a:rPr lang="fr-FR" sz="1600" dirty="0"/>
              <a:t>Louise Bourgoin (UGE) </a:t>
            </a:r>
          </a:p>
        </p:txBody>
      </p:sp>
    </p:spTree>
    <p:extLst>
      <p:ext uri="{BB962C8B-B14F-4D97-AF65-F5344CB8AC3E}">
        <p14:creationId xmlns:p14="http://schemas.microsoft.com/office/powerpoint/2010/main" val="32121605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3975</TotalTime>
  <Words>3795</Words>
  <Application>Microsoft Macintosh PowerPoint</Application>
  <PresentationFormat>Grand écran</PresentationFormat>
  <Paragraphs>428</Paragraphs>
  <Slides>21</Slides>
  <Notes>0</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21</vt:i4>
      </vt:variant>
    </vt:vector>
  </HeadingPairs>
  <TitlesOfParts>
    <vt:vector size="29" baseType="lpstr">
      <vt:lpstr>Arial</vt:lpstr>
      <vt:lpstr>Calibri</vt:lpstr>
      <vt:lpstr>Calibri Light</vt:lpstr>
      <vt:lpstr>Cambria Math</vt:lpstr>
      <vt:lpstr>Tahoma</vt:lpstr>
      <vt:lpstr>Wingdings</vt:lpstr>
      <vt:lpstr>Thème Office</vt:lpstr>
      <vt:lpstr>Document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U-PEM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Déborah LEVY</cp:lastModifiedBy>
  <cp:revision>213</cp:revision>
  <dcterms:created xsi:type="dcterms:W3CDTF">2020-01-13T14:44:35Z</dcterms:created>
  <dcterms:modified xsi:type="dcterms:W3CDTF">2022-06-09T11:55:08Z</dcterms:modified>
</cp:coreProperties>
</file>