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75" r:id="rId3"/>
    <p:sldId id="279" r:id="rId4"/>
    <p:sldId id="280" r:id="rId5"/>
    <p:sldId id="266" r:id="rId6"/>
    <p:sldId id="278" r:id="rId7"/>
    <p:sldId id="276" r:id="rId8"/>
    <p:sldId id="284" r:id="rId9"/>
    <p:sldId id="281" r:id="rId10"/>
    <p:sldId id="286" r:id="rId11"/>
    <p:sldId id="287" r:id="rId12"/>
    <p:sldId id="288" r:id="rId13"/>
    <p:sldId id="272" r:id="rId14"/>
  </p:sldIdLst>
  <p:sldSz cx="12192000" cy="6858000"/>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llon" initials="b" lastIdx="42" clrIdx="0">
    <p:extLst>
      <p:ext uri="{19B8F6BF-5375-455C-9EA6-DF929625EA0E}">
        <p15:presenceInfo xmlns:p15="http://schemas.microsoft.com/office/powerpoint/2012/main" userId="ballon" providerId="None"/>
      </p:ext>
    </p:extLst>
  </p:cmAuthor>
  <p:cmAuthor id="2" name="bourgoin" initials="b" lastIdx="4" clrIdx="1">
    <p:extLst>
      <p:ext uri="{19B8F6BF-5375-455C-9EA6-DF929625EA0E}">
        <p15:presenceInfo xmlns:p15="http://schemas.microsoft.com/office/powerpoint/2012/main" userId="bourgo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9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p:cViewPr varScale="1">
        <p:scale>
          <a:sx n="83" d="100"/>
          <a:sy n="83" d="100"/>
        </p:scale>
        <p:origin x="547" y="67"/>
      </p:cViewPr>
      <p:guideLst>
        <p:guide orient="horz" pos="2880"/>
        <p:guide pos="2880"/>
      </p:guideLst>
    </p:cSldViewPr>
  </p:slideViewPr>
  <p:notesTextViewPr>
    <p:cViewPr>
      <p:scale>
        <a:sx n="100" d="100"/>
        <a:sy n="100" d="100"/>
      </p:scale>
      <p:origin x="0" y="0"/>
    </p:cViewPr>
  </p:notesTextViewPr>
  <p:notesViewPr>
    <p:cSldViewPr>
      <p:cViewPr varScale="1">
        <p:scale>
          <a:sx n="116" d="100"/>
          <a:sy n="116" d="100"/>
        </p:scale>
        <p:origin x="238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Feuille_de_calcul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800" b="1" dirty="0">
                <a:solidFill>
                  <a:sysClr val="windowText" lastClr="000000"/>
                </a:solidFill>
                <a:latin typeface="Arial" panose="020B0604020202020204" pitchFamily="34" charset="0"/>
                <a:cs typeface="Arial" panose="020B0604020202020204" pitchFamily="34" charset="0"/>
              </a:rPr>
              <a:t>Nombre de signalements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6"/>
            </a:solidFill>
            <a:ln>
              <a:noFill/>
            </a:ln>
            <a:effectLst/>
          </c:spPr>
          <c:invertIfNegative val="0"/>
          <c:dLbls>
            <c:dLbl>
              <c:idx val="0"/>
              <c:layout/>
              <c:tx>
                <c:rich>
                  <a:bodyPr/>
                  <a:lstStyle/>
                  <a:p>
                    <a:fld id="{7975042A-2298-472D-A18E-30220F083058}" type="VALUE">
                      <a:rPr lang="en-US" b="1">
                        <a:latin typeface="Arial" panose="020B0604020202020204" pitchFamily="34" charset="0"/>
                        <a:cs typeface="Arial" panose="020B0604020202020204" pitchFamily="34" charset="0"/>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559A-4837-917C-EF34C9934322}"/>
                </c:ext>
              </c:extLst>
            </c:dLbl>
            <c:dLbl>
              <c:idx val="1"/>
              <c:layout/>
              <c:tx>
                <c:rich>
                  <a:bodyPr/>
                  <a:lstStyle/>
                  <a:p>
                    <a:fld id="{053BBCF6-F8C0-447E-9E91-3C41C67E7415}" type="VALUE">
                      <a:rPr lang="en-US" b="1">
                        <a:latin typeface="Arial" panose="020B0604020202020204" pitchFamily="34" charset="0"/>
                        <a:cs typeface="Arial" panose="020B0604020202020204" pitchFamily="34" charset="0"/>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559A-4837-917C-EF34C9934322}"/>
                </c:ext>
              </c:extLst>
            </c:dLbl>
            <c:dLbl>
              <c:idx val="2"/>
              <c:layout/>
              <c:tx>
                <c:rich>
                  <a:bodyPr/>
                  <a:lstStyle/>
                  <a:p>
                    <a:fld id="{E6BC2CAE-F05C-42A2-AE92-3E1FCAB1FCAE}" type="VALUE">
                      <a:rPr lang="en-US" b="1">
                        <a:latin typeface="Arial" panose="020B0604020202020204" pitchFamily="34" charset="0"/>
                        <a:cs typeface="Arial" panose="020B0604020202020204" pitchFamily="34" charset="0"/>
                      </a:rPr>
                      <a:pPr/>
                      <a:t>[VALEUR]</a:t>
                    </a:fld>
                    <a:endParaRPr lang="fr-F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559A-4837-917C-EF34C993432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'Bilan caractéristiques'!$W$3:$Y$3</c:f>
              <c:numCache>
                <c:formatCode>General</c:formatCode>
                <c:ptCount val="3"/>
                <c:pt idx="0">
                  <c:v>2020</c:v>
                </c:pt>
                <c:pt idx="1">
                  <c:v>2021</c:v>
                </c:pt>
                <c:pt idx="2">
                  <c:v>2022</c:v>
                </c:pt>
              </c:numCache>
            </c:numRef>
          </c:cat>
          <c:val>
            <c:numRef>
              <c:f>'Bilan caractéristiques'!$W$4:$Y$4</c:f>
              <c:numCache>
                <c:formatCode>General</c:formatCode>
                <c:ptCount val="3"/>
                <c:pt idx="0">
                  <c:v>12</c:v>
                </c:pt>
                <c:pt idx="1">
                  <c:v>20</c:v>
                </c:pt>
                <c:pt idx="2">
                  <c:v>41</c:v>
                </c:pt>
              </c:numCache>
            </c:numRef>
          </c:val>
          <c:extLst>
            <c:ext xmlns:c16="http://schemas.microsoft.com/office/drawing/2014/chart" uri="{C3380CC4-5D6E-409C-BE32-E72D297353CC}">
              <c16:uniqueId val="{00000003-559A-4837-917C-EF34C9934322}"/>
            </c:ext>
          </c:extLst>
        </c:ser>
        <c:dLbls>
          <c:dLblPos val="ctr"/>
          <c:showLegendKey val="0"/>
          <c:showVal val="1"/>
          <c:showCatName val="0"/>
          <c:showSerName val="0"/>
          <c:showPercent val="0"/>
          <c:showBubbleSize val="0"/>
        </c:dLbls>
        <c:gapWidth val="219"/>
        <c:overlap val="-27"/>
        <c:axId val="1581597936"/>
        <c:axId val="1581602512"/>
      </c:barChart>
      <c:catAx>
        <c:axId val="158159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ln w="0" cmpd="dbl">
                  <a:solidFill>
                    <a:schemeClr val="tx1"/>
                  </a:solidFill>
                </a:ln>
                <a:solidFill>
                  <a:schemeClr val="tx1"/>
                </a:solidFill>
                <a:latin typeface="+mn-lt"/>
                <a:ea typeface="+mn-ea"/>
                <a:cs typeface="+mn-cs"/>
              </a:defRPr>
            </a:pPr>
            <a:endParaRPr lang="fr-FR"/>
          </a:p>
        </c:txPr>
        <c:crossAx val="1581602512"/>
        <c:crosses val="autoZero"/>
        <c:auto val="0"/>
        <c:lblAlgn val="ctr"/>
        <c:lblOffset val="100"/>
        <c:noMultiLvlLbl val="0"/>
      </c:catAx>
      <c:valAx>
        <c:axId val="1581602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81597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D1BECA80-CF12-4A50-B6F3-135C49E42A73}" type="datetimeFigureOut">
              <a:rPr lang="fr-FR" smtClean="0"/>
              <a:t>08/06/2023</a:t>
            </a:fld>
            <a:endParaRPr lang="fr-FR"/>
          </a:p>
        </p:txBody>
      </p:sp>
      <p:sp>
        <p:nvSpPr>
          <p:cNvPr id="4" name="Espace réservé du pied de page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A8D5D192-F75D-4486-B1C9-4FACCDA8D2DA}" type="slidenum">
              <a:rPr lang="fr-FR" smtClean="0"/>
              <a:t>‹N°›</a:t>
            </a:fld>
            <a:endParaRPr lang="fr-FR"/>
          </a:p>
        </p:txBody>
      </p:sp>
    </p:spTree>
    <p:extLst>
      <p:ext uri="{BB962C8B-B14F-4D97-AF65-F5344CB8AC3E}">
        <p14:creationId xmlns:p14="http://schemas.microsoft.com/office/powerpoint/2010/main" val="1606014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E87DD81-8364-482B-BEFF-6B347782EBDD}" type="datetimeFigureOut">
              <a:rPr lang="fr-FR" smtClean="0"/>
              <a:t>08/06/2023</a:t>
            </a:fld>
            <a:endParaRPr lang="fr-FR"/>
          </a:p>
        </p:txBody>
      </p:sp>
      <p:sp>
        <p:nvSpPr>
          <p:cNvPr id="4" name="Espace réservé de l'image des diapositives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53C50F2-CD6F-43C3-B50B-DD3A35419AC9}" type="slidenum">
              <a:rPr lang="fr-FR" smtClean="0"/>
              <a:t>‹N°›</a:t>
            </a:fld>
            <a:endParaRPr lang="fr-FR"/>
          </a:p>
        </p:txBody>
      </p:sp>
    </p:spTree>
    <p:extLst>
      <p:ext uri="{BB962C8B-B14F-4D97-AF65-F5344CB8AC3E}">
        <p14:creationId xmlns:p14="http://schemas.microsoft.com/office/powerpoint/2010/main" val="2248067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spcAft>
                <a:spcPts val="600"/>
              </a:spcAft>
              <a:buFont typeface="Arial" panose="020B0604020202020204" pitchFamily="34" charset="0"/>
              <a:buNone/>
            </a:pPr>
            <a:endParaRPr lang="fr-FR" b="0" dirty="0" smtClean="0"/>
          </a:p>
        </p:txBody>
      </p:sp>
      <p:sp>
        <p:nvSpPr>
          <p:cNvPr id="4" name="Espace réservé du numéro de diapositive 3"/>
          <p:cNvSpPr>
            <a:spLocks noGrp="1"/>
          </p:cNvSpPr>
          <p:nvPr>
            <p:ph type="sldNum" sz="quarter" idx="10"/>
          </p:nvPr>
        </p:nvSpPr>
        <p:spPr/>
        <p:txBody>
          <a:bodyPr/>
          <a:lstStyle/>
          <a:p>
            <a:fld id="{153C50F2-CD6F-43C3-B50B-DD3A35419AC9}" type="slidenum">
              <a:rPr lang="fr-FR" smtClean="0"/>
              <a:t>2</a:t>
            </a:fld>
            <a:endParaRPr lang="fr-FR"/>
          </a:p>
        </p:txBody>
      </p:sp>
    </p:spTree>
    <p:extLst>
      <p:ext uri="{BB962C8B-B14F-4D97-AF65-F5344CB8AC3E}">
        <p14:creationId xmlns:p14="http://schemas.microsoft.com/office/powerpoint/2010/main" val="3056446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spcAft>
                <a:spcPts val="600"/>
              </a:spcAft>
              <a:buFont typeface="Arial" panose="020B0604020202020204" pitchFamily="34" charset="0"/>
              <a:buNone/>
            </a:pPr>
            <a:endParaRPr lang="fr-FR" b="0" dirty="0" smtClean="0"/>
          </a:p>
        </p:txBody>
      </p:sp>
      <p:sp>
        <p:nvSpPr>
          <p:cNvPr id="4" name="Espace réservé du numéro de diapositive 3"/>
          <p:cNvSpPr>
            <a:spLocks noGrp="1"/>
          </p:cNvSpPr>
          <p:nvPr>
            <p:ph type="sldNum" sz="quarter" idx="10"/>
          </p:nvPr>
        </p:nvSpPr>
        <p:spPr/>
        <p:txBody>
          <a:bodyPr/>
          <a:lstStyle/>
          <a:p>
            <a:fld id="{153C50F2-CD6F-43C3-B50B-DD3A35419AC9}" type="slidenum">
              <a:rPr lang="fr-FR" smtClean="0"/>
              <a:t>3</a:t>
            </a:fld>
            <a:endParaRPr lang="fr-FR"/>
          </a:p>
        </p:txBody>
      </p:sp>
    </p:spTree>
    <p:extLst>
      <p:ext uri="{BB962C8B-B14F-4D97-AF65-F5344CB8AC3E}">
        <p14:creationId xmlns:p14="http://schemas.microsoft.com/office/powerpoint/2010/main" val="4093197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3C50F2-CD6F-43C3-B50B-DD3A35419AC9}" type="slidenum">
              <a:rPr lang="fr-FR" smtClean="0"/>
              <a:t>10</a:t>
            </a:fld>
            <a:endParaRPr lang="fr-FR"/>
          </a:p>
        </p:txBody>
      </p:sp>
    </p:spTree>
    <p:extLst>
      <p:ext uri="{BB962C8B-B14F-4D97-AF65-F5344CB8AC3E}">
        <p14:creationId xmlns:p14="http://schemas.microsoft.com/office/powerpoint/2010/main" val="1445350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3C50F2-CD6F-43C3-B50B-DD3A35419AC9}" type="slidenum">
              <a:rPr lang="fr-FR" smtClean="0"/>
              <a:t>12</a:t>
            </a:fld>
            <a:endParaRPr lang="fr-FR"/>
          </a:p>
        </p:txBody>
      </p:sp>
    </p:spTree>
    <p:extLst>
      <p:ext uri="{BB962C8B-B14F-4D97-AF65-F5344CB8AC3E}">
        <p14:creationId xmlns:p14="http://schemas.microsoft.com/office/powerpoint/2010/main" val="1374699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titre">
    <p:spTree>
      <p:nvGrpSpPr>
        <p:cNvPr id="1" name=""/>
        <p:cNvGrpSpPr/>
        <p:nvPr/>
      </p:nvGrpSpPr>
      <p:grpSpPr>
        <a:xfrm>
          <a:off x="0" y="0"/>
          <a:ext cx="0" cy="0"/>
          <a:chOff x="0" y="0"/>
          <a:chExt cx="0" cy="0"/>
        </a:xfrm>
      </p:grpSpPr>
      <p:sp>
        <p:nvSpPr>
          <p:cNvPr id="10" name="Fond bleu"/>
          <p:cNvSpPr/>
          <p:nvPr userDrawn="1"/>
        </p:nvSpPr>
        <p:spPr>
          <a:xfrm>
            <a:off x="0" y="2999936"/>
            <a:ext cx="12192000" cy="3858067"/>
          </a:xfrm>
          <a:custGeom>
            <a:avLst/>
            <a:gdLst/>
            <a:ahLst/>
            <a:cxnLst/>
            <a:rect l="l" t="t" r="r" b="b"/>
            <a:pathLst>
              <a:path w="9144000" h="3786504">
                <a:moveTo>
                  <a:pt x="0" y="0"/>
                </a:moveTo>
                <a:lnTo>
                  <a:pt x="9144000" y="0"/>
                </a:lnTo>
                <a:lnTo>
                  <a:pt x="9144000" y="3786187"/>
                </a:lnTo>
                <a:lnTo>
                  <a:pt x="0" y="3786187"/>
                </a:lnTo>
                <a:lnTo>
                  <a:pt x="0" y="0"/>
                </a:lnTo>
                <a:close/>
              </a:path>
            </a:pathLst>
          </a:custGeom>
          <a:solidFill>
            <a:srgbClr val="312E82"/>
          </a:solidFill>
        </p:spPr>
        <p:txBody>
          <a:bodyPr wrap="square" lIns="0" tIns="0" rIns="0" bIns="0" rtlCol="0"/>
          <a:lstStyle/>
          <a:p>
            <a:endParaRPr sz="1800"/>
          </a:p>
        </p:txBody>
      </p:sp>
      <p:pic>
        <p:nvPicPr>
          <p:cNvPr id="25" name="Imag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9027902" y="4575870"/>
            <a:ext cx="3164098" cy="1859441"/>
          </a:xfrm>
          <a:prstGeom prst="rect">
            <a:avLst/>
          </a:prstGeom>
        </p:spPr>
      </p:pic>
      <p:pic>
        <p:nvPicPr>
          <p:cNvPr id="22" name="Image 21"/>
          <p:cNvPicPr>
            <a:picLocks noChangeAspect="1"/>
          </p:cNvPicPr>
          <p:nvPr userDrawn="1"/>
        </p:nvPicPr>
        <p:blipFill rotWithShape="1">
          <a:blip r:embed="rId3" cstate="print">
            <a:extLst>
              <a:ext uri="{28A0092B-C50C-407E-A947-70E740481C1C}">
                <a14:useLocalDpi xmlns:a14="http://schemas.microsoft.com/office/drawing/2010/main" val="0"/>
              </a:ext>
            </a:extLst>
          </a:blip>
          <a:srcRect t="7762" r="6061"/>
          <a:stretch/>
        </p:blipFill>
        <p:spPr>
          <a:xfrm>
            <a:off x="2743199" y="0"/>
            <a:ext cx="9448801" cy="4638836"/>
          </a:xfrm>
          <a:prstGeom prst="rect">
            <a:avLst/>
          </a:prstGeom>
        </p:spPr>
      </p:pic>
      <p:pic>
        <p:nvPicPr>
          <p:cNvPr id="28" name="Imag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79239" y="2"/>
            <a:ext cx="1597290" cy="1420491"/>
          </a:xfrm>
          <a:prstGeom prst="rect">
            <a:avLst/>
          </a:prstGeom>
        </p:spPr>
      </p:pic>
      <p:sp>
        <p:nvSpPr>
          <p:cNvPr id="12" name="Titre"/>
          <p:cNvSpPr>
            <a:spLocks noGrp="1"/>
          </p:cNvSpPr>
          <p:nvPr>
            <p:ph type="title" hasCustomPrompt="1"/>
          </p:nvPr>
        </p:nvSpPr>
        <p:spPr>
          <a:xfrm>
            <a:off x="1089458" y="2999424"/>
            <a:ext cx="7749742" cy="2105976"/>
          </a:xfrm>
          <a:prstGeom prst="rect">
            <a:avLst/>
          </a:prstGeom>
        </p:spPr>
        <p:txBody>
          <a:bodyPr anchor="ctr" anchorCtr="0"/>
          <a:lstStyle>
            <a:lvl1pPr>
              <a:defRPr sz="3200" b="1" baseline="0">
                <a:solidFill>
                  <a:schemeClr val="bg2"/>
                </a:solidFill>
              </a:defRPr>
            </a:lvl1pPr>
          </a:lstStyle>
          <a:p>
            <a:r>
              <a:rPr lang="fr-FR" dirty="0" smtClean="0"/>
              <a:t>Cliquez pour ajouter un titre</a:t>
            </a:r>
            <a:endParaRPr lang="fr-FR" dirty="0"/>
          </a:p>
        </p:txBody>
      </p:sp>
      <p:sp>
        <p:nvSpPr>
          <p:cNvPr id="23" name="Logo Gustave Eiffel"/>
          <p:cNvSpPr/>
          <p:nvPr userDrawn="1"/>
        </p:nvSpPr>
        <p:spPr>
          <a:xfrm>
            <a:off x="1089458" y="5587957"/>
            <a:ext cx="2765571" cy="578050"/>
          </a:xfrm>
          <a:prstGeom prst="rect">
            <a:avLst/>
          </a:prstGeom>
          <a:blipFill>
            <a:blip r:embed="rId5" cstate="print"/>
            <a:stretch>
              <a:fillRect/>
            </a:stretch>
          </a:blipFill>
        </p:spPr>
        <p:txBody>
          <a:bodyPr wrap="square" lIns="0" tIns="0" rIns="0" bIns="0" rtlCol="0"/>
          <a:lstStyle/>
          <a:p>
            <a:endParaRPr sz="1800"/>
          </a:p>
        </p:txBody>
      </p:sp>
      <p:pic>
        <p:nvPicPr>
          <p:cNvPr id="24" name="Image 2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86808" y="6227642"/>
            <a:ext cx="1054699" cy="627942"/>
          </a:xfrm>
          <a:prstGeom prst="rect">
            <a:avLst/>
          </a:prstGeom>
        </p:spPr>
      </p:pic>
      <p:pic>
        <p:nvPicPr>
          <p:cNvPr id="26" name="Imag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7902" y="1147000"/>
            <a:ext cx="3164098" cy="1859441"/>
          </a:xfrm>
          <a:prstGeom prst="rect">
            <a:avLst/>
          </a:prstGeom>
        </p:spPr>
      </p:pic>
      <p:sp>
        <p:nvSpPr>
          <p:cNvPr id="11" name="Espace réservé du texte 2"/>
          <p:cNvSpPr>
            <a:spLocks noGrp="1"/>
          </p:cNvSpPr>
          <p:nvPr>
            <p:ph type="body" sz="quarter" idx="11" hasCustomPrompt="1"/>
          </p:nvPr>
        </p:nvSpPr>
        <p:spPr>
          <a:xfrm>
            <a:off x="228600" y="636373"/>
            <a:ext cx="2356783" cy="637221"/>
          </a:xfrm>
          <a:prstGeom prst="rect">
            <a:avLst/>
          </a:prstGeom>
        </p:spPr>
        <p:txBody>
          <a:bodyPr/>
          <a:lstStyle>
            <a:lvl1pPr>
              <a:defRPr sz="1100" b="1" baseline="0">
                <a:solidFill>
                  <a:schemeClr val="tx1"/>
                </a:solidFill>
              </a:defRPr>
            </a:lvl1pPr>
          </a:lstStyle>
          <a:p>
            <a:pPr lvl="0"/>
            <a:r>
              <a:rPr lang="fr-FR" dirty="0" smtClean="0"/>
              <a:t>Nom – Prénom</a:t>
            </a:r>
          </a:p>
        </p:txBody>
      </p:sp>
      <p:sp>
        <p:nvSpPr>
          <p:cNvPr id="13" name="Espace réservé du texte 2"/>
          <p:cNvSpPr>
            <a:spLocks noGrp="1"/>
          </p:cNvSpPr>
          <p:nvPr>
            <p:ph type="body" sz="quarter" idx="12" hasCustomPrompt="1"/>
          </p:nvPr>
        </p:nvSpPr>
        <p:spPr>
          <a:xfrm>
            <a:off x="228600" y="277077"/>
            <a:ext cx="2356783" cy="281153"/>
          </a:xfrm>
          <a:prstGeom prst="rect">
            <a:avLst/>
          </a:prstGeom>
        </p:spPr>
        <p:txBody>
          <a:bodyPr/>
          <a:lstStyle>
            <a:lvl1pPr>
              <a:defRPr sz="1100" b="1" baseline="0">
                <a:solidFill>
                  <a:schemeClr val="tx1"/>
                </a:solidFill>
              </a:defRPr>
            </a:lvl1pPr>
          </a:lstStyle>
          <a:p>
            <a:pPr lvl="0"/>
            <a:r>
              <a:rPr lang="fr-FR" dirty="0" smtClean="0"/>
              <a:t>Date</a:t>
            </a:r>
          </a:p>
        </p:txBody>
      </p:sp>
    </p:spTree>
    <p:extLst>
      <p:ext uri="{BB962C8B-B14F-4D97-AF65-F5344CB8AC3E}">
        <p14:creationId xmlns:p14="http://schemas.microsoft.com/office/powerpoint/2010/main" val="34918903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ge sous-titre">
    <p:bg>
      <p:bgPr>
        <a:solidFill>
          <a:schemeClr val="bg1"/>
        </a:solidFill>
        <a:effectLst/>
      </p:bgPr>
    </p:bg>
    <p:spTree>
      <p:nvGrpSpPr>
        <p:cNvPr id="1" name=""/>
        <p:cNvGrpSpPr/>
        <p:nvPr/>
      </p:nvGrpSpPr>
      <p:grpSpPr>
        <a:xfrm>
          <a:off x="0" y="0"/>
          <a:ext cx="0" cy="0"/>
          <a:chOff x="0" y="0"/>
          <a:chExt cx="0" cy="0"/>
        </a:xfrm>
      </p:grpSpPr>
      <p:sp>
        <p:nvSpPr>
          <p:cNvPr id="16" name="Fond bleu clair"/>
          <p:cNvSpPr/>
          <p:nvPr userDrawn="1"/>
        </p:nvSpPr>
        <p:spPr>
          <a:xfrm>
            <a:off x="0" y="3012416"/>
            <a:ext cx="12192000" cy="3845903"/>
          </a:xfrm>
          <a:custGeom>
            <a:avLst/>
            <a:gdLst/>
            <a:ahLst/>
            <a:cxnLst/>
            <a:rect l="l" t="t" r="r" b="b"/>
            <a:pathLst>
              <a:path w="9144000" h="3786504">
                <a:moveTo>
                  <a:pt x="0" y="0"/>
                </a:moveTo>
                <a:lnTo>
                  <a:pt x="9144000" y="0"/>
                </a:lnTo>
                <a:lnTo>
                  <a:pt x="9144000" y="3786187"/>
                </a:lnTo>
                <a:lnTo>
                  <a:pt x="0" y="3786187"/>
                </a:lnTo>
                <a:lnTo>
                  <a:pt x="0" y="0"/>
                </a:lnTo>
                <a:close/>
              </a:path>
            </a:pathLst>
          </a:custGeom>
          <a:solidFill>
            <a:srgbClr val="1EAFD0"/>
          </a:solidFill>
        </p:spPr>
        <p:txBody>
          <a:bodyPr wrap="square" lIns="0" tIns="0" rIns="0" bIns="0" rtlCol="0"/>
          <a:lstStyle/>
          <a:p>
            <a:endParaRPr sz="1800"/>
          </a:p>
        </p:txBody>
      </p:sp>
      <p:pic>
        <p:nvPicPr>
          <p:cNvPr id="26" name="Imag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9239" y="6225837"/>
            <a:ext cx="1054699" cy="627942"/>
          </a:xfrm>
          <a:prstGeom prst="rect">
            <a:avLst/>
          </a:prstGeom>
        </p:spPr>
      </p:pic>
      <p:pic>
        <p:nvPicPr>
          <p:cNvPr id="27" name="Imag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27902" y="4565234"/>
            <a:ext cx="3164098" cy="1865538"/>
          </a:xfrm>
          <a:prstGeom prst="rect">
            <a:avLst/>
          </a:prstGeom>
        </p:spPr>
      </p:pic>
      <p:sp>
        <p:nvSpPr>
          <p:cNvPr id="18" name="Fond bleu"/>
          <p:cNvSpPr/>
          <p:nvPr/>
        </p:nvSpPr>
        <p:spPr>
          <a:xfrm>
            <a:off x="2781302" y="0"/>
            <a:ext cx="9410700" cy="4603750"/>
          </a:xfrm>
          <a:custGeom>
            <a:avLst/>
            <a:gdLst/>
            <a:ahLst/>
            <a:cxnLst/>
            <a:rect l="l" t="t" r="r" b="b"/>
            <a:pathLst>
              <a:path w="7058025" h="4603750">
                <a:moveTo>
                  <a:pt x="0" y="0"/>
                </a:moveTo>
                <a:lnTo>
                  <a:pt x="7058025" y="0"/>
                </a:lnTo>
                <a:lnTo>
                  <a:pt x="7058025" y="4603625"/>
                </a:lnTo>
                <a:lnTo>
                  <a:pt x="0" y="4603625"/>
                </a:lnTo>
                <a:lnTo>
                  <a:pt x="0" y="0"/>
                </a:lnTo>
                <a:close/>
              </a:path>
            </a:pathLst>
          </a:custGeom>
          <a:solidFill>
            <a:srgbClr val="312E82"/>
          </a:solidFill>
        </p:spPr>
        <p:txBody>
          <a:bodyPr wrap="square" lIns="0" tIns="0" rIns="0" bIns="0" rtlCol="0"/>
          <a:lstStyle/>
          <a:p>
            <a:endParaRPr sz="1800"/>
          </a:p>
        </p:txBody>
      </p:sp>
      <p:sp>
        <p:nvSpPr>
          <p:cNvPr id="4" name="Titre 3"/>
          <p:cNvSpPr>
            <a:spLocks noGrp="1"/>
          </p:cNvSpPr>
          <p:nvPr>
            <p:ph type="title" hasCustomPrompt="1"/>
          </p:nvPr>
        </p:nvSpPr>
        <p:spPr>
          <a:xfrm>
            <a:off x="2781302" y="3042581"/>
            <a:ext cx="9207498" cy="1516678"/>
          </a:xfrm>
          <a:prstGeom prst="rect">
            <a:avLst/>
          </a:prstGeom>
        </p:spPr>
        <p:txBody>
          <a:bodyPr anchor="ctr" anchorCtr="0"/>
          <a:lstStyle>
            <a:lvl1pPr>
              <a:defRPr sz="2600" b="1">
                <a:solidFill>
                  <a:schemeClr val="bg2"/>
                </a:solidFill>
              </a:defRPr>
            </a:lvl1pPr>
          </a:lstStyle>
          <a:p>
            <a:r>
              <a:rPr lang="fr-FR" dirty="0" smtClean="0"/>
              <a:t>Cliquez pour ajouter un sous-titre</a:t>
            </a:r>
            <a:endParaRPr lang="fr-FR" dirty="0"/>
          </a:p>
        </p:txBody>
      </p:sp>
      <p:pic>
        <p:nvPicPr>
          <p:cNvPr id="24" name="Imag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27902" y="1147000"/>
            <a:ext cx="3164098" cy="1859441"/>
          </a:xfrm>
          <a:prstGeom prst="rect">
            <a:avLst/>
          </a:prstGeom>
        </p:spPr>
      </p:pic>
      <p:pic>
        <p:nvPicPr>
          <p:cNvPr id="25" name="Imag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79239" y="2"/>
            <a:ext cx="1597290" cy="142049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contenu">
    <p:spTree>
      <p:nvGrpSpPr>
        <p:cNvPr id="1" name=""/>
        <p:cNvGrpSpPr/>
        <p:nvPr/>
      </p:nvGrpSpPr>
      <p:grpSpPr>
        <a:xfrm>
          <a:off x="0" y="0"/>
          <a:ext cx="0" cy="0"/>
          <a:chOff x="0" y="0"/>
          <a:chExt cx="0" cy="0"/>
        </a:xfrm>
      </p:grpSpPr>
      <p:sp>
        <p:nvSpPr>
          <p:cNvPr id="15" name="Titre"/>
          <p:cNvSpPr>
            <a:spLocks noGrp="1"/>
          </p:cNvSpPr>
          <p:nvPr>
            <p:ph type="title" hasCustomPrompt="1"/>
          </p:nvPr>
        </p:nvSpPr>
        <p:spPr>
          <a:xfrm>
            <a:off x="779848" y="384280"/>
            <a:ext cx="8508016" cy="781912"/>
          </a:xfrm>
          <a:prstGeom prst="rect">
            <a:avLst/>
          </a:prstGeom>
        </p:spPr>
        <p:txBody>
          <a:bodyPr/>
          <a:lstStyle>
            <a:lvl1pPr>
              <a:defRPr sz="2000" b="1" baseline="0">
                <a:solidFill>
                  <a:schemeClr val="tx1"/>
                </a:solidFill>
              </a:defRPr>
            </a:lvl1pPr>
          </a:lstStyle>
          <a:p>
            <a:r>
              <a:rPr lang="fr-FR" dirty="0" smtClean="0"/>
              <a:t>CLIQUEZ POUR AJOUTER LE TITRE DE LA PAGE</a:t>
            </a:r>
            <a:endParaRPr lang="fr-FR" dirty="0"/>
          </a:p>
        </p:txBody>
      </p:sp>
      <p:sp>
        <p:nvSpPr>
          <p:cNvPr id="20" name="Corps de texte"/>
          <p:cNvSpPr>
            <a:spLocks noGrp="1"/>
          </p:cNvSpPr>
          <p:nvPr>
            <p:ph type="body" sz="quarter" idx="11" hasCustomPrompt="1"/>
          </p:nvPr>
        </p:nvSpPr>
        <p:spPr>
          <a:xfrm>
            <a:off x="780696" y="2910806"/>
            <a:ext cx="8525019" cy="3300238"/>
          </a:xfrm>
          <a:prstGeom prst="rect">
            <a:avLst/>
          </a:prstGeom>
        </p:spPr>
        <p:txBody>
          <a:bodyPr/>
          <a:lstStyle>
            <a:lvl1pPr>
              <a:defRPr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fr-FR" dirty="0" smtClean="0"/>
              <a:t>Cliquez pour ajouter du texte</a:t>
            </a:r>
          </a:p>
        </p:txBody>
      </p:sp>
      <p:sp>
        <p:nvSpPr>
          <p:cNvPr id="19" name="Corps de texte"/>
          <p:cNvSpPr>
            <a:spLocks noGrp="1"/>
          </p:cNvSpPr>
          <p:nvPr>
            <p:ph type="body" sz="quarter" idx="10" hasCustomPrompt="1"/>
          </p:nvPr>
        </p:nvSpPr>
        <p:spPr>
          <a:xfrm>
            <a:off x="780696" y="1390798"/>
            <a:ext cx="8525019" cy="1295400"/>
          </a:xfrm>
          <a:prstGeom prst="rect">
            <a:avLst/>
          </a:prstGeom>
        </p:spPr>
        <p:txBody>
          <a:bodyPr/>
          <a:lstStyle>
            <a:lvl1pPr>
              <a:defRPr b="1">
                <a:solidFill>
                  <a:schemeClr val="accent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fr-FR" dirty="0" smtClean="0"/>
              <a:t>Cliquez pour ajouter du texte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0681" y="2"/>
            <a:ext cx="841321" cy="4651651"/>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contenu double colonne">
    <p:spTree>
      <p:nvGrpSpPr>
        <p:cNvPr id="1" name=""/>
        <p:cNvGrpSpPr/>
        <p:nvPr/>
      </p:nvGrpSpPr>
      <p:grpSpPr>
        <a:xfrm>
          <a:off x="0" y="0"/>
          <a:ext cx="0" cy="0"/>
          <a:chOff x="0" y="0"/>
          <a:chExt cx="0" cy="0"/>
        </a:xfrm>
      </p:grpSpPr>
      <p:sp>
        <p:nvSpPr>
          <p:cNvPr id="15" name="Titre"/>
          <p:cNvSpPr>
            <a:spLocks noGrp="1"/>
          </p:cNvSpPr>
          <p:nvPr>
            <p:ph type="title" hasCustomPrompt="1"/>
          </p:nvPr>
        </p:nvSpPr>
        <p:spPr>
          <a:xfrm>
            <a:off x="779848" y="384280"/>
            <a:ext cx="8508016" cy="781912"/>
          </a:xfrm>
          <a:prstGeom prst="rect">
            <a:avLst/>
          </a:prstGeom>
        </p:spPr>
        <p:txBody>
          <a:bodyPr/>
          <a:lstStyle>
            <a:lvl1pPr>
              <a:defRPr sz="2000" b="1" baseline="0">
                <a:solidFill>
                  <a:schemeClr val="tx1"/>
                </a:solidFill>
              </a:defRPr>
            </a:lvl1pPr>
          </a:lstStyle>
          <a:p>
            <a:r>
              <a:rPr lang="fr-FR" dirty="0" smtClean="0"/>
              <a:t>CLIQUEZ POUR AJOUTER LE TITRE DE LA PAGE</a:t>
            </a:r>
            <a:endParaRPr lang="fr-FR" dirty="0"/>
          </a:p>
        </p:txBody>
      </p:sp>
      <p:sp>
        <p:nvSpPr>
          <p:cNvPr id="20" name="Corps de texte"/>
          <p:cNvSpPr>
            <a:spLocks noGrp="1"/>
          </p:cNvSpPr>
          <p:nvPr>
            <p:ph type="body" sz="quarter" idx="11" hasCustomPrompt="1"/>
          </p:nvPr>
        </p:nvSpPr>
        <p:spPr>
          <a:xfrm>
            <a:off x="780697" y="1447800"/>
            <a:ext cx="4096105" cy="4763244"/>
          </a:xfrm>
          <a:prstGeom prst="rect">
            <a:avLst/>
          </a:prstGeom>
        </p:spPr>
        <p:txBody>
          <a:bodyPr/>
          <a:lstStyle>
            <a:lvl1pPr>
              <a:defRPr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fr-FR" dirty="0" smtClean="0"/>
              <a:t>Cliquez pour ajouter du texte</a:t>
            </a:r>
          </a:p>
        </p:txBody>
      </p:sp>
      <p:sp>
        <p:nvSpPr>
          <p:cNvPr id="6" name="Corps de texte"/>
          <p:cNvSpPr>
            <a:spLocks noGrp="1"/>
          </p:cNvSpPr>
          <p:nvPr>
            <p:ph type="body" sz="quarter" idx="12" hasCustomPrompt="1"/>
          </p:nvPr>
        </p:nvSpPr>
        <p:spPr>
          <a:xfrm>
            <a:off x="5191761" y="1447800"/>
            <a:ext cx="4096105" cy="4763244"/>
          </a:xfrm>
          <a:prstGeom prst="rect">
            <a:avLst/>
          </a:prstGeom>
        </p:spPr>
        <p:txBody>
          <a:bodyPr/>
          <a:lstStyle>
            <a:lvl1pPr>
              <a:defRPr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fr-FR" dirty="0" smtClean="0"/>
              <a:t>Cliquez pour ajouter du texte</a:t>
            </a: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0681" y="2"/>
            <a:ext cx="841321" cy="4651651"/>
          </a:xfrm>
          <a:prstGeom prst="rect">
            <a:avLst/>
          </a:prstGeom>
        </p:spPr>
      </p:pic>
    </p:spTree>
    <p:extLst>
      <p:ext uri="{BB962C8B-B14F-4D97-AF65-F5344CB8AC3E}">
        <p14:creationId xmlns:p14="http://schemas.microsoft.com/office/powerpoint/2010/main" val="12069931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age Fin">
    <p:bg>
      <p:bgPr>
        <a:solidFill>
          <a:schemeClr val="bg1"/>
        </a:solidFill>
        <a:effectLst/>
      </p:bgPr>
    </p:bg>
    <p:spTree>
      <p:nvGrpSpPr>
        <p:cNvPr id="1" name=""/>
        <p:cNvGrpSpPr/>
        <p:nvPr/>
      </p:nvGrpSpPr>
      <p:grpSpPr>
        <a:xfrm>
          <a:off x="0" y="0"/>
          <a:ext cx="0" cy="0"/>
          <a:chOff x="0" y="0"/>
          <a:chExt cx="0" cy="0"/>
        </a:xfrm>
      </p:grpSpPr>
      <p:sp>
        <p:nvSpPr>
          <p:cNvPr id="16" name="Fond bleu"/>
          <p:cNvSpPr/>
          <p:nvPr/>
        </p:nvSpPr>
        <p:spPr>
          <a:xfrm>
            <a:off x="0" y="0"/>
            <a:ext cx="12192000" cy="6858000"/>
          </a:xfrm>
          <a:custGeom>
            <a:avLst/>
            <a:gdLst/>
            <a:ahLst/>
            <a:cxnLst/>
            <a:rect l="l" t="t" r="r" b="b"/>
            <a:pathLst>
              <a:path w="9144000" h="6858000">
                <a:moveTo>
                  <a:pt x="0" y="0"/>
                </a:moveTo>
                <a:lnTo>
                  <a:pt x="9144000" y="0"/>
                </a:lnTo>
                <a:lnTo>
                  <a:pt x="9144000" y="6857999"/>
                </a:lnTo>
                <a:lnTo>
                  <a:pt x="0" y="6857999"/>
                </a:lnTo>
                <a:lnTo>
                  <a:pt x="0" y="0"/>
                </a:lnTo>
                <a:close/>
              </a:path>
            </a:pathLst>
          </a:custGeom>
          <a:solidFill>
            <a:srgbClr val="312E82"/>
          </a:solidFill>
        </p:spPr>
        <p:txBody>
          <a:bodyPr wrap="square" lIns="0" tIns="0" rIns="0" bIns="0" rtlCol="0"/>
          <a:lstStyle/>
          <a:p>
            <a:endParaRPr sz="1800"/>
          </a:p>
        </p:txBody>
      </p:sp>
      <p:sp>
        <p:nvSpPr>
          <p:cNvPr id="8" name="Espace réservé du texte 2"/>
          <p:cNvSpPr>
            <a:spLocks noGrp="1"/>
          </p:cNvSpPr>
          <p:nvPr>
            <p:ph type="body" sz="quarter" idx="11" hasCustomPrompt="1"/>
          </p:nvPr>
        </p:nvSpPr>
        <p:spPr>
          <a:xfrm>
            <a:off x="5665487" y="2781299"/>
            <a:ext cx="5668479" cy="383741"/>
          </a:xfrm>
          <a:prstGeom prst="rect">
            <a:avLst/>
          </a:prstGeom>
        </p:spPr>
        <p:txBody>
          <a:bodyPr/>
          <a:lstStyle>
            <a:lvl1pPr>
              <a:defRPr b="1" baseline="0">
                <a:solidFill>
                  <a:schemeClr val="bg1"/>
                </a:solidFill>
              </a:defRPr>
            </a:lvl1pPr>
          </a:lstStyle>
          <a:p>
            <a:pPr lvl="0"/>
            <a:r>
              <a:rPr lang="fr-FR" dirty="0" smtClean="0"/>
              <a:t>Prénom Nom</a:t>
            </a:r>
          </a:p>
        </p:txBody>
      </p:sp>
      <p:sp>
        <p:nvSpPr>
          <p:cNvPr id="10" name="Espace réservé du texte 2"/>
          <p:cNvSpPr>
            <a:spLocks noGrp="1"/>
          </p:cNvSpPr>
          <p:nvPr>
            <p:ph type="body" sz="quarter" idx="12" hasCustomPrompt="1"/>
          </p:nvPr>
        </p:nvSpPr>
        <p:spPr>
          <a:xfrm>
            <a:off x="5665487" y="3180106"/>
            <a:ext cx="5668479" cy="383741"/>
          </a:xfrm>
          <a:prstGeom prst="rect">
            <a:avLst/>
          </a:prstGeom>
        </p:spPr>
        <p:txBody>
          <a:bodyPr/>
          <a:lstStyle>
            <a:lvl1pPr>
              <a:defRPr b="0" baseline="0">
                <a:solidFill>
                  <a:schemeClr val="bg1"/>
                </a:solidFill>
              </a:defRPr>
            </a:lvl1pPr>
          </a:lstStyle>
          <a:p>
            <a:pPr lvl="0"/>
            <a:r>
              <a:rPr lang="fr-FR" dirty="0" smtClean="0"/>
              <a:t>exemple@email.com</a:t>
            </a:r>
          </a:p>
        </p:txBody>
      </p:sp>
      <p:sp>
        <p:nvSpPr>
          <p:cNvPr id="11" name="Espace réservé du texte 2"/>
          <p:cNvSpPr>
            <a:spLocks noGrp="1"/>
          </p:cNvSpPr>
          <p:nvPr>
            <p:ph type="body" sz="quarter" idx="13" hasCustomPrompt="1"/>
          </p:nvPr>
        </p:nvSpPr>
        <p:spPr>
          <a:xfrm>
            <a:off x="5665487" y="3578913"/>
            <a:ext cx="5668479" cy="383741"/>
          </a:xfrm>
          <a:prstGeom prst="rect">
            <a:avLst/>
          </a:prstGeom>
        </p:spPr>
        <p:txBody>
          <a:bodyPr/>
          <a:lstStyle>
            <a:lvl1pPr>
              <a:defRPr b="0" baseline="0">
                <a:solidFill>
                  <a:schemeClr val="bg1"/>
                </a:solidFill>
              </a:defRPr>
            </a:lvl1pPr>
          </a:lstStyle>
          <a:p>
            <a:pPr lvl="0"/>
            <a:r>
              <a:rPr lang="fr-FR" dirty="0" smtClean="0"/>
              <a:t>06 xx </a:t>
            </a:r>
            <a:r>
              <a:rPr lang="fr-FR" dirty="0" err="1" smtClean="0"/>
              <a:t>xx</a:t>
            </a:r>
            <a:r>
              <a:rPr lang="fr-FR" dirty="0" smtClean="0"/>
              <a:t> </a:t>
            </a:r>
            <a:r>
              <a:rPr lang="fr-FR" dirty="0" err="1" smtClean="0"/>
              <a:t>xx</a:t>
            </a:r>
            <a:r>
              <a:rPr lang="fr-FR" dirty="0" smtClean="0"/>
              <a:t> </a:t>
            </a:r>
            <a:r>
              <a:rPr lang="fr-FR" dirty="0" err="1" smtClean="0"/>
              <a:t>xx</a:t>
            </a:r>
            <a:endParaRPr lang="fr-FR" dirty="0" smtClean="0"/>
          </a:p>
        </p:txBody>
      </p:sp>
      <p:grpSp>
        <p:nvGrpSpPr>
          <p:cNvPr id="40" name="Groupe 39"/>
          <p:cNvGrpSpPr/>
          <p:nvPr userDrawn="1"/>
        </p:nvGrpSpPr>
        <p:grpSpPr>
          <a:xfrm>
            <a:off x="0" y="3650861"/>
            <a:ext cx="3216618" cy="3207140"/>
            <a:chOff x="0" y="3650861"/>
            <a:chExt cx="3216618" cy="3207140"/>
          </a:xfrm>
        </p:grpSpPr>
        <p:pic>
          <p:nvPicPr>
            <p:cNvPr id="41" name="Image 40"/>
            <p:cNvPicPr>
              <a:picLocks noChangeAspect="1"/>
            </p:cNvPicPr>
            <p:nvPr userDrawn="1"/>
          </p:nvPicPr>
          <p:blipFill rotWithShape="1">
            <a:blip r:embed="rId2">
              <a:extLst>
                <a:ext uri="{28A0092B-C50C-407E-A947-70E740481C1C}">
                  <a14:useLocalDpi xmlns:a14="http://schemas.microsoft.com/office/drawing/2010/main" val="0"/>
                </a:ext>
              </a:extLst>
            </a:blip>
            <a:srcRect l="7486"/>
            <a:stretch/>
          </p:blipFill>
          <p:spPr>
            <a:xfrm>
              <a:off x="0" y="3650861"/>
              <a:ext cx="2064284" cy="1310754"/>
            </a:xfrm>
            <a:prstGeom prst="rect">
              <a:avLst/>
            </a:prstGeom>
          </p:spPr>
        </p:pic>
        <p:pic>
          <p:nvPicPr>
            <p:cNvPr id="42" name="Image 41"/>
            <p:cNvPicPr>
              <a:picLocks noChangeAspect="1"/>
            </p:cNvPicPr>
            <p:nvPr userDrawn="1"/>
          </p:nvPicPr>
          <p:blipFill rotWithShape="1">
            <a:blip r:embed="rId3">
              <a:extLst>
                <a:ext uri="{28A0092B-C50C-407E-A947-70E740481C1C}">
                  <a14:useLocalDpi xmlns:a14="http://schemas.microsoft.com/office/drawing/2010/main" val="0"/>
                </a:ext>
              </a:extLst>
            </a:blip>
            <a:srcRect b="6537"/>
            <a:stretch/>
          </p:blipFill>
          <p:spPr>
            <a:xfrm>
              <a:off x="1905864" y="4772535"/>
              <a:ext cx="1310754" cy="2085466"/>
            </a:xfrm>
            <a:prstGeom prst="rect">
              <a:avLst/>
            </a:prstGeom>
          </p:spPr>
        </p:pic>
        <p:pic>
          <p:nvPicPr>
            <p:cNvPr id="43" name="Image 42"/>
            <p:cNvPicPr>
              <a:picLocks noChangeAspect="1"/>
            </p:cNvPicPr>
            <p:nvPr userDrawn="1"/>
          </p:nvPicPr>
          <p:blipFill rotWithShape="1">
            <a:blip r:embed="rId4">
              <a:extLst>
                <a:ext uri="{28A0092B-C50C-407E-A947-70E740481C1C}">
                  <a14:useLocalDpi xmlns:a14="http://schemas.microsoft.com/office/drawing/2010/main" val="0"/>
                </a:ext>
              </a:extLst>
            </a:blip>
            <a:srcRect l="36486" b="35303"/>
            <a:stretch/>
          </p:blipFill>
          <p:spPr>
            <a:xfrm>
              <a:off x="0" y="5871928"/>
              <a:ext cx="968038" cy="986072"/>
            </a:xfrm>
            <a:prstGeom prst="rect">
              <a:avLst/>
            </a:prstGeom>
          </p:spPr>
        </p:pic>
      </p:grpSp>
      <p:pic>
        <p:nvPicPr>
          <p:cNvPr id="44" name="Image 43"/>
          <p:cNvPicPr>
            <a:picLocks noChangeAspect="1"/>
          </p:cNvPicPr>
          <p:nvPr userDrawn="1"/>
        </p:nvPicPr>
        <p:blipFill rotWithShape="1">
          <a:blip r:embed="rId2">
            <a:extLst>
              <a:ext uri="{28A0092B-C50C-407E-A947-70E740481C1C}">
                <a14:useLocalDpi xmlns:a14="http://schemas.microsoft.com/office/drawing/2010/main" val="0"/>
              </a:ext>
            </a:extLst>
          </a:blip>
          <a:srcRect l="41854"/>
          <a:stretch/>
        </p:blipFill>
        <p:spPr>
          <a:xfrm rot="5400000">
            <a:off x="1896426" y="-6666"/>
            <a:ext cx="1297423" cy="1310754"/>
          </a:xfrm>
          <a:prstGeom prst="rect">
            <a:avLst/>
          </a:prstGeom>
        </p:spPr>
      </p:pic>
      <p:pic>
        <p:nvPicPr>
          <p:cNvPr id="45" name="Image 44"/>
          <p:cNvPicPr>
            <a:picLocks noChangeAspect="1"/>
          </p:cNvPicPr>
          <p:nvPr userDrawn="1"/>
        </p:nvPicPr>
        <p:blipFill rotWithShape="1">
          <a:blip r:embed="rId3">
            <a:extLst>
              <a:ext uri="{28A0092B-C50C-407E-A947-70E740481C1C}">
                <a14:useLocalDpi xmlns:a14="http://schemas.microsoft.com/office/drawing/2010/main" val="0"/>
              </a:ext>
            </a:extLst>
          </a:blip>
          <a:srcRect b="6537"/>
          <a:stretch/>
        </p:blipFill>
        <p:spPr>
          <a:xfrm rot="5400000">
            <a:off x="380730" y="751648"/>
            <a:ext cx="1310754" cy="2085466"/>
          </a:xfrm>
          <a:prstGeom prst="rect">
            <a:avLst/>
          </a:prstGeom>
        </p:spPr>
      </p:pic>
      <p:pic>
        <p:nvPicPr>
          <p:cNvPr id="46" name="Image 45"/>
          <p:cNvPicPr>
            <a:picLocks noChangeAspect="1"/>
          </p:cNvPicPr>
          <p:nvPr userDrawn="1"/>
        </p:nvPicPr>
        <p:blipFill rotWithShape="1">
          <a:blip r:embed="rId4">
            <a:extLst>
              <a:ext uri="{28A0092B-C50C-407E-A947-70E740481C1C}">
                <a14:useLocalDpi xmlns:a14="http://schemas.microsoft.com/office/drawing/2010/main" val="0"/>
              </a:ext>
            </a:extLst>
          </a:blip>
          <a:srcRect l="86801" b="35303"/>
          <a:stretch/>
        </p:blipFill>
        <p:spPr>
          <a:xfrm rot="5400000">
            <a:off x="385823" y="-392448"/>
            <a:ext cx="201177" cy="986072"/>
          </a:xfrm>
          <a:prstGeom prst="rect">
            <a:avLst/>
          </a:prstGeom>
        </p:spPr>
      </p:pic>
      <p:sp>
        <p:nvSpPr>
          <p:cNvPr id="48" name="Logo Université Gustave Eiffel"/>
          <p:cNvSpPr/>
          <p:nvPr userDrawn="1"/>
        </p:nvSpPr>
        <p:spPr>
          <a:xfrm>
            <a:off x="5791200" y="4771682"/>
            <a:ext cx="1911910" cy="399620"/>
          </a:xfrm>
          <a:prstGeom prst="rect">
            <a:avLst/>
          </a:prstGeom>
          <a:blipFill>
            <a:blip r:embed="rId5" cstate="print"/>
            <a:stretch>
              <a:fillRect/>
            </a:stretch>
          </a:blipFill>
        </p:spPr>
        <p:txBody>
          <a:bodyPr wrap="square" lIns="0" tIns="0" rIns="0" bIns="0" rtlCol="0"/>
          <a:lstStyle/>
          <a:p>
            <a:endParaRPr sz="180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44200" y="6400800"/>
            <a:ext cx="1228784" cy="253981"/>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64" r:id="rId2"/>
    <p:sldLayoutId id="2147483662" r:id="rId3"/>
    <p:sldLayoutId id="2147483667" r:id="rId4"/>
    <p:sldLayoutId id="2147483665" r:id="rId5"/>
  </p:sldLayoutIdLst>
  <p:timing>
    <p:tnLst>
      <p:par>
        <p:cTn id="1" dur="indefinite" restart="never" nodeType="tmRoot"/>
      </p:par>
    </p:tnLst>
  </p:timing>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mission-egalite.univ-gustave-eiffel.fr/" TargetMode="External"/><Relationship Id="rId2" Type="http://schemas.openxmlformats.org/officeDocument/2006/relationships/hyperlink" Target="mailto:maeva.ballon@univ-eiffel.fr"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hyperlink" Target="https://mission-egalite.univ-gustave-eiffel.fr/ressources/affiches-et-flyers/" TargetMode="External"/><Relationship Id="rId1" Type="http://schemas.openxmlformats.org/officeDocument/2006/relationships/slideLayout" Target="../slideLayouts/slideLayout3.xml"/><Relationship Id="rId6" Type="http://schemas.openxmlformats.org/officeDocument/2006/relationships/hyperlink" Target="https://www.youtube.com/watch?v=V5g5b9Fu2io&amp;t=1s" TargetMode="External"/><Relationship Id="rId5" Type="http://schemas.openxmlformats.org/officeDocument/2006/relationships/image" Target="../media/image22.jpg"/><Relationship Id="rId4" Type="http://schemas.openxmlformats.org/officeDocument/2006/relationships/hyperlink" Target="https://mission-egalite.univ-gustave-eiffel.fr/ressources/enseigner-legali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p:cNvSpPr>
            <a:spLocks noGrp="1"/>
          </p:cNvSpPr>
          <p:nvPr>
            <p:ph type="title"/>
          </p:nvPr>
        </p:nvSpPr>
        <p:spPr/>
        <p:txBody>
          <a:bodyPr/>
          <a:lstStyle/>
          <a:p>
            <a:r>
              <a:rPr lang="fr-FR" sz="4000" dirty="0" smtClean="0"/>
              <a:t>ONDES – GT Discriminations</a:t>
            </a:r>
            <a:r>
              <a:rPr lang="fr-FR" dirty="0" smtClean="0"/>
              <a:t/>
            </a:r>
            <a:br>
              <a:rPr lang="fr-FR" dirty="0" smtClean="0"/>
            </a:br>
            <a:r>
              <a:rPr lang="fr-FR" sz="2800" dirty="0" smtClean="0"/>
              <a:t>Séance 4  : actions à destination des personnels</a:t>
            </a:r>
            <a:br>
              <a:rPr lang="fr-FR" sz="2800" dirty="0" smtClean="0"/>
            </a:br>
            <a:r>
              <a:rPr lang="fr-FR" sz="2400" u="sng" dirty="0" smtClean="0"/>
              <a:t>Le réseau des sentinelles égalité de l’Université Gustave Eiffel</a:t>
            </a:r>
            <a:endParaRPr lang="fr-FR" sz="3600" u="sng" dirty="0"/>
          </a:p>
        </p:txBody>
      </p:sp>
      <p:sp>
        <p:nvSpPr>
          <p:cNvPr id="15" name="Espace réservé du texte 14"/>
          <p:cNvSpPr>
            <a:spLocks noGrp="1"/>
          </p:cNvSpPr>
          <p:nvPr>
            <p:ph type="body" sz="quarter" idx="11"/>
          </p:nvPr>
        </p:nvSpPr>
        <p:spPr/>
        <p:txBody>
          <a:bodyPr/>
          <a:lstStyle/>
          <a:p>
            <a:r>
              <a:rPr lang="fr-FR" dirty="0" smtClean="0"/>
              <a:t>Mission égalité</a:t>
            </a:r>
            <a:endParaRPr lang="fr-FR" dirty="0"/>
          </a:p>
        </p:txBody>
      </p:sp>
      <p:sp>
        <p:nvSpPr>
          <p:cNvPr id="16" name="Espace réservé du texte 15"/>
          <p:cNvSpPr>
            <a:spLocks noGrp="1"/>
          </p:cNvSpPr>
          <p:nvPr>
            <p:ph type="body" sz="quarter" idx="12"/>
          </p:nvPr>
        </p:nvSpPr>
        <p:spPr/>
        <p:txBody>
          <a:bodyPr/>
          <a:lstStyle/>
          <a:p>
            <a:r>
              <a:rPr lang="fr-FR" dirty="0" smtClean="0"/>
              <a:t>9 juin 2023</a:t>
            </a:r>
            <a:endParaRPr lang="fr-FR" dirty="0"/>
          </a:p>
        </p:txBody>
      </p:sp>
    </p:spTree>
    <p:extLst>
      <p:ext uri="{BB962C8B-B14F-4D97-AF65-F5344CB8AC3E}">
        <p14:creationId xmlns:p14="http://schemas.microsoft.com/office/powerpoint/2010/main" val="538938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779848" y="381000"/>
            <a:ext cx="10573952" cy="781912"/>
          </a:xfrm>
        </p:spPr>
        <p:txBody>
          <a:bodyPr/>
          <a:lstStyle/>
          <a:p>
            <a:r>
              <a:rPr lang="fr-FR" sz="3600" dirty="0" smtClean="0"/>
              <a:t>Les activités à destination des personnels et des </a:t>
            </a:r>
            <a:r>
              <a:rPr lang="fr-FR" sz="3600" dirty="0" err="1" smtClean="0"/>
              <a:t>étudiant·es</a:t>
            </a:r>
            <a:r>
              <a:rPr lang="fr-FR" sz="3600" dirty="0" smtClean="0"/>
              <a:t> (suite)</a:t>
            </a:r>
            <a:endParaRPr lang="fr-FR" sz="3600" dirty="0"/>
          </a:p>
        </p:txBody>
      </p:sp>
      <p:sp>
        <p:nvSpPr>
          <p:cNvPr id="2" name="Espace réservé du texte 1"/>
          <p:cNvSpPr>
            <a:spLocks noGrp="1"/>
          </p:cNvSpPr>
          <p:nvPr>
            <p:ph type="body" sz="quarter" idx="10"/>
          </p:nvPr>
        </p:nvSpPr>
        <p:spPr>
          <a:xfrm>
            <a:off x="780696" y="2057400"/>
            <a:ext cx="9430104" cy="1295400"/>
          </a:xfrm>
        </p:spPr>
        <p:txBody>
          <a:bodyPr/>
          <a:lstStyle/>
          <a:p>
            <a:pPr algn="just"/>
            <a:endParaRPr lang="fr-FR" sz="2000" u="sng" dirty="0"/>
          </a:p>
          <a:p>
            <a:pPr algn="just"/>
            <a:endParaRPr lang="fr-FR" u="sng" dirty="0"/>
          </a:p>
          <a:p>
            <a:pPr marL="285750" indent="-285750" algn="just">
              <a:buFont typeface="Wingdings" panose="05000000000000000000" pitchFamily="2" charset="2"/>
              <a:buChar char="Ø"/>
            </a:pPr>
            <a:endParaRPr lang="fr-FR" dirty="0"/>
          </a:p>
          <a:p>
            <a:pPr algn="just"/>
            <a:endParaRPr lang="fr-FR" u="sng" dirty="0"/>
          </a:p>
        </p:txBody>
      </p:sp>
      <p:cxnSp>
        <p:nvCxnSpPr>
          <p:cNvPr id="10" name="Connecteur droit 9"/>
          <p:cNvCxnSpPr/>
          <p:nvPr/>
        </p:nvCxnSpPr>
        <p:spPr>
          <a:xfrm>
            <a:off x="779848" y="1752600"/>
            <a:ext cx="10192952" cy="0"/>
          </a:xfrm>
          <a:prstGeom prst="line">
            <a:avLst/>
          </a:prstGeom>
          <a:ln w="38100"/>
        </p:spPr>
        <p:style>
          <a:lnRef idx="1">
            <a:schemeClr val="dk1"/>
          </a:lnRef>
          <a:fillRef idx="0">
            <a:schemeClr val="dk1"/>
          </a:fillRef>
          <a:effectRef idx="0">
            <a:schemeClr val="dk1"/>
          </a:effectRef>
          <a:fontRef idx="minor">
            <a:schemeClr val="tx1"/>
          </a:fontRef>
        </p:style>
      </p:cxnSp>
      <p:sp>
        <p:nvSpPr>
          <p:cNvPr id="5" name="Espace réservé du texte 3"/>
          <p:cNvSpPr>
            <a:spLocks noGrp="1"/>
          </p:cNvSpPr>
          <p:nvPr>
            <p:ph type="body" sz="quarter" idx="4294967295"/>
          </p:nvPr>
        </p:nvSpPr>
        <p:spPr>
          <a:xfrm>
            <a:off x="779847" y="1905000"/>
            <a:ext cx="10192953" cy="2743200"/>
          </a:xfrm>
          <a:prstGeom prst="rect">
            <a:avLst/>
          </a:prstGeom>
        </p:spPr>
        <p:txBody>
          <a:bodyPr/>
          <a:lstStyle/>
          <a:p>
            <a:pPr algn="just"/>
            <a:r>
              <a:rPr lang="fr-FR" sz="2000" b="1" dirty="0" smtClean="0">
                <a:solidFill>
                  <a:schemeClr val="accent1"/>
                </a:solidFill>
              </a:rPr>
              <a:t>Des relais et des leviers de proximité dans la construction et la réalisation des actions de sensibilisation</a:t>
            </a:r>
          </a:p>
          <a:p>
            <a:pPr algn="just"/>
            <a:endParaRPr lang="fr-FR" sz="2000" b="1" u="sng" dirty="0">
              <a:solidFill>
                <a:schemeClr val="accent1"/>
              </a:solidFill>
            </a:endParaRPr>
          </a:p>
          <a:p>
            <a:pPr algn="just"/>
            <a:endParaRPr lang="fr-FR" sz="2000" b="1" dirty="0" smtClean="0">
              <a:solidFill>
                <a:schemeClr val="tx1"/>
              </a:solidFill>
            </a:endParaRPr>
          </a:p>
        </p:txBody>
      </p:sp>
      <p:sp>
        <p:nvSpPr>
          <p:cNvPr id="6" name="Espace réservé du texte 2"/>
          <p:cNvSpPr>
            <a:spLocks noGrp="1"/>
          </p:cNvSpPr>
          <p:nvPr>
            <p:ph type="body" sz="quarter" idx="11"/>
          </p:nvPr>
        </p:nvSpPr>
        <p:spPr bwMode="auto">
          <a:xfrm>
            <a:off x="779846" y="2819400"/>
            <a:ext cx="10192953" cy="3733800"/>
          </a:xfrm>
        </p:spPr>
        <p:txBody>
          <a:bodyPr/>
          <a:lstStyle/>
          <a:p>
            <a:pPr marL="285750" indent="-285750" algn="l">
              <a:spcBef>
                <a:spcPts val="600"/>
              </a:spcBef>
              <a:buFont typeface="Wingdings" panose="05000000000000000000" pitchFamily="2" charset="2"/>
              <a:buChar char="Ø"/>
              <a:defRPr/>
            </a:pPr>
            <a:r>
              <a:rPr lang="fr-FR" b="0" dirty="0" smtClean="0"/>
              <a:t>Intervention </a:t>
            </a:r>
            <a:r>
              <a:rPr lang="fr-FR" b="0" dirty="0"/>
              <a:t>dans </a:t>
            </a:r>
            <a:r>
              <a:rPr lang="fr-FR" b="1" dirty="0" smtClean="0"/>
              <a:t>45 réunions de pré-rentrée étudiante en 2021 </a:t>
            </a:r>
            <a:r>
              <a:rPr lang="fr-FR" b="0" dirty="0" smtClean="0"/>
              <a:t>et </a:t>
            </a:r>
            <a:r>
              <a:rPr lang="fr-FR" b="1" dirty="0" smtClean="0"/>
              <a:t>75 en 2022 </a:t>
            </a:r>
            <a:r>
              <a:rPr lang="fr-FR" dirty="0" smtClean="0"/>
              <a:t>avec les sentinelles égalité. </a:t>
            </a:r>
            <a:endParaRPr dirty="0"/>
          </a:p>
          <a:p>
            <a:pPr marL="742950" lvl="1" indent="-285750" algn="l">
              <a:spcBef>
                <a:spcPts val="600"/>
              </a:spcBef>
              <a:buFont typeface="Wingdings" panose="05000000000000000000" pitchFamily="2" charset="2"/>
              <a:buChar char="v"/>
              <a:defRPr/>
            </a:pPr>
            <a:r>
              <a:rPr lang="fr-FR" sz="1600" b="0" dirty="0"/>
              <a:t>Près de 6 000 </a:t>
            </a:r>
            <a:r>
              <a:rPr lang="fr-FR" sz="1600" b="0" dirty="0" err="1" smtClean="0"/>
              <a:t>étudiant·es</a:t>
            </a:r>
            <a:r>
              <a:rPr lang="fr-FR" sz="1600" b="0" dirty="0" smtClean="0"/>
              <a:t>, </a:t>
            </a:r>
            <a:r>
              <a:rPr lang="fr-FR" sz="1600" b="0" dirty="0"/>
              <a:t>toutes années et filières </a:t>
            </a:r>
            <a:r>
              <a:rPr lang="fr-FR" sz="1600" b="0" dirty="0" smtClean="0"/>
              <a:t>confondues, </a:t>
            </a:r>
            <a:r>
              <a:rPr lang="fr-FR" sz="1600" b="0" dirty="0" err="1" smtClean="0"/>
              <a:t>touché·es</a:t>
            </a:r>
            <a:r>
              <a:rPr lang="fr-FR" sz="1600" b="0" dirty="0" smtClean="0"/>
              <a:t> chaque année.</a:t>
            </a:r>
            <a:endParaRPr sz="1600" dirty="0"/>
          </a:p>
          <a:p>
            <a:pPr marL="285750" indent="-285750" algn="l">
              <a:spcBef>
                <a:spcPts val="600"/>
              </a:spcBef>
              <a:buFont typeface="Wingdings" panose="05000000000000000000" pitchFamily="2" charset="2"/>
              <a:buChar char="Ø"/>
              <a:defRPr/>
            </a:pPr>
            <a:r>
              <a:rPr lang="fr-FR" b="0" dirty="0" smtClean="0"/>
              <a:t>Organisation d’</a:t>
            </a:r>
            <a:r>
              <a:rPr lang="fr-FR" b="1" dirty="0" smtClean="0"/>
              <a:t>ateliers de sensibilisation </a:t>
            </a:r>
            <a:r>
              <a:rPr lang="fr-FR" b="0" dirty="0"/>
              <a:t>aux violences sexistes et sexuelles </a:t>
            </a:r>
            <a:r>
              <a:rPr lang="fr-FR" dirty="0" smtClean="0"/>
              <a:t>grâce aux sentinelles égalité</a:t>
            </a:r>
            <a:r>
              <a:rPr lang="fr-FR" b="0" dirty="0" smtClean="0"/>
              <a:t>.</a:t>
            </a:r>
            <a:endParaRPr dirty="0"/>
          </a:p>
          <a:p>
            <a:pPr marL="742950" lvl="1" indent="-285750" algn="l">
              <a:spcBef>
                <a:spcPts val="600"/>
              </a:spcBef>
              <a:buFont typeface="Wingdings" panose="05000000000000000000" pitchFamily="2" charset="2"/>
              <a:buChar char="v"/>
              <a:defRPr/>
            </a:pPr>
            <a:r>
              <a:rPr lang="fr-FR" sz="1600" b="0" dirty="0" smtClean="0"/>
              <a:t>Entre 2022 et 2023, 7 ateliers </a:t>
            </a:r>
            <a:r>
              <a:rPr lang="fr-FR" sz="1600" b="0" dirty="0"/>
              <a:t>avec </a:t>
            </a:r>
            <a:r>
              <a:rPr lang="fr-FR" sz="1600" b="0" dirty="0" smtClean="0"/>
              <a:t>l’association </a:t>
            </a:r>
            <a:r>
              <a:rPr lang="fr-FR" sz="1600" b="0" i="1" dirty="0" smtClean="0"/>
              <a:t>Balance </a:t>
            </a:r>
            <a:r>
              <a:rPr lang="fr-FR" sz="1600" b="0" i="1" dirty="0"/>
              <a:t>ton stage </a:t>
            </a:r>
            <a:r>
              <a:rPr lang="fr-FR" sz="1600" b="0" dirty="0"/>
              <a:t>pour des </a:t>
            </a:r>
            <a:r>
              <a:rPr lang="fr-FR" sz="1600" b="0" dirty="0" err="1"/>
              <a:t>étudiant·es</a:t>
            </a:r>
            <a:r>
              <a:rPr lang="fr-FR" sz="1600" b="0" dirty="0"/>
              <a:t> </a:t>
            </a:r>
            <a:r>
              <a:rPr lang="fr-FR" sz="1600" b="0" dirty="0" err="1"/>
              <a:t>amené·es</a:t>
            </a:r>
            <a:r>
              <a:rPr lang="fr-FR" sz="1600" b="0" dirty="0"/>
              <a:t> à réaliser un stage</a:t>
            </a:r>
            <a:r>
              <a:rPr lang="fr-FR" sz="1600" b="0" dirty="0" smtClean="0"/>
              <a:t>.</a:t>
            </a:r>
          </a:p>
          <a:p>
            <a:pPr marL="285750" indent="-285750" algn="l">
              <a:spcBef>
                <a:spcPts val="600"/>
              </a:spcBef>
              <a:buFont typeface="Wingdings"/>
              <a:buChar char="Ø"/>
              <a:defRPr/>
            </a:pPr>
            <a:r>
              <a:rPr lang="fr-FR" b="1" dirty="0" smtClean="0"/>
              <a:t>Stands</a:t>
            </a:r>
            <a:r>
              <a:rPr lang="fr-FR" dirty="0" smtClean="0"/>
              <a:t> animés par les sentinelles égalité à l’occasion de </a:t>
            </a:r>
            <a:r>
              <a:rPr lang="fr-FR" b="1" dirty="0" smtClean="0"/>
              <a:t>l’éco-festival</a:t>
            </a:r>
            <a:r>
              <a:rPr lang="fr-FR" dirty="0" smtClean="0"/>
              <a:t> de l’Université.</a:t>
            </a:r>
          </a:p>
          <a:p>
            <a:pPr marL="285750" indent="-285750" algn="l">
              <a:spcBef>
                <a:spcPts val="600"/>
              </a:spcBef>
              <a:buFont typeface="Wingdings"/>
              <a:buChar char="Ø"/>
              <a:defRPr/>
            </a:pPr>
            <a:r>
              <a:rPr lang="fr-FR" b="1" dirty="0" smtClean="0"/>
              <a:t>Participation active </a:t>
            </a:r>
            <a:r>
              <a:rPr lang="fr-FR" dirty="0" smtClean="0"/>
              <a:t>aux deux sessions du Mois de l’égalité.</a:t>
            </a:r>
          </a:p>
          <a:p>
            <a:pPr marL="742950" lvl="1" indent="-285750" algn="l">
              <a:spcBef>
                <a:spcPts val="600"/>
              </a:spcBef>
              <a:buFont typeface="Wingdings" panose="05000000000000000000" pitchFamily="2" charset="2"/>
              <a:buChar char="v"/>
              <a:defRPr/>
            </a:pPr>
            <a:r>
              <a:rPr lang="fr-FR" sz="1600" b="0" dirty="0" smtClean="0"/>
              <a:t>Présentation de l’étude sur les écarts de rémunération entre les femmes et les hommes à l’Université Gustave Eiffel sur le campus de Nantes le 11 avril 2023.</a:t>
            </a:r>
            <a:endParaRPr lang="fr-FR" sz="1600" b="0" dirty="0"/>
          </a:p>
          <a:p>
            <a:pPr marL="285750" indent="-285750" algn="l">
              <a:spcBef>
                <a:spcPts val="600"/>
              </a:spcBef>
              <a:buFont typeface="Wingdings"/>
              <a:buChar char="Ø"/>
              <a:defRPr/>
            </a:pPr>
            <a:endParaRPr dirty="0"/>
          </a:p>
          <a:p>
            <a:pPr marL="285750" indent="-285750">
              <a:spcBef>
                <a:spcPts val="600"/>
              </a:spcBef>
              <a:buFont typeface="Arial"/>
              <a:buChar char="•"/>
              <a:defRPr/>
            </a:pPr>
            <a:endParaRPr lang="fr-FR" dirty="0"/>
          </a:p>
          <a:p>
            <a:pPr>
              <a:spcBef>
                <a:spcPts val="600"/>
              </a:spcBef>
              <a:defRPr/>
            </a:pPr>
            <a:endParaRPr lang="fr-FR" dirty="0"/>
          </a:p>
        </p:txBody>
      </p:sp>
    </p:spTree>
    <p:extLst>
      <p:ext uri="{BB962C8B-B14F-4D97-AF65-F5344CB8AC3E}">
        <p14:creationId xmlns:p14="http://schemas.microsoft.com/office/powerpoint/2010/main" val="1685011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779848" y="381000"/>
            <a:ext cx="10573952" cy="781912"/>
          </a:xfrm>
        </p:spPr>
        <p:txBody>
          <a:bodyPr/>
          <a:lstStyle/>
          <a:p>
            <a:r>
              <a:rPr lang="fr-FR" sz="3600" dirty="0" smtClean="0"/>
              <a:t>Les activités à destination des personnels et des </a:t>
            </a:r>
            <a:r>
              <a:rPr lang="fr-FR" sz="3600" dirty="0" err="1" smtClean="0"/>
              <a:t>étudiant·es</a:t>
            </a:r>
            <a:r>
              <a:rPr lang="fr-FR" sz="3600" dirty="0" smtClean="0"/>
              <a:t> (fin)</a:t>
            </a:r>
            <a:endParaRPr lang="fr-FR" sz="3600" dirty="0"/>
          </a:p>
        </p:txBody>
      </p:sp>
      <p:sp>
        <p:nvSpPr>
          <p:cNvPr id="2" name="Espace réservé du texte 1"/>
          <p:cNvSpPr>
            <a:spLocks noGrp="1"/>
          </p:cNvSpPr>
          <p:nvPr>
            <p:ph type="body" sz="quarter" idx="10"/>
          </p:nvPr>
        </p:nvSpPr>
        <p:spPr>
          <a:xfrm>
            <a:off x="780696" y="2057400"/>
            <a:ext cx="9430104" cy="1295400"/>
          </a:xfrm>
        </p:spPr>
        <p:txBody>
          <a:bodyPr/>
          <a:lstStyle/>
          <a:p>
            <a:pPr algn="just"/>
            <a:endParaRPr lang="fr-FR" sz="2000" u="sng" dirty="0"/>
          </a:p>
          <a:p>
            <a:pPr algn="just"/>
            <a:endParaRPr lang="fr-FR" u="sng" dirty="0"/>
          </a:p>
          <a:p>
            <a:pPr marL="285750" indent="-285750" algn="just">
              <a:buFont typeface="Wingdings" panose="05000000000000000000" pitchFamily="2" charset="2"/>
              <a:buChar char="Ø"/>
            </a:pPr>
            <a:endParaRPr lang="fr-FR" dirty="0"/>
          </a:p>
          <a:p>
            <a:pPr algn="just"/>
            <a:endParaRPr lang="fr-FR" u="sng" dirty="0"/>
          </a:p>
        </p:txBody>
      </p:sp>
      <p:cxnSp>
        <p:nvCxnSpPr>
          <p:cNvPr id="10" name="Connecteur droit 9"/>
          <p:cNvCxnSpPr/>
          <p:nvPr/>
        </p:nvCxnSpPr>
        <p:spPr>
          <a:xfrm>
            <a:off x="779848" y="1752600"/>
            <a:ext cx="10192952" cy="0"/>
          </a:xfrm>
          <a:prstGeom prst="line">
            <a:avLst/>
          </a:prstGeom>
          <a:ln w="38100"/>
        </p:spPr>
        <p:style>
          <a:lnRef idx="1">
            <a:schemeClr val="dk1"/>
          </a:lnRef>
          <a:fillRef idx="0">
            <a:schemeClr val="dk1"/>
          </a:fillRef>
          <a:effectRef idx="0">
            <a:schemeClr val="dk1"/>
          </a:effectRef>
          <a:fontRef idx="minor">
            <a:schemeClr val="tx1"/>
          </a:fontRef>
        </p:style>
      </p:cxnSp>
      <p:sp>
        <p:nvSpPr>
          <p:cNvPr id="5" name="Espace réservé du texte 3"/>
          <p:cNvSpPr>
            <a:spLocks noGrp="1"/>
          </p:cNvSpPr>
          <p:nvPr>
            <p:ph type="body" sz="quarter" idx="4294967295"/>
          </p:nvPr>
        </p:nvSpPr>
        <p:spPr>
          <a:xfrm>
            <a:off x="779847" y="1828800"/>
            <a:ext cx="10192953" cy="2743200"/>
          </a:xfrm>
          <a:prstGeom prst="rect">
            <a:avLst/>
          </a:prstGeom>
        </p:spPr>
        <p:txBody>
          <a:bodyPr/>
          <a:lstStyle/>
          <a:p>
            <a:pPr algn="just"/>
            <a:r>
              <a:rPr lang="fr-FR" sz="2000" b="1" dirty="0" smtClean="0">
                <a:solidFill>
                  <a:schemeClr val="accent1"/>
                </a:solidFill>
              </a:rPr>
              <a:t>Des témoins actifs dans la première prise en charge des victimes de violences sexistes et sexuelles ou de discriminations </a:t>
            </a:r>
            <a:endParaRPr lang="fr-FR" sz="2000" dirty="0">
              <a:solidFill>
                <a:schemeClr val="accent1"/>
              </a:solidFill>
            </a:endParaRPr>
          </a:p>
          <a:p>
            <a:pPr algn="just"/>
            <a:endParaRPr lang="fr-FR" sz="2000" i="1" u="sng" dirty="0" smtClean="0">
              <a:solidFill>
                <a:schemeClr val="accent1"/>
              </a:solidFill>
            </a:endParaRPr>
          </a:p>
        </p:txBody>
      </p:sp>
      <p:sp>
        <p:nvSpPr>
          <p:cNvPr id="6" name="Espace réservé du texte 9"/>
          <p:cNvSpPr>
            <a:spLocks noGrp="1"/>
          </p:cNvSpPr>
          <p:nvPr>
            <p:ph type="body" sz="quarter" idx="11"/>
          </p:nvPr>
        </p:nvSpPr>
        <p:spPr>
          <a:xfrm>
            <a:off x="779847" y="6095999"/>
            <a:ext cx="5867400" cy="495300"/>
          </a:xfrm>
        </p:spPr>
        <p:txBody>
          <a:bodyPr/>
          <a:lstStyle/>
          <a:p>
            <a:r>
              <a:rPr lang="fr-FR" sz="1200" dirty="0"/>
              <a:t>Champ : ensemble du personnel et des </a:t>
            </a:r>
            <a:r>
              <a:rPr lang="fr-FR" sz="1200" dirty="0" err="1"/>
              <a:t>étudiant·es</a:t>
            </a:r>
            <a:r>
              <a:rPr lang="fr-FR" sz="1200" dirty="0"/>
              <a:t> de l’Université Gustave Eiffel</a:t>
            </a:r>
          </a:p>
          <a:p>
            <a:r>
              <a:rPr lang="fr-FR" sz="1200" dirty="0"/>
              <a:t>Source : dossiers de signalement, Mission égalité, Université Gustave Eiffel</a:t>
            </a:r>
          </a:p>
          <a:p>
            <a:pPr algn="l">
              <a:spcAft>
                <a:spcPts val="600"/>
              </a:spcAft>
            </a:pPr>
            <a:endParaRPr lang="fr-FR" sz="1400" b="0" dirty="0" smtClean="0"/>
          </a:p>
        </p:txBody>
      </p:sp>
      <p:graphicFrame>
        <p:nvGraphicFramePr>
          <p:cNvPr id="7" name="Graphique 6"/>
          <p:cNvGraphicFramePr>
            <a:graphicFrameLocks/>
          </p:cNvGraphicFramePr>
          <p:nvPr>
            <p:extLst>
              <p:ext uri="{D42A27DB-BD31-4B8C-83A1-F6EECF244321}">
                <p14:modId xmlns:p14="http://schemas.microsoft.com/office/powerpoint/2010/main" val="3235541943"/>
              </p:ext>
            </p:extLst>
          </p:nvPr>
        </p:nvGraphicFramePr>
        <p:xfrm>
          <a:off x="779848" y="2819400"/>
          <a:ext cx="5697152" cy="3276599"/>
        </p:xfrm>
        <a:graphic>
          <a:graphicData uri="http://schemas.openxmlformats.org/drawingml/2006/chart">
            <c:chart xmlns:c="http://schemas.openxmlformats.org/drawingml/2006/chart" xmlns:r="http://schemas.openxmlformats.org/officeDocument/2006/relationships" r:id="rId2"/>
          </a:graphicData>
        </a:graphic>
      </p:graphicFrame>
      <p:sp>
        <p:nvSpPr>
          <p:cNvPr id="9" name="ZoneTexte 8"/>
          <p:cNvSpPr txBox="1"/>
          <p:nvPr/>
        </p:nvSpPr>
        <p:spPr>
          <a:xfrm>
            <a:off x="7848600" y="1752600"/>
            <a:ext cx="2667000" cy="2514600"/>
          </a:xfrm>
          <a:prstGeom prst="rect">
            <a:avLst/>
          </a:prstGeom>
          <a:noFill/>
        </p:spPr>
        <p:txBody>
          <a:bodyPr wrap="square" rtlCol="0">
            <a:spAutoFit/>
          </a:bodyPr>
          <a:lstStyle/>
          <a:p>
            <a:endParaRPr lang="fr-FR"/>
          </a:p>
        </p:txBody>
      </p:sp>
      <p:sp>
        <p:nvSpPr>
          <p:cNvPr id="11" name="Espace réservé du texte 9"/>
          <p:cNvSpPr txBox="1">
            <a:spLocks/>
          </p:cNvSpPr>
          <p:nvPr/>
        </p:nvSpPr>
        <p:spPr>
          <a:xfrm>
            <a:off x="6553200" y="2590800"/>
            <a:ext cx="4419600" cy="3906111"/>
          </a:xfrm>
          <a:prstGeom prst="rect">
            <a:avLst/>
          </a:prstGeom>
        </p:spPr>
        <p:txBody>
          <a:bodyPr/>
          <a:lstStyle>
            <a:lvl1pPr marL="0">
              <a:defRPr b="0">
                <a:solidFill>
                  <a:schemeClr val="tx1"/>
                </a:solidFill>
                <a:latin typeface="+mn-lt"/>
                <a:ea typeface="+mn-ea"/>
                <a:cs typeface="+mn-cs"/>
              </a:defRPr>
            </a:lvl1pPr>
            <a:lvl2pPr marL="457200">
              <a:defRPr b="1">
                <a:solidFill>
                  <a:schemeClr val="accent1"/>
                </a:solidFill>
                <a:latin typeface="+mn-lt"/>
                <a:ea typeface="+mn-ea"/>
                <a:cs typeface="+mn-cs"/>
              </a:defRPr>
            </a:lvl2pPr>
            <a:lvl3pPr marL="914400">
              <a:defRPr b="1">
                <a:solidFill>
                  <a:schemeClr val="accent1"/>
                </a:solidFill>
                <a:latin typeface="+mn-lt"/>
                <a:ea typeface="+mn-ea"/>
                <a:cs typeface="+mn-cs"/>
              </a:defRPr>
            </a:lvl3pPr>
            <a:lvl4pPr marL="1371600">
              <a:defRPr b="1">
                <a:solidFill>
                  <a:schemeClr val="accent1"/>
                </a:solidFill>
                <a:latin typeface="+mn-lt"/>
                <a:ea typeface="+mn-ea"/>
                <a:cs typeface="+mn-cs"/>
              </a:defRPr>
            </a:lvl4pPr>
            <a:lvl5pPr marL="1828800">
              <a:defRPr b="1">
                <a:solidFill>
                  <a:schemeClr val="accent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Wingdings" panose="05000000000000000000" pitchFamily="2" charset="2"/>
              <a:buChar char="Ø"/>
            </a:pPr>
            <a:r>
              <a:rPr lang="fr-FR" sz="1600" b="1" kern="0" dirty="0" smtClean="0"/>
              <a:t>73 signalements </a:t>
            </a:r>
            <a:r>
              <a:rPr lang="fr-FR" sz="1600" kern="0" dirty="0" smtClean="0"/>
              <a:t>entre 2020 et 2022.</a:t>
            </a:r>
          </a:p>
          <a:p>
            <a:pPr marL="285750" indent="-285750">
              <a:buFont typeface="Wingdings" panose="05000000000000000000" pitchFamily="2" charset="2"/>
              <a:buChar char="Ø"/>
            </a:pPr>
            <a:endParaRPr lang="fr-FR" sz="1600" kern="0" dirty="0"/>
          </a:p>
          <a:p>
            <a:pPr marL="285750" indent="-285750">
              <a:buFont typeface="Wingdings" panose="05000000000000000000" pitchFamily="2" charset="2"/>
              <a:buChar char="Ø"/>
            </a:pPr>
            <a:r>
              <a:rPr lang="fr-FR" sz="1600" b="1" kern="0" dirty="0" smtClean="0"/>
              <a:t>Une augmentation de plus de 100 %</a:t>
            </a:r>
            <a:r>
              <a:rPr lang="fr-FR" sz="1600" kern="0" dirty="0" smtClean="0"/>
              <a:t> entre 2021 et 2022.</a:t>
            </a:r>
          </a:p>
          <a:p>
            <a:pPr marL="285750" indent="-285750">
              <a:buFont typeface="Wingdings" panose="05000000000000000000" pitchFamily="2" charset="2"/>
              <a:buChar char="Ø"/>
            </a:pPr>
            <a:endParaRPr lang="fr-FR" sz="1600" kern="0" dirty="0"/>
          </a:p>
          <a:p>
            <a:pPr marL="285750" indent="-285750">
              <a:buFont typeface="Wingdings" panose="05000000000000000000" pitchFamily="2" charset="2"/>
              <a:buChar char="Ø"/>
            </a:pPr>
            <a:r>
              <a:rPr lang="fr-FR" sz="1600" kern="0" dirty="0"/>
              <a:t>Entre 2021 et 2022, </a:t>
            </a:r>
            <a:r>
              <a:rPr lang="fr-FR" sz="1600" b="1" kern="0" dirty="0"/>
              <a:t>plus de la moitié des signalements</a:t>
            </a:r>
            <a:r>
              <a:rPr lang="fr-FR" sz="1600" kern="0" dirty="0"/>
              <a:t> ont été réalisés par les </a:t>
            </a:r>
            <a:r>
              <a:rPr lang="fr-FR" sz="1600" b="1" kern="0" dirty="0"/>
              <a:t>témoins</a:t>
            </a:r>
            <a:r>
              <a:rPr lang="fr-FR" sz="1600" kern="0" dirty="0"/>
              <a:t> (directs ou indirects) des situations de violence. Il s’agit dans tous les cas de membres du personnel de </a:t>
            </a:r>
            <a:r>
              <a:rPr lang="fr-FR" sz="1600" kern="0" dirty="0" smtClean="0"/>
              <a:t>l’université, dont beaucoup de sentinelles égalité.</a:t>
            </a:r>
          </a:p>
          <a:p>
            <a:pPr marL="285750" indent="-285750">
              <a:buFont typeface="Wingdings" panose="05000000000000000000" pitchFamily="2" charset="2"/>
              <a:buChar char="Ø"/>
            </a:pPr>
            <a:endParaRPr lang="fr-FR" sz="1600" kern="0" dirty="0"/>
          </a:p>
          <a:p>
            <a:pPr marL="285750" indent="-285750">
              <a:buFont typeface="Wingdings" panose="05000000000000000000" pitchFamily="2" charset="2"/>
              <a:buChar char="Ø"/>
            </a:pPr>
            <a:r>
              <a:rPr lang="fr-FR" sz="1600" kern="0" dirty="0" smtClean="0"/>
              <a:t>En parallèle, une meilleure connaissance du dispositif de signalement par les </a:t>
            </a:r>
            <a:r>
              <a:rPr lang="fr-FR" sz="1600" kern="0" dirty="0" err="1" smtClean="0"/>
              <a:t>étudiant·es</a:t>
            </a:r>
            <a:r>
              <a:rPr lang="fr-FR" sz="1600" kern="0" dirty="0" smtClean="0"/>
              <a:t> et les personnels.</a:t>
            </a:r>
            <a:endParaRPr lang="fr-FR" sz="1600" kern="0" dirty="0"/>
          </a:p>
          <a:p>
            <a:pPr marL="285750" indent="-285750">
              <a:buFont typeface="Arial" panose="020B0604020202020204" pitchFamily="34" charset="0"/>
              <a:buChar char="•"/>
            </a:pPr>
            <a:endParaRPr lang="fr-FR" sz="1600" kern="0" dirty="0" smtClean="0"/>
          </a:p>
        </p:txBody>
      </p:sp>
    </p:spTree>
    <p:extLst>
      <p:ext uri="{BB962C8B-B14F-4D97-AF65-F5344CB8AC3E}">
        <p14:creationId xmlns:p14="http://schemas.microsoft.com/office/powerpoint/2010/main" val="1902695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779848" y="381000"/>
            <a:ext cx="10573952" cy="781912"/>
          </a:xfrm>
        </p:spPr>
        <p:txBody>
          <a:bodyPr/>
          <a:lstStyle/>
          <a:p>
            <a:r>
              <a:rPr lang="fr-FR" sz="3600" dirty="0" smtClean="0"/>
              <a:t>Quel bilan d’étape ?</a:t>
            </a:r>
            <a:endParaRPr lang="fr-FR" sz="3600" dirty="0"/>
          </a:p>
        </p:txBody>
      </p:sp>
      <p:sp>
        <p:nvSpPr>
          <p:cNvPr id="2" name="Espace réservé du texte 1"/>
          <p:cNvSpPr>
            <a:spLocks noGrp="1"/>
          </p:cNvSpPr>
          <p:nvPr>
            <p:ph type="body" sz="quarter" idx="10"/>
          </p:nvPr>
        </p:nvSpPr>
        <p:spPr>
          <a:xfrm>
            <a:off x="780696" y="2057400"/>
            <a:ext cx="9430104" cy="1295400"/>
          </a:xfrm>
        </p:spPr>
        <p:txBody>
          <a:bodyPr/>
          <a:lstStyle/>
          <a:p>
            <a:pPr algn="just"/>
            <a:endParaRPr lang="fr-FR" sz="2000" u="sng" dirty="0"/>
          </a:p>
          <a:p>
            <a:pPr algn="just"/>
            <a:endParaRPr lang="fr-FR" u="sng" dirty="0"/>
          </a:p>
          <a:p>
            <a:pPr marL="285750" indent="-285750" algn="just">
              <a:buFont typeface="Wingdings" panose="05000000000000000000" pitchFamily="2" charset="2"/>
              <a:buChar char="Ø"/>
            </a:pPr>
            <a:endParaRPr lang="fr-FR" dirty="0"/>
          </a:p>
          <a:p>
            <a:pPr algn="just"/>
            <a:endParaRPr lang="fr-FR" u="sng" dirty="0"/>
          </a:p>
        </p:txBody>
      </p:sp>
      <p:cxnSp>
        <p:nvCxnSpPr>
          <p:cNvPr id="10" name="Connecteur droit 9"/>
          <p:cNvCxnSpPr/>
          <p:nvPr/>
        </p:nvCxnSpPr>
        <p:spPr>
          <a:xfrm>
            <a:off x="779848" y="1219200"/>
            <a:ext cx="10192952" cy="0"/>
          </a:xfrm>
          <a:prstGeom prst="line">
            <a:avLst/>
          </a:prstGeom>
          <a:ln w="38100"/>
        </p:spPr>
        <p:style>
          <a:lnRef idx="1">
            <a:schemeClr val="dk1"/>
          </a:lnRef>
          <a:fillRef idx="0">
            <a:schemeClr val="dk1"/>
          </a:fillRef>
          <a:effectRef idx="0">
            <a:schemeClr val="dk1"/>
          </a:effectRef>
          <a:fontRef idx="minor">
            <a:schemeClr val="tx1"/>
          </a:fontRef>
        </p:style>
      </p:cxnSp>
      <p:sp>
        <p:nvSpPr>
          <p:cNvPr id="6" name="Espace réservé du texte 2"/>
          <p:cNvSpPr>
            <a:spLocks noGrp="1"/>
          </p:cNvSpPr>
          <p:nvPr>
            <p:ph type="body" sz="quarter" idx="11"/>
          </p:nvPr>
        </p:nvSpPr>
        <p:spPr bwMode="auto">
          <a:xfrm>
            <a:off x="779846" y="1828800"/>
            <a:ext cx="10192953" cy="3733800"/>
          </a:xfrm>
        </p:spPr>
        <p:txBody>
          <a:bodyPr/>
          <a:lstStyle/>
          <a:p>
            <a:pPr marL="285750" indent="-285750" algn="l">
              <a:spcBef>
                <a:spcPts val="600"/>
              </a:spcBef>
              <a:buFont typeface="Wingdings" panose="05000000000000000000" pitchFamily="2" charset="2"/>
              <a:buChar char="Ø"/>
              <a:defRPr/>
            </a:pPr>
            <a:r>
              <a:rPr lang="fr-FR" sz="2000" dirty="0" smtClean="0"/>
              <a:t>Un réseau de proximité essentiel au portage et à la diffusion des mesures en faveur de l’égalité. </a:t>
            </a:r>
            <a:endParaRPr lang="fr-FR" sz="2000" b="0" dirty="0" smtClean="0"/>
          </a:p>
          <a:p>
            <a:pPr marL="285750" indent="-285750" algn="l">
              <a:spcBef>
                <a:spcPts val="600"/>
              </a:spcBef>
              <a:buFont typeface="Wingdings" panose="05000000000000000000" pitchFamily="2" charset="2"/>
              <a:buChar char="Ø"/>
              <a:defRPr/>
            </a:pPr>
            <a:endParaRPr lang="fr-FR" sz="2000" b="0" dirty="0" smtClean="0"/>
          </a:p>
          <a:p>
            <a:pPr marL="285750" indent="-285750" algn="l">
              <a:spcBef>
                <a:spcPts val="600"/>
              </a:spcBef>
              <a:buFont typeface="Wingdings" panose="05000000000000000000" pitchFamily="2" charset="2"/>
              <a:buChar char="Ø"/>
              <a:defRPr/>
            </a:pPr>
            <a:r>
              <a:rPr lang="fr-FR" sz="2000" b="0" dirty="0" smtClean="0"/>
              <a:t>Interrogation sur le mode de désignation des sentinelles égalité, leur nombre par composante ou service, la diversité des statuts ou encore les conditions requises pour rester dans le réseau.</a:t>
            </a:r>
          </a:p>
          <a:p>
            <a:pPr marL="285750" indent="-285750" algn="l">
              <a:spcBef>
                <a:spcPts val="600"/>
              </a:spcBef>
              <a:buFont typeface="Wingdings" panose="05000000000000000000" pitchFamily="2" charset="2"/>
              <a:buChar char="Ø"/>
              <a:defRPr/>
            </a:pPr>
            <a:endParaRPr lang="fr-FR" sz="2000" b="0" dirty="0" smtClean="0"/>
          </a:p>
          <a:p>
            <a:pPr marL="285750" indent="-285750" algn="l">
              <a:spcBef>
                <a:spcPts val="600"/>
              </a:spcBef>
              <a:buFont typeface="Wingdings" panose="05000000000000000000" pitchFamily="2" charset="2"/>
              <a:buChar char="Ø"/>
              <a:defRPr/>
            </a:pPr>
            <a:r>
              <a:rPr lang="fr-FR" sz="2000" dirty="0" smtClean="0"/>
              <a:t>Crainte de voir des personnes prendre des positions d’autorité mal venues.</a:t>
            </a:r>
          </a:p>
          <a:p>
            <a:pPr marL="285750" indent="-285750" algn="l">
              <a:spcBef>
                <a:spcPts val="600"/>
              </a:spcBef>
              <a:buFont typeface="Wingdings" panose="05000000000000000000" pitchFamily="2" charset="2"/>
              <a:buChar char="Ø"/>
              <a:defRPr/>
            </a:pPr>
            <a:endParaRPr lang="fr-FR" sz="2000" dirty="0"/>
          </a:p>
          <a:p>
            <a:pPr marL="285750" indent="-285750" algn="l">
              <a:spcBef>
                <a:spcPts val="600"/>
              </a:spcBef>
              <a:buFont typeface="Wingdings" panose="05000000000000000000" pitchFamily="2" charset="2"/>
              <a:buChar char="Ø"/>
              <a:defRPr/>
            </a:pPr>
            <a:r>
              <a:rPr lang="fr-FR" sz="2000" dirty="0" smtClean="0"/>
              <a:t>Interrogation sur la création d’un réseau similaire pour les </a:t>
            </a:r>
            <a:r>
              <a:rPr lang="fr-FR" sz="2000" dirty="0" err="1" smtClean="0"/>
              <a:t>étudiant·es</a:t>
            </a:r>
            <a:r>
              <a:rPr lang="fr-FR" sz="2000" dirty="0" smtClean="0"/>
              <a:t>, peut-être sur le modèle ou conjointement avec le réseau existant des ambassadeurs et ambassadrices </a:t>
            </a:r>
            <a:r>
              <a:rPr lang="fr-FR" sz="2000" dirty="0" err="1" smtClean="0"/>
              <a:t>UniverSanté</a:t>
            </a:r>
            <a:r>
              <a:rPr lang="fr-FR" sz="2000" dirty="0" smtClean="0"/>
              <a:t> au sein de notre établissement.</a:t>
            </a:r>
            <a:endParaRPr sz="2000" dirty="0"/>
          </a:p>
          <a:p>
            <a:pPr marL="285750" indent="-285750">
              <a:spcBef>
                <a:spcPts val="600"/>
              </a:spcBef>
              <a:buFont typeface="Arial"/>
              <a:buChar char="•"/>
              <a:defRPr/>
            </a:pPr>
            <a:endParaRPr lang="fr-FR" sz="2000" dirty="0"/>
          </a:p>
          <a:p>
            <a:pPr>
              <a:spcBef>
                <a:spcPts val="600"/>
              </a:spcBef>
              <a:defRPr/>
            </a:pPr>
            <a:endParaRPr lang="fr-FR" sz="2000" dirty="0"/>
          </a:p>
        </p:txBody>
      </p:sp>
    </p:spTree>
    <p:extLst>
      <p:ext uri="{BB962C8B-B14F-4D97-AF65-F5344CB8AC3E}">
        <p14:creationId xmlns:p14="http://schemas.microsoft.com/office/powerpoint/2010/main" val="3986800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1"/>
          </p:nvPr>
        </p:nvSpPr>
        <p:spPr>
          <a:xfrm>
            <a:off x="5665487" y="1524000"/>
            <a:ext cx="5668479" cy="383741"/>
          </a:xfrm>
        </p:spPr>
        <p:txBody>
          <a:bodyPr/>
          <a:lstStyle/>
          <a:p>
            <a:r>
              <a:rPr lang="fr-FR" dirty="0"/>
              <a:t>Maëva </a:t>
            </a:r>
            <a:r>
              <a:rPr lang="fr-FR" dirty="0" smtClean="0"/>
              <a:t>Ballon</a:t>
            </a:r>
            <a:endParaRPr lang="fr-FR" dirty="0"/>
          </a:p>
        </p:txBody>
      </p:sp>
      <p:sp>
        <p:nvSpPr>
          <p:cNvPr id="9" name="Espace réservé du texte 8"/>
          <p:cNvSpPr>
            <a:spLocks noGrp="1"/>
          </p:cNvSpPr>
          <p:nvPr>
            <p:ph type="body" sz="quarter" idx="12"/>
          </p:nvPr>
        </p:nvSpPr>
        <p:spPr>
          <a:xfrm>
            <a:off x="5665487" y="1828800"/>
            <a:ext cx="5668479" cy="383741"/>
          </a:xfrm>
        </p:spPr>
        <p:txBody>
          <a:bodyPr/>
          <a:lstStyle/>
          <a:p>
            <a:r>
              <a:rPr lang="fr-FR" dirty="0" smtClean="0"/>
              <a:t>Cheffe </a:t>
            </a:r>
            <a:r>
              <a:rPr lang="fr-FR" dirty="0"/>
              <a:t>de </a:t>
            </a:r>
            <a:r>
              <a:rPr lang="fr-FR" dirty="0" smtClean="0"/>
              <a:t>projets Mission égalité</a:t>
            </a:r>
            <a:endParaRPr lang="fr-FR" dirty="0"/>
          </a:p>
        </p:txBody>
      </p:sp>
      <p:sp>
        <p:nvSpPr>
          <p:cNvPr id="10" name="Espace réservé du texte 9"/>
          <p:cNvSpPr>
            <a:spLocks noGrp="1"/>
          </p:cNvSpPr>
          <p:nvPr>
            <p:ph type="body" sz="quarter" idx="13"/>
          </p:nvPr>
        </p:nvSpPr>
        <p:spPr>
          <a:xfrm>
            <a:off x="5665487" y="2511859"/>
            <a:ext cx="5154913" cy="383741"/>
          </a:xfrm>
        </p:spPr>
        <p:txBody>
          <a:bodyPr/>
          <a:lstStyle/>
          <a:p>
            <a:r>
              <a:rPr lang="fr-FR" dirty="0" smtClean="0">
                <a:hlinkClick r:id="rId2"/>
              </a:rPr>
              <a:t>maeva.ballon@univ-eiffel.fr</a:t>
            </a:r>
            <a:endParaRPr lang="fr-FR" dirty="0" smtClean="0"/>
          </a:p>
          <a:p>
            <a:r>
              <a:rPr lang="fr-FR" dirty="0" smtClean="0"/>
              <a:t>01.60.95.70.13</a:t>
            </a:r>
          </a:p>
          <a:p>
            <a:endParaRPr lang="fr-FR" sz="1200" dirty="0" smtClean="0"/>
          </a:p>
          <a:p>
            <a:r>
              <a:rPr lang="fr-FR" dirty="0" smtClean="0">
                <a:hlinkClick r:id="rId3"/>
              </a:rPr>
              <a:t>mission.egalite@univ-eiffel.fr</a:t>
            </a:r>
          </a:p>
          <a:p>
            <a:endParaRPr lang="fr-FR" sz="500" dirty="0" smtClean="0">
              <a:hlinkClick r:id="rId3"/>
            </a:endParaRPr>
          </a:p>
          <a:p>
            <a:r>
              <a:rPr lang="fr-FR" dirty="0" smtClean="0">
                <a:hlinkClick r:id="rId3"/>
              </a:rPr>
              <a:t>https://mission-egalite.univ-gustave-eiffel.fr/</a:t>
            </a:r>
            <a:endParaRPr lang="fr-FR" dirty="0" smtClean="0"/>
          </a:p>
          <a:p>
            <a:r>
              <a:rPr lang="fr-FR" dirty="0" smtClean="0"/>
              <a:t> </a:t>
            </a:r>
          </a:p>
          <a:p>
            <a:endParaRPr lang="fr-FR" dirty="0"/>
          </a:p>
        </p:txBody>
      </p:sp>
    </p:spTree>
    <p:extLst>
      <p:ext uri="{BB962C8B-B14F-4D97-AF65-F5344CB8AC3E}">
        <p14:creationId xmlns:p14="http://schemas.microsoft.com/office/powerpoint/2010/main" val="2436033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779848" y="384280"/>
            <a:ext cx="10040552" cy="781912"/>
          </a:xfrm>
        </p:spPr>
        <p:txBody>
          <a:bodyPr/>
          <a:lstStyle/>
          <a:p>
            <a:r>
              <a:rPr lang="fr-FR" sz="3200" dirty="0" smtClean="0"/>
              <a:t>L’Université Gustave Eiffel</a:t>
            </a:r>
            <a:endParaRPr lang="fr-FR" sz="3200" dirty="0"/>
          </a:p>
        </p:txBody>
      </p:sp>
      <p:sp>
        <p:nvSpPr>
          <p:cNvPr id="10" name="Espace réservé du texte 9"/>
          <p:cNvSpPr>
            <a:spLocks noGrp="1"/>
          </p:cNvSpPr>
          <p:nvPr>
            <p:ph type="body" sz="quarter" idx="11"/>
          </p:nvPr>
        </p:nvSpPr>
        <p:spPr>
          <a:xfrm>
            <a:off x="779848" y="2362200"/>
            <a:ext cx="4325552" cy="2590800"/>
          </a:xfrm>
        </p:spPr>
        <p:txBody>
          <a:bodyPr/>
          <a:lstStyle/>
          <a:p>
            <a:pPr marL="342900" indent="-342900" algn="l">
              <a:spcBef>
                <a:spcPts val="600"/>
              </a:spcBef>
              <a:spcAft>
                <a:spcPts val="600"/>
              </a:spcAft>
              <a:buFont typeface="Wingdings" panose="05000000000000000000" pitchFamily="2" charset="2"/>
              <a:buChar char="Ø"/>
            </a:pPr>
            <a:r>
              <a:rPr lang="fr-FR" sz="2000" b="1" dirty="0"/>
              <a:t>7</a:t>
            </a:r>
            <a:r>
              <a:rPr lang="fr-FR" sz="2000" dirty="0"/>
              <a:t> campus répartis sur </a:t>
            </a:r>
            <a:r>
              <a:rPr lang="fr-FR" sz="2000" dirty="0" smtClean="0"/>
              <a:t>le </a:t>
            </a:r>
            <a:r>
              <a:rPr lang="fr-FR" sz="2000" dirty="0"/>
              <a:t>territoire </a:t>
            </a:r>
            <a:r>
              <a:rPr lang="fr-FR" sz="2000" dirty="0" smtClean="0"/>
              <a:t>national</a:t>
            </a:r>
            <a:endParaRPr lang="fr-FR" sz="2000" b="1" dirty="0" smtClean="0"/>
          </a:p>
          <a:p>
            <a:pPr marL="342900" indent="-342900" algn="l">
              <a:spcBef>
                <a:spcPts val="600"/>
              </a:spcBef>
              <a:spcAft>
                <a:spcPts val="600"/>
              </a:spcAft>
              <a:buFont typeface="Wingdings" panose="05000000000000000000" pitchFamily="2" charset="2"/>
              <a:buChar char="Ø"/>
            </a:pPr>
            <a:r>
              <a:rPr lang="fr-FR" sz="2000" b="1" dirty="0" smtClean="0"/>
              <a:t>17 000 </a:t>
            </a:r>
            <a:r>
              <a:rPr lang="fr-FR" sz="2000" dirty="0" smtClean="0"/>
              <a:t>étudiantes et étudiants (la très grande majorité sur le campus de Marne-la-Vallée)</a:t>
            </a:r>
          </a:p>
          <a:p>
            <a:pPr marL="342900" indent="-342900" algn="l">
              <a:spcBef>
                <a:spcPts val="600"/>
              </a:spcBef>
              <a:spcAft>
                <a:spcPts val="600"/>
              </a:spcAft>
              <a:buFont typeface="Wingdings" panose="05000000000000000000" pitchFamily="2" charset="2"/>
              <a:buChar char="Ø"/>
            </a:pPr>
            <a:r>
              <a:rPr lang="fr-FR" sz="2000" b="1" dirty="0" smtClean="0"/>
              <a:t>2 300 </a:t>
            </a:r>
            <a:r>
              <a:rPr lang="fr-FR" sz="2000" dirty="0" smtClean="0"/>
              <a:t>personnels</a:t>
            </a:r>
          </a:p>
          <a:p>
            <a:pPr marL="342900" indent="-342900" algn="l">
              <a:spcBef>
                <a:spcPts val="600"/>
              </a:spcBef>
              <a:spcAft>
                <a:spcPts val="600"/>
              </a:spcAft>
              <a:buFont typeface="Wingdings" panose="05000000000000000000" pitchFamily="2" charset="2"/>
              <a:buChar char="Ø"/>
            </a:pPr>
            <a:r>
              <a:rPr lang="fr-FR" sz="2000" b="1" dirty="0" smtClean="0"/>
              <a:t>16</a:t>
            </a:r>
            <a:r>
              <a:rPr lang="fr-FR" sz="2000" dirty="0" smtClean="0"/>
              <a:t> composantes de formation</a:t>
            </a:r>
          </a:p>
          <a:p>
            <a:pPr marL="342900" indent="-342900" algn="l">
              <a:spcBef>
                <a:spcPts val="600"/>
              </a:spcBef>
              <a:spcAft>
                <a:spcPts val="600"/>
              </a:spcAft>
              <a:buFont typeface="Wingdings" panose="05000000000000000000" pitchFamily="2" charset="2"/>
              <a:buChar char="Ø"/>
            </a:pPr>
            <a:r>
              <a:rPr lang="fr-FR" sz="2000" b="1" dirty="0" smtClean="0"/>
              <a:t>23</a:t>
            </a:r>
            <a:r>
              <a:rPr lang="fr-FR" sz="2000" dirty="0" smtClean="0"/>
              <a:t> composantes de recherche</a:t>
            </a:r>
          </a:p>
        </p:txBody>
      </p:sp>
      <p:cxnSp>
        <p:nvCxnSpPr>
          <p:cNvPr id="11" name="Connecteur droit 10"/>
          <p:cNvCxnSpPr/>
          <p:nvPr/>
        </p:nvCxnSpPr>
        <p:spPr>
          <a:xfrm>
            <a:off x="779848" y="1166192"/>
            <a:ext cx="10192952" cy="0"/>
          </a:xfrm>
          <a:prstGeom prst="line">
            <a:avLst/>
          </a:prstGeom>
          <a:ln w="38100"/>
        </p:spPr>
        <p:style>
          <a:lnRef idx="1">
            <a:schemeClr val="dk1"/>
          </a:lnRef>
          <a:fillRef idx="0">
            <a:schemeClr val="dk1"/>
          </a:fillRef>
          <a:effectRef idx="0">
            <a:schemeClr val="dk1"/>
          </a:effectRef>
          <a:fontRef idx="minor">
            <a:schemeClr val="tx1"/>
          </a:fontRef>
        </p:style>
      </p:cxnSp>
      <p:pic>
        <p:nvPicPr>
          <p:cNvPr id="12" name="Image 11"/>
          <p:cNvPicPr>
            <a:picLocks noChangeAspect="1"/>
          </p:cNvPicPr>
          <p:nvPr/>
        </p:nvPicPr>
        <p:blipFill>
          <a:blip r:embed="rId3"/>
          <a:stretch>
            <a:fillRect/>
          </a:stretch>
        </p:blipFill>
        <p:spPr>
          <a:xfrm>
            <a:off x="5257800" y="1828800"/>
            <a:ext cx="6618399" cy="3982070"/>
          </a:xfrm>
          <a:prstGeom prst="rect">
            <a:avLst/>
          </a:prstGeom>
        </p:spPr>
      </p:pic>
    </p:spTree>
    <p:extLst>
      <p:ext uri="{BB962C8B-B14F-4D97-AF65-F5344CB8AC3E}">
        <p14:creationId xmlns:p14="http://schemas.microsoft.com/office/powerpoint/2010/main" val="2824083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779848" y="384280"/>
            <a:ext cx="10040552" cy="781912"/>
          </a:xfrm>
        </p:spPr>
        <p:txBody>
          <a:bodyPr/>
          <a:lstStyle/>
          <a:p>
            <a:r>
              <a:rPr lang="fr-FR" sz="3200" dirty="0" smtClean="0"/>
              <a:t>La mission égalité de l’Université Gustave Eiffel</a:t>
            </a:r>
            <a:endParaRPr lang="fr-FR" sz="3200" dirty="0"/>
          </a:p>
        </p:txBody>
      </p:sp>
      <p:sp>
        <p:nvSpPr>
          <p:cNvPr id="10" name="Espace réservé du texte 9"/>
          <p:cNvSpPr>
            <a:spLocks noGrp="1"/>
          </p:cNvSpPr>
          <p:nvPr>
            <p:ph type="body" sz="quarter" idx="11"/>
          </p:nvPr>
        </p:nvSpPr>
        <p:spPr>
          <a:xfrm>
            <a:off x="779848" y="1371600"/>
            <a:ext cx="6078152" cy="3733800"/>
          </a:xfrm>
        </p:spPr>
        <p:txBody>
          <a:bodyPr/>
          <a:lstStyle/>
          <a:p>
            <a:pPr marL="342900" indent="-342900" algn="l">
              <a:spcBef>
                <a:spcPts val="600"/>
              </a:spcBef>
              <a:spcAft>
                <a:spcPts val="600"/>
              </a:spcAft>
              <a:buFont typeface="Wingdings" panose="05000000000000000000" pitchFamily="2" charset="2"/>
              <a:buChar char="Ø"/>
            </a:pPr>
            <a:r>
              <a:rPr lang="fr-FR" sz="2000" dirty="0" smtClean="0"/>
              <a:t>Une </a:t>
            </a:r>
            <a:r>
              <a:rPr lang="fr-FR" sz="2000" b="1" dirty="0" smtClean="0"/>
              <a:t>vice-présidente égalité</a:t>
            </a:r>
            <a:r>
              <a:rPr lang="fr-FR" sz="2000" dirty="0" smtClean="0"/>
              <a:t>, </a:t>
            </a:r>
            <a:r>
              <a:rPr lang="fr-FR" sz="2000" dirty="0" smtClean="0">
                <a:solidFill>
                  <a:schemeClr val="accent1"/>
                </a:solidFill>
              </a:rPr>
              <a:t>Caroline </a:t>
            </a:r>
            <a:r>
              <a:rPr lang="fr-FR" sz="2000" dirty="0" err="1" smtClean="0">
                <a:solidFill>
                  <a:schemeClr val="accent1"/>
                </a:solidFill>
              </a:rPr>
              <a:t>Trotot</a:t>
            </a:r>
            <a:r>
              <a:rPr lang="fr-FR" sz="2000" dirty="0" smtClean="0"/>
              <a:t>.</a:t>
            </a:r>
          </a:p>
          <a:p>
            <a:pPr marL="342900" indent="-342900" algn="l">
              <a:spcBef>
                <a:spcPts val="600"/>
              </a:spcBef>
              <a:spcAft>
                <a:spcPts val="600"/>
              </a:spcAft>
              <a:buFont typeface="Wingdings" panose="05000000000000000000" pitchFamily="2" charset="2"/>
              <a:buChar char="Ø"/>
            </a:pPr>
            <a:r>
              <a:rPr lang="fr-FR" sz="2000" dirty="0" smtClean="0"/>
              <a:t>Un </a:t>
            </a:r>
            <a:r>
              <a:rPr lang="fr-FR" sz="2000" b="1" dirty="0"/>
              <a:t>v</a:t>
            </a:r>
            <a:r>
              <a:rPr lang="fr-FR" sz="2000" b="1" dirty="0" smtClean="0"/>
              <a:t>ice-président égalité adjoint, </a:t>
            </a:r>
            <a:r>
              <a:rPr lang="fr-FR" sz="2000" dirty="0" smtClean="0">
                <a:solidFill>
                  <a:schemeClr val="accent1"/>
                </a:solidFill>
              </a:rPr>
              <a:t>Olivier Brossard</a:t>
            </a:r>
            <a:r>
              <a:rPr lang="fr-FR" sz="2000" dirty="0" smtClean="0"/>
              <a:t>. </a:t>
            </a:r>
          </a:p>
          <a:p>
            <a:pPr marL="342900" indent="-342900" algn="l">
              <a:spcBef>
                <a:spcPts val="600"/>
              </a:spcBef>
              <a:spcAft>
                <a:spcPts val="600"/>
              </a:spcAft>
              <a:buFont typeface="Wingdings" panose="05000000000000000000" pitchFamily="2" charset="2"/>
              <a:buChar char="Ø"/>
            </a:pPr>
            <a:r>
              <a:rPr lang="fr-FR" sz="2000" dirty="0" smtClean="0"/>
              <a:t>Un </a:t>
            </a:r>
            <a:r>
              <a:rPr lang="fr-FR" sz="2000" b="1" dirty="0"/>
              <a:t>chargé de mission délégué aux questions de </a:t>
            </a:r>
            <a:r>
              <a:rPr lang="fr-FR" sz="2000" b="1" dirty="0" smtClean="0"/>
              <a:t>discriminations, </a:t>
            </a:r>
            <a:r>
              <a:rPr lang="fr-FR" sz="2000" dirty="0">
                <a:solidFill>
                  <a:schemeClr val="accent1"/>
                </a:solidFill>
              </a:rPr>
              <a:t>Yannick </a:t>
            </a:r>
            <a:r>
              <a:rPr lang="fr-FR" sz="2000" dirty="0" smtClean="0">
                <a:solidFill>
                  <a:schemeClr val="accent1"/>
                </a:solidFill>
              </a:rPr>
              <a:t>L’</a:t>
            </a:r>
            <a:r>
              <a:rPr lang="fr-FR" sz="2000" dirty="0" err="1" smtClean="0">
                <a:solidFill>
                  <a:schemeClr val="accent1"/>
                </a:solidFill>
              </a:rPr>
              <a:t>Horty</a:t>
            </a:r>
            <a:r>
              <a:rPr lang="fr-FR" sz="2000" dirty="0" smtClean="0">
                <a:solidFill>
                  <a:schemeClr val="accent1"/>
                </a:solidFill>
              </a:rPr>
              <a:t>.</a:t>
            </a:r>
          </a:p>
          <a:p>
            <a:pPr marL="342900" indent="-342900" algn="l">
              <a:spcBef>
                <a:spcPts val="600"/>
              </a:spcBef>
              <a:spcAft>
                <a:spcPts val="600"/>
              </a:spcAft>
              <a:buFont typeface="Wingdings" panose="05000000000000000000" pitchFamily="2" charset="2"/>
              <a:buChar char="Ø"/>
            </a:pPr>
            <a:r>
              <a:rPr lang="fr-FR" sz="2000" b="1" dirty="0" smtClean="0"/>
              <a:t>Deux</a:t>
            </a:r>
            <a:r>
              <a:rPr lang="fr-FR" sz="2000" dirty="0" smtClean="0"/>
              <a:t> </a:t>
            </a:r>
            <a:r>
              <a:rPr lang="fr-FR" sz="2000" b="1" dirty="0" smtClean="0"/>
              <a:t>agentes</a:t>
            </a:r>
            <a:r>
              <a:rPr lang="fr-FR" sz="2000" dirty="0" smtClean="0"/>
              <a:t> </a:t>
            </a:r>
            <a:r>
              <a:rPr lang="fr-FR" sz="2000" b="1" dirty="0" smtClean="0"/>
              <a:t>à temps plein </a:t>
            </a:r>
            <a:r>
              <a:rPr lang="fr-FR" sz="2000" dirty="0" smtClean="0"/>
              <a:t>: </a:t>
            </a:r>
          </a:p>
          <a:p>
            <a:pPr marL="800100" lvl="1" indent="-342900" algn="l">
              <a:buFont typeface="Wingdings" panose="05000000000000000000" pitchFamily="2" charset="2"/>
              <a:buChar char="Ø"/>
            </a:pPr>
            <a:r>
              <a:rPr lang="fr-FR" sz="2000" b="0" dirty="0" smtClean="0"/>
              <a:t>Maëva Ballon, </a:t>
            </a:r>
            <a:r>
              <a:rPr lang="fr-FR" sz="2000" b="0" dirty="0" smtClean="0">
                <a:solidFill>
                  <a:schemeClr val="tx1"/>
                </a:solidFill>
              </a:rPr>
              <a:t>cheffe de projets mission égalité</a:t>
            </a:r>
          </a:p>
          <a:p>
            <a:pPr marL="800100" lvl="1" indent="-342900" algn="l">
              <a:buFont typeface="Wingdings" panose="05000000000000000000" pitchFamily="2" charset="2"/>
              <a:buChar char="Ø"/>
            </a:pPr>
            <a:r>
              <a:rPr lang="fr-FR" sz="2000" b="0" dirty="0" smtClean="0"/>
              <a:t>Louise Bourgoin, </a:t>
            </a:r>
            <a:r>
              <a:rPr lang="fr-FR" sz="2000" b="0" dirty="0" smtClean="0">
                <a:solidFill>
                  <a:schemeClr val="tx1"/>
                </a:solidFill>
              </a:rPr>
              <a:t>chargée de projets discriminations et égalité dans le supérieur</a:t>
            </a:r>
          </a:p>
          <a:p>
            <a:pPr marL="342900" indent="-342900" algn="l">
              <a:spcBef>
                <a:spcPts val="600"/>
              </a:spcBef>
              <a:spcAft>
                <a:spcPts val="600"/>
              </a:spcAft>
              <a:buFont typeface="Wingdings" panose="05000000000000000000" pitchFamily="2" charset="2"/>
              <a:buChar char="Ø"/>
            </a:pPr>
            <a:r>
              <a:rPr lang="fr-FR" sz="2000" b="1" dirty="0"/>
              <a:t>Quatre référentes égalité dans les écoles </a:t>
            </a:r>
            <a:r>
              <a:rPr lang="fr-FR" sz="2000" dirty="0"/>
              <a:t>de l’Université (EAV&amp;T, EIVP, ESIEE Paris, ENSG</a:t>
            </a:r>
            <a:r>
              <a:rPr lang="fr-FR" sz="2000" dirty="0" smtClean="0"/>
              <a:t>).</a:t>
            </a:r>
          </a:p>
          <a:p>
            <a:pPr marL="342900" indent="-342900" algn="l">
              <a:spcBef>
                <a:spcPts val="600"/>
              </a:spcBef>
              <a:spcAft>
                <a:spcPts val="600"/>
              </a:spcAft>
              <a:buFont typeface="Wingdings" panose="05000000000000000000" pitchFamily="2" charset="2"/>
              <a:buChar char="Ø"/>
            </a:pPr>
            <a:r>
              <a:rPr lang="fr-FR" sz="2000" dirty="0" smtClean="0"/>
              <a:t>Un</a:t>
            </a:r>
            <a:r>
              <a:rPr lang="fr-FR" sz="2000" b="1" dirty="0" smtClean="0"/>
              <a:t> </a:t>
            </a:r>
            <a:r>
              <a:rPr lang="fr-FR" sz="2000" dirty="0" smtClean="0"/>
              <a:t>réseau de </a:t>
            </a:r>
            <a:r>
              <a:rPr lang="fr-FR" sz="2000" b="1" dirty="0" smtClean="0"/>
              <a:t>71 </a:t>
            </a:r>
            <a:r>
              <a:rPr lang="fr-FR" sz="2000" b="1" dirty="0"/>
              <a:t>sentinelles égalité </a:t>
            </a:r>
            <a:r>
              <a:rPr lang="fr-FR" sz="1400" i="1" dirty="0" smtClean="0"/>
              <a:t>(au 6 juin 2023)</a:t>
            </a:r>
            <a:r>
              <a:rPr lang="fr-FR" sz="2000" dirty="0" smtClean="0"/>
              <a:t>.</a:t>
            </a:r>
            <a:endParaRPr lang="fr-FR" sz="2000" b="0" dirty="0" smtClean="0"/>
          </a:p>
        </p:txBody>
      </p:sp>
      <p:sp>
        <p:nvSpPr>
          <p:cNvPr id="9" name="Espace réservé du texte 9"/>
          <p:cNvSpPr>
            <a:spLocks noGrp="1"/>
          </p:cNvSpPr>
          <p:nvPr>
            <p:ph type="body" sz="quarter" idx="11"/>
          </p:nvPr>
        </p:nvSpPr>
        <p:spPr>
          <a:xfrm>
            <a:off x="7010400" y="2133600"/>
            <a:ext cx="3962400" cy="3657600"/>
          </a:xfrm>
          <a:solidFill>
            <a:schemeClr val="accent1">
              <a:lumMod val="20000"/>
              <a:lumOff val="80000"/>
            </a:schemeClr>
          </a:solidFill>
          <a:ln w="28575">
            <a:solidFill>
              <a:schemeClr val="tx1"/>
            </a:solidFill>
            <a:prstDash val="dash"/>
          </a:ln>
        </p:spPr>
        <p:txBody>
          <a:bodyPr/>
          <a:lstStyle/>
          <a:p>
            <a:pPr algn="l">
              <a:spcBef>
                <a:spcPts val="600"/>
              </a:spcBef>
              <a:spcAft>
                <a:spcPts val="600"/>
              </a:spcAft>
            </a:pPr>
            <a:r>
              <a:rPr lang="fr-FR" sz="2000" b="0" dirty="0" smtClean="0"/>
              <a:t>Un </a:t>
            </a:r>
            <a:r>
              <a:rPr lang="fr-FR" sz="2000" dirty="0" smtClean="0"/>
              <a:t>site internet dédié : </a:t>
            </a:r>
            <a:r>
              <a:rPr lang="en-US" sz="2000" b="1" u="sng" dirty="0" smtClean="0"/>
              <a:t>www.mission-egalite.univ-gustave-eiffel.fr</a:t>
            </a:r>
            <a:endParaRPr lang="en-US" sz="2000" b="1" u="sng" dirty="0"/>
          </a:p>
          <a:p>
            <a:pPr algn="l">
              <a:spcBef>
                <a:spcPts val="600"/>
              </a:spcBef>
              <a:spcAft>
                <a:spcPts val="600"/>
              </a:spcAft>
            </a:pPr>
            <a:r>
              <a:rPr lang="en-US" sz="2000" dirty="0" smtClean="0"/>
              <a:t>Un</a:t>
            </a:r>
            <a:r>
              <a:rPr lang="en-US" sz="2000" b="1" dirty="0" smtClean="0">
                <a:solidFill>
                  <a:schemeClr val="accent1"/>
                </a:solidFill>
              </a:rPr>
              <a:t> </a:t>
            </a:r>
            <a:r>
              <a:rPr lang="en-US" sz="2000" dirty="0" err="1" smtClean="0"/>
              <a:t>téléphone</a:t>
            </a:r>
            <a:r>
              <a:rPr lang="en-US" sz="2000" dirty="0" smtClean="0"/>
              <a:t> : </a:t>
            </a:r>
            <a:r>
              <a:rPr lang="en-US" sz="2000" b="1" dirty="0" smtClean="0"/>
              <a:t>01.60.95.70.13</a:t>
            </a:r>
          </a:p>
          <a:p>
            <a:pPr algn="l">
              <a:spcBef>
                <a:spcPts val="600"/>
              </a:spcBef>
              <a:spcAft>
                <a:spcPts val="600"/>
              </a:spcAft>
            </a:pPr>
            <a:r>
              <a:rPr lang="en-US" sz="2000" dirty="0" err="1" smtClean="0"/>
              <a:t>Une</a:t>
            </a:r>
            <a:r>
              <a:rPr lang="en-US" sz="2000" dirty="0" smtClean="0"/>
              <a:t> </a:t>
            </a:r>
            <a:r>
              <a:rPr lang="en-US" sz="2000" dirty="0" err="1" smtClean="0"/>
              <a:t>adresse</a:t>
            </a:r>
            <a:r>
              <a:rPr lang="en-US" sz="2000" dirty="0" smtClean="0"/>
              <a:t> </a:t>
            </a:r>
            <a:r>
              <a:rPr lang="en-US" sz="2000" dirty="0" err="1" smtClean="0"/>
              <a:t>courriel</a:t>
            </a:r>
            <a:r>
              <a:rPr lang="en-US" sz="2000" dirty="0" smtClean="0"/>
              <a:t> : </a:t>
            </a:r>
            <a:r>
              <a:rPr lang="en-US" sz="2000" b="1" dirty="0" smtClean="0"/>
              <a:t>mission.egalite@univ-eiffel.fr</a:t>
            </a:r>
          </a:p>
          <a:p>
            <a:pPr algn="l">
              <a:spcBef>
                <a:spcPts val="600"/>
              </a:spcBef>
              <a:spcAft>
                <a:spcPts val="600"/>
              </a:spcAft>
            </a:pPr>
            <a:r>
              <a:rPr lang="en-US" sz="2000" dirty="0" smtClean="0"/>
              <a:t>Un bureau </a:t>
            </a:r>
            <a:r>
              <a:rPr lang="en-US" sz="2000" dirty="0" err="1" smtClean="0"/>
              <a:t>affiché</a:t>
            </a:r>
            <a:r>
              <a:rPr lang="en-US" sz="2000" dirty="0" smtClean="0"/>
              <a:t> : </a:t>
            </a:r>
            <a:r>
              <a:rPr lang="fr-FR" sz="2000" b="1" kern="1200" dirty="0"/>
              <a:t>Cité Descartes, b</a:t>
            </a:r>
            <a:r>
              <a:rPr lang="fr-FR" sz="2000" b="1" dirty="0"/>
              <a:t>âtiment Bois de l’Étang, aile A, 2è étage, bureau </a:t>
            </a:r>
            <a:r>
              <a:rPr lang="fr-FR" sz="2000" b="1" dirty="0" smtClean="0"/>
              <a:t>A209</a:t>
            </a:r>
            <a:endParaRPr lang="fr-FR" sz="2000" b="1" dirty="0" smtClean="0">
              <a:solidFill>
                <a:schemeClr val="accent1"/>
              </a:solidFill>
            </a:endParaRPr>
          </a:p>
          <a:p>
            <a:pPr marL="285750" indent="-285750" algn="l">
              <a:spcBef>
                <a:spcPts val="600"/>
              </a:spcBef>
              <a:spcAft>
                <a:spcPts val="600"/>
              </a:spcAft>
              <a:buFont typeface="Arial" panose="020B0604020202020204" pitchFamily="34" charset="0"/>
              <a:buChar char="•"/>
            </a:pPr>
            <a:endParaRPr lang="fr-FR" sz="2000" dirty="0">
              <a:solidFill>
                <a:schemeClr val="accent1"/>
              </a:solidFill>
            </a:endParaRPr>
          </a:p>
          <a:p>
            <a:pPr marL="285750" indent="-285750" algn="l">
              <a:spcAft>
                <a:spcPts val="600"/>
              </a:spcAft>
              <a:buFont typeface="Arial" panose="020B0604020202020204" pitchFamily="34" charset="0"/>
              <a:buChar char="•"/>
            </a:pPr>
            <a:endParaRPr lang="fr-FR" sz="2000" b="0" dirty="0" smtClean="0"/>
          </a:p>
        </p:txBody>
      </p:sp>
      <p:cxnSp>
        <p:nvCxnSpPr>
          <p:cNvPr id="11" name="Connecteur droit 10"/>
          <p:cNvCxnSpPr/>
          <p:nvPr/>
        </p:nvCxnSpPr>
        <p:spPr>
          <a:xfrm>
            <a:off x="779848" y="1166192"/>
            <a:ext cx="10192952"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5511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815639" y="384280"/>
            <a:ext cx="10421552" cy="781912"/>
          </a:xfrm>
        </p:spPr>
        <p:txBody>
          <a:bodyPr/>
          <a:lstStyle/>
          <a:p>
            <a:r>
              <a:rPr lang="fr-FR" sz="3600" dirty="0" smtClean="0"/>
              <a:t>Les rôles de la mission égalité</a:t>
            </a:r>
            <a:endParaRPr lang="fr-FR" sz="3600" dirty="0"/>
          </a:p>
        </p:txBody>
      </p:sp>
      <p:grpSp>
        <p:nvGrpSpPr>
          <p:cNvPr id="38" name="Groupe 37"/>
          <p:cNvGrpSpPr/>
          <p:nvPr/>
        </p:nvGrpSpPr>
        <p:grpSpPr>
          <a:xfrm>
            <a:off x="297705" y="4206883"/>
            <a:ext cx="3846596" cy="2364809"/>
            <a:chOff x="8191386" y="4337324"/>
            <a:chExt cx="3846596" cy="2364809"/>
          </a:xfrm>
        </p:grpSpPr>
        <p:sp>
          <p:nvSpPr>
            <p:cNvPr id="31" name="Forme libre 30"/>
            <p:cNvSpPr/>
            <p:nvPr/>
          </p:nvSpPr>
          <p:spPr>
            <a:xfrm>
              <a:off x="8191386" y="4337324"/>
              <a:ext cx="2164773" cy="958615"/>
            </a:xfrm>
            <a:custGeom>
              <a:avLst/>
              <a:gdLst>
                <a:gd name="connsiteX0" fmla="*/ 0 w 2841484"/>
                <a:gd name="connsiteY0" fmla="*/ 0 h 4831200"/>
                <a:gd name="connsiteX1" fmla="*/ 2841484 w 2841484"/>
                <a:gd name="connsiteY1" fmla="*/ 0 h 4831200"/>
                <a:gd name="connsiteX2" fmla="*/ 2841484 w 2841484"/>
                <a:gd name="connsiteY2" fmla="*/ 4831200 h 4831200"/>
                <a:gd name="connsiteX3" fmla="*/ 0 w 2841484"/>
                <a:gd name="connsiteY3" fmla="*/ 4831200 h 4831200"/>
                <a:gd name="connsiteX4" fmla="*/ 0 w 2841484"/>
                <a:gd name="connsiteY4" fmla="*/ 0 h 483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484" h="4831200">
                  <a:moveTo>
                    <a:pt x="0" y="0"/>
                  </a:moveTo>
                  <a:lnTo>
                    <a:pt x="2841484" y="0"/>
                  </a:lnTo>
                  <a:lnTo>
                    <a:pt x="2841484" y="4831200"/>
                  </a:lnTo>
                  <a:lnTo>
                    <a:pt x="0" y="4831200"/>
                  </a:lnTo>
                  <a:lnTo>
                    <a:pt x="0" y="0"/>
                  </a:lnTo>
                  <a:close/>
                </a:path>
              </a:pathLst>
            </a:custGeom>
            <a:solidFill>
              <a:schemeClr val="bg1">
                <a:alpha val="90000"/>
              </a:schemeClr>
            </a:solidFill>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marR="0" lvl="1" indent="0" algn="l" defTabSz="711200" rtl="0" eaLnBrk="1" fontAlgn="auto" latinLnBrk="0" hangingPunct="1">
                <a:lnSpc>
                  <a:spcPct val="90000"/>
                </a:lnSpc>
                <a:spcBef>
                  <a:spcPct val="0"/>
                </a:spcBef>
                <a:spcAft>
                  <a:spcPct val="15000"/>
                </a:spcAft>
                <a:buClrTx/>
                <a:buSzTx/>
                <a:buFontTx/>
                <a:buNone/>
                <a:tabLst/>
                <a:defRPr/>
              </a:pPr>
              <a:r>
                <a:rPr kumimoji="0" lang="fr-FR" sz="1800" b="1" i="0" u="none" strike="noStrike" kern="1200" cap="none" spc="0" normalizeH="0" baseline="0" noProof="0" dirty="0" smtClean="0">
                  <a:ln>
                    <a:noFill/>
                  </a:ln>
                  <a:solidFill>
                    <a:srgbClr val="2F2A85">
                      <a:hueOff val="0"/>
                      <a:satOff val="0"/>
                      <a:lumOff val="0"/>
                      <a:alphaOff val="0"/>
                    </a:srgbClr>
                  </a:solidFill>
                  <a:effectLst/>
                  <a:uLnTx/>
                  <a:uFillTx/>
                  <a:latin typeface="Tahoma"/>
                  <a:ea typeface="+mn-ea"/>
                  <a:cs typeface="+mn-cs"/>
                </a:rPr>
                <a:t>Promouvoir </a:t>
              </a:r>
              <a:r>
                <a:rPr kumimoji="0" lang="fr-FR" sz="1800" b="0" i="0" u="none" strike="noStrike" kern="1200" cap="none" spc="0" normalizeH="0" baseline="0" noProof="0" dirty="0" smtClean="0">
                  <a:ln>
                    <a:noFill/>
                  </a:ln>
                  <a:solidFill>
                    <a:srgbClr val="2F2A85">
                      <a:hueOff val="0"/>
                      <a:satOff val="0"/>
                      <a:lumOff val="0"/>
                      <a:alphaOff val="0"/>
                    </a:srgbClr>
                  </a:solidFill>
                  <a:effectLst/>
                  <a:uLnTx/>
                  <a:uFillTx/>
                  <a:latin typeface="Tahoma"/>
                  <a:ea typeface="+mn-ea"/>
                  <a:cs typeface="+mn-cs"/>
                </a:rPr>
                <a:t>une </a:t>
              </a:r>
              <a:r>
                <a:rPr kumimoji="0" lang="fr-FR" sz="1800" b="1" i="0" u="none" strike="noStrike" kern="1200" cap="none" spc="0" normalizeH="0" baseline="0" noProof="0" dirty="0" smtClean="0">
                  <a:ln>
                    <a:noFill/>
                  </a:ln>
                  <a:solidFill>
                    <a:srgbClr val="2F2A85">
                      <a:hueOff val="0"/>
                      <a:satOff val="0"/>
                      <a:lumOff val="0"/>
                      <a:alphaOff val="0"/>
                    </a:srgbClr>
                  </a:solidFill>
                  <a:effectLst/>
                  <a:uLnTx/>
                  <a:uFillTx/>
                  <a:latin typeface="Tahoma"/>
                  <a:ea typeface="+mn-ea"/>
                  <a:cs typeface="+mn-cs"/>
                </a:rPr>
                <a:t>communication non sexiste</a:t>
              </a:r>
              <a:endParaRPr kumimoji="0" lang="fr-FR" sz="1800" b="0" i="0" u="none" strike="noStrike" kern="1200" cap="none" spc="0" normalizeH="0" baseline="0" noProof="0" dirty="0">
                <a:ln>
                  <a:noFill/>
                </a:ln>
                <a:solidFill>
                  <a:srgbClr val="2F2A85">
                    <a:hueOff val="0"/>
                    <a:satOff val="0"/>
                    <a:lumOff val="0"/>
                    <a:alphaOff val="0"/>
                  </a:srgbClr>
                </a:solidFill>
                <a:effectLst/>
                <a:uLnTx/>
                <a:uFillTx/>
                <a:latin typeface="Tahoma"/>
                <a:ea typeface="+mn-ea"/>
                <a:cs typeface="+mn-cs"/>
              </a:endParaRPr>
            </a:p>
          </p:txBody>
        </p:sp>
        <p:pic>
          <p:nvPicPr>
            <p:cNvPr id="33" name="Imag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4818" y="4337324"/>
              <a:ext cx="1673164" cy="2364809"/>
            </a:xfrm>
            <a:prstGeom prst="rect">
              <a:avLst/>
            </a:prstGeom>
          </p:spPr>
        </p:pic>
      </p:grpSp>
      <p:grpSp>
        <p:nvGrpSpPr>
          <p:cNvPr id="2" name="Groupe 1"/>
          <p:cNvGrpSpPr/>
          <p:nvPr/>
        </p:nvGrpSpPr>
        <p:grpSpPr>
          <a:xfrm>
            <a:off x="3611179" y="1356637"/>
            <a:ext cx="7478249" cy="2390854"/>
            <a:chOff x="-567731" y="4183699"/>
            <a:chExt cx="7478249" cy="2390854"/>
          </a:xfrm>
        </p:grpSpPr>
        <p:grpSp>
          <p:nvGrpSpPr>
            <p:cNvPr id="42" name="Groupe 41"/>
            <p:cNvGrpSpPr/>
            <p:nvPr/>
          </p:nvGrpSpPr>
          <p:grpSpPr>
            <a:xfrm>
              <a:off x="1108327" y="4183699"/>
              <a:ext cx="5802191" cy="2389870"/>
              <a:chOff x="1828800" y="4292072"/>
              <a:chExt cx="5802191" cy="2389870"/>
            </a:xfrm>
          </p:grpSpPr>
          <p:sp>
            <p:nvSpPr>
              <p:cNvPr id="28" name="Forme libre 27"/>
              <p:cNvSpPr/>
              <p:nvPr/>
            </p:nvSpPr>
            <p:spPr>
              <a:xfrm>
                <a:off x="1828800" y="5498703"/>
                <a:ext cx="4112617" cy="1183239"/>
              </a:xfrm>
              <a:custGeom>
                <a:avLst/>
                <a:gdLst>
                  <a:gd name="connsiteX0" fmla="*/ 0 w 2841484"/>
                  <a:gd name="connsiteY0" fmla="*/ 0 h 4831200"/>
                  <a:gd name="connsiteX1" fmla="*/ 2841484 w 2841484"/>
                  <a:gd name="connsiteY1" fmla="*/ 0 h 4831200"/>
                  <a:gd name="connsiteX2" fmla="*/ 2841484 w 2841484"/>
                  <a:gd name="connsiteY2" fmla="*/ 4831200 h 4831200"/>
                  <a:gd name="connsiteX3" fmla="*/ 0 w 2841484"/>
                  <a:gd name="connsiteY3" fmla="*/ 4831200 h 4831200"/>
                  <a:gd name="connsiteX4" fmla="*/ 0 w 2841484"/>
                  <a:gd name="connsiteY4" fmla="*/ 0 h 483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484" h="4831200">
                    <a:moveTo>
                      <a:pt x="0" y="0"/>
                    </a:moveTo>
                    <a:lnTo>
                      <a:pt x="2841484" y="0"/>
                    </a:lnTo>
                    <a:lnTo>
                      <a:pt x="2841484" y="4831200"/>
                    </a:lnTo>
                    <a:lnTo>
                      <a:pt x="0" y="4831200"/>
                    </a:lnTo>
                    <a:lnTo>
                      <a:pt x="0" y="0"/>
                    </a:lnTo>
                    <a:close/>
                  </a:path>
                </a:pathLst>
              </a:custGeom>
              <a:solidFill>
                <a:schemeClr val="bg1">
                  <a:alpha val="90000"/>
                </a:schemeClr>
              </a:solidFill>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marR="0" lvl="1" indent="0" algn="l" defTabSz="711200" rtl="0" eaLnBrk="1" fontAlgn="auto" latinLnBrk="0" hangingPunct="1">
                  <a:lnSpc>
                    <a:spcPct val="90000"/>
                  </a:lnSpc>
                  <a:spcBef>
                    <a:spcPct val="0"/>
                  </a:spcBef>
                  <a:spcAft>
                    <a:spcPct val="15000"/>
                  </a:spcAft>
                  <a:buClrTx/>
                  <a:buSzTx/>
                  <a:buFontTx/>
                  <a:buNone/>
                  <a:tabLst/>
                  <a:defRPr/>
                </a:pPr>
                <a:r>
                  <a:rPr kumimoji="0" lang="fr-FR" sz="1800" b="1" i="0" u="none" strike="noStrike" kern="1200" cap="none" spc="0" normalizeH="0" baseline="0" noProof="0" dirty="0" smtClean="0">
                    <a:ln>
                      <a:noFill/>
                    </a:ln>
                    <a:solidFill>
                      <a:srgbClr val="2F2A85">
                        <a:hueOff val="0"/>
                        <a:satOff val="0"/>
                        <a:lumOff val="0"/>
                        <a:alphaOff val="0"/>
                      </a:srgbClr>
                    </a:solidFill>
                    <a:effectLst/>
                    <a:uLnTx/>
                    <a:uFillTx/>
                    <a:latin typeface="Tahoma"/>
                    <a:ea typeface="+mn-ea"/>
                    <a:cs typeface="+mn-cs"/>
                  </a:rPr>
                  <a:t>Agir </a:t>
                </a:r>
                <a:r>
                  <a:rPr kumimoji="0" lang="fr-FR" sz="1800" b="0" i="0" u="none" strike="noStrike" kern="1200" cap="none" spc="0" normalizeH="0" baseline="0" noProof="0" dirty="0" smtClean="0">
                    <a:ln>
                      <a:noFill/>
                    </a:ln>
                    <a:solidFill>
                      <a:srgbClr val="2F2A85">
                        <a:hueOff val="0"/>
                        <a:satOff val="0"/>
                        <a:lumOff val="0"/>
                        <a:alphaOff val="0"/>
                      </a:srgbClr>
                    </a:solidFill>
                    <a:effectLst/>
                    <a:uLnTx/>
                    <a:uFillTx/>
                    <a:latin typeface="Tahoma"/>
                    <a:ea typeface="+mn-ea"/>
                    <a:cs typeface="+mn-cs"/>
                  </a:rPr>
                  <a:t>en faveur de</a:t>
                </a:r>
                <a:r>
                  <a:rPr kumimoji="0" lang="fr-FR" sz="1800" b="1" i="0" u="none" strike="noStrike" kern="1200" cap="none" spc="0" normalizeH="0" baseline="0" noProof="0" dirty="0" smtClean="0">
                    <a:ln>
                      <a:noFill/>
                    </a:ln>
                    <a:solidFill>
                      <a:srgbClr val="2F2A85">
                        <a:hueOff val="0"/>
                        <a:satOff val="0"/>
                        <a:lumOff val="0"/>
                        <a:alphaOff val="0"/>
                      </a:srgbClr>
                    </a:solidFill>
                    <a:effectLst/>
                    <a:uLnTx/>
                    <a:uFillTx/>
                    <a:latin typeface="Tahoma"/>
                    <a:ea typeface="+mn-ea"/>
                    <a:cs typeface="+mn-cs"/>
                  </a:rPr>
                  <a:t> l’égalité entre les femmes, les hommes et toutes les personnes qui ne s’identifient pas à un genre en particulier</a:t>
                </a:r>
                <a:endParaRPr kumimoji="0" lang="fr-FR" sz="1800" b="0" i="0" u="none" strike="noStrike" kern="1200" cap="none" spc="0" normalizeH="0" baseline="0" noProof="0" dirty="0">
                  <a:ln>
                    <a:noFill/>
                  </a:ln>
                  <a:solidFill>
                    <a:srgbClr val="2F2A85">
                      <a:hueOff val="0"/>
                      <a:satOff val="0"/>
                      <a:lumOff val="0"/>
                      <a:alphaOff val="0"/>
                    </a:srgbClr>
                  </a:solidFill>
                  <a:effectLst/>
                  <a:uLnTx/>
                  <a:uFillTx/>
                  <a:latin typeface="Tahoma"/>
                  <a:ea typeface="+mn-ea"/>
                  <a:cs typeface="+mn-cs"/>
                </a:endParaRPr>
              </a:p>
            </p:txBody>
          </p:sp>
          <p:pic>
            <p:nvPicPr>
              <p:cNvPr id="29" name="Imag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1417" y="4292072"/>
                <a:ext cx="1689574" cy="2389870"/>
              </a:xfrm>
              <a:prstGeom prst="rect">
                <a:avLst/>
              </a:prstGeom>
            </p:spPr>
          </p:pic>
        </p:grpSp>
        <p:pic>
          <p:nvPicPr>
            <p:cNvPr id="18" name="Imag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731" y="4206107"/>
              <a:ext cx="1676058" cy="2368446"/>
            </a:xfrm>
            <a:prstGeom prst="rect">
              <a:avLst/>
            </a:prstGeom>
          </p:spPr>
        </p:pic>
      </p:grpSp>
      <p:grpSp>
        <p:nvGrpSpPr>
          <p:cNvPr id="10" name="Groupe 9"/>
          <p:cNvGrpSpPr/>
          <p:nvPr/>
        </p:nvGrpSpPr>
        <p:grpSpPr>
          <a:xfrm>
            <a:off x="7050041" y="4676362"/>
            <a:ext cx="4699625" cy="1425854"/>
            <a:chOff x="381000" y="3451113"/>
            <a:chExt cx="4699625" cy="1425854"/>
          </a:xfrm>
        </p:grpSpPr>
        <p:pic>
          <p:nvPicPr>
            <p:cNvPr id="24" name="Imag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5773" y="3451113"/>
              <a:ext cx="2534852" cy="1425854"/>
            </a:xfrm>
            <a:prstGeom prst="rect">
              <a:avLst/>
            </a:prstGeom>
          </p:spPr>
        </p:pic>
        <p:sp>
          <p:nvSpPr>
            <p:cNvPr id="25" name="Forme libre 24"/>
            <p:cNvSpPr/>
            <p:nvPr/>
          </p:nvSpPr>
          <p:spPr>
            <a:xfrm>
              <a:off x="381000" y="3454165"/>
              <a:ext cx="2164773" cy="1422802"/>
            </a:xfrm>
            <a:custGeom>
              <a:avLst/>
              <a:gdLst>
                <a:gd name="connsiteX0" fmla="*/ 0 w 2841484"/>
                <a:gd name="connsiteY0" fmla="*/ 0 h 4831200"/>
                <a:gd name="connsiteX1" fmla="*/ 2841484 w 2841484"/>
                <a:gd name="connsiteY1" fmla="*/ 0 h 4831200"/>
                <a:gd name="connsiteX2" fmla="*/ 2841484 w 2841484"/>
                <a:gd name="connsiteY2" fmla="*/ 4831200 h 4831200"/>
                <a:gd name="connsiteX3" fmla="*/ 0 w 2841484"/>
                <a:gd name="connsiteY3" fmla="*/ 4831200 h 4831200"/>
                <a:gd name="connsiteX4" fmla="*/ 0 w 2841484"/>
                <a:gd name="connsiteY4" fmla="*/ 0 h 483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484" h="4831200">
                  <a:moveTo>
                    <a:pt x="0" y="0"/>
                  </a:moveTo>
                  <a:lnTo>
                    <a:pt x="2841484" y="0"/>
                  </a:lnTo>
                  <a:lnTo>
                    <a:pt x="2841484" y="4831200"/>
                  </a:lnTo>
                  <a:lnTo>
                    <a:pt x="0" y="4831200"/>
                  </a:lnTo>
                  <a:lnTo>
                    <a:pt x="0" y="0"/>
                  </a:lnTo>
                  <a:close/>
                </a:path>
              </a:pathLst>
            </a:custGeom>
            <a:solidFill>
              <a:schemeClr val="bg1">
                <a:alpha val="90000"/>
              </a:schemeClr>
            </a:solidFill>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marR="0" lvl="1" indent="0" algn="l" defTabSz="711200" rtl="0" eaLnBrk="1" fontAlgn="auto" latinLnBrk="0" hangingPunct="1">
                <a:lnSpc>
                  <a:spcPct val="90000"/>
                </a:lnSpc>
                <a:spcBef>
                  <a:spcPct val="0"/>
                </a:spcBef>
                <a:spcAft>
                  <a:spcPct val="15000"/>
                </a:spcAft>
                <a:buClrTx/>
                <a:buSzTx/>
                <a:buFontTx/>
                <a:buNone/>
                <a:tabLst/>
                <a:defRPr/>
              </a:pPr>
              <a:r>
                <a:rPr kumimoji="0" lang="fr-FR" sz="1800" b="1" i="0" u="none" strike="noStrike" kern="1200" cap="none" spc="0" normalizeH="0" baseline="0" noProof="0" dirty="0">
                  <a:ln>
                    <a:noFill/>
                  </a:ln>
                  <a:solidFill>
                    <a:srgbClr val="2F2A85">
                      <a:hueOff val="0"/>
                      <a:satOff val="0"/>
                      <a:lumOff val="0"/>
                      <a:alphaOff val="0"/>
                    </a:srgbClr>
                  </a:solidFill>
                  <a:effectLst/>
                  <a:uLnTx/>
                  <a:uFillTx/>
                  <a:latin typeface="Tahoma"/>
                  <a:ea typeface="+mn-ea"/>
                  <a:cs typeface="+mn-cs"/>
                </a:rPr>
                <a:t>Lutter</a:t>
              </a:r>
              <a:r>
                <a:rPr kumimoji="0" lang="fr-FR" sz="1800" b="0" i="0" u="none" strike="noStrike" kern="1200" cap="none" spc="0" normalizeH="0" baseline="0" noProof="0" dirty="0">
                  <a:ln>
                    <a:noFill/>
                  </a:ln>
                  <a:solidFill>
                    <a:srgbClr val="2F2A85">
                      <a:hueOff val="0"/>
                      <a:satOff val="0"/>
                      <a:lumOff val="0"/>
                      <a:alphaOff val="0"/>
                    </a:srgbClr>
                  </a:solidFill>
                  <a:effectLst/>
                  <a:uLnTx/>
                  <a:uFillTx/>
                  <a:latin typeface="Tahoma"/>
                  <a:ea typeface="+mn-ea"/>
                  <a:cs typeface="+mn-cs"/>
                </a:rPr>
                <a:t> contre les </a:t>
              </a:r>
              <a:r>
                <a:rPr kumimoji="0" lang="fr-FR" sz="1800" b="1" i="0" u="none" strike="noStrike" kern="1200" cap="none" spc="0" normalizeH="0" baseline="0" noProof="0" dirty="0">
                  <a:ln>
                    <a:noFill/>
                  </a:ln>
                  <a:solidFill>
                    <a:srgbClr val="2F2A85">
                      <a:hueOff val="0"/>
                      <a:satOff val="0"/>
                      <a:lumOff val="0"/>
                      <a:alphaOff val="0"/>
                    </a:srgbClr>
                  </a:solidFill>
                  <a:effectLst/>
                  <a:uLnTx/>
                  <a:uFillTx/>
                  <a:latin typeface="Tahoma"/>
                  <a:ea typeface="+mn-ea"/>
                  <a:cs typeface="+mn-cs"/>
                </a:rPr>
                <a:t>violences sexistes, discriminatoires et sexuelles</a:t>
              </a:r>
              <a:endParaRPr kumimoji="0" lang="fr-FR" sz="1800" b="0" i="0" u="none" strike="noStrike" kern="1200" cap="none" spc="0" normalizeH="0" baseline="0" noProof="0" dirty="0">
                <a:ln>
                  <a:noFill/>
                </a:ln>
                <a:solidFill>
                  <a:srgbClr val="2F2A85">
                    <a:hueOff val="0"/>
                    <a:satOff val="0"/>
                    <a:lumOff val="0"/>
                    <a:alphaOff val="0"/>
                  </a:srgbClr>
                </a:solidFill>
                <a:effectLst/>
                <a:uLnTx/>
                <a:uFillTx/>
                <a:latin typeface="Tahoma"/>
                <a:ea typeface="+mn-ea"/>
                <a:cs typeface="+mn-cs"/>
              </a:endParaRPr>
            </a:p>
          </p:txBody>
        </p:sp>
      </p:grpSp>
      <p:pic>
        <p:nvPicPr>
          <p:cNvPr id="37" name="Image 36"/>
          <p:cNvPicPr>
            <a:picLocks noChangeAspect="1"/>
          </p:cNvPicPr>
          <p:nvPr/>
        </p:nvPicPr>
        <p:blipFill>
          <a:blip r:embed="rId6"/>
          <a:stretch>
            <a:fillRect/>
          </a:stretch>
        </p:blipFill>
        <p:spPr>
          <a:xfrm>
            <a:off x="779848" y="1291046"/>
            <a:ext cx="1822183" cy="2522037"/>
          </a:xfrm>
          <a:prstGeom prst="rect">
            <a:avLst/>
          </a:prstGeom>
        </p:spPr>
      </p:pic>
      <p:sp>
        <p:nvSpPr>
          <p:cNvPr id="16" name="Forme libre 15"/>
          <p:cNvSpPr/>
          <p:nvPr/>
        </p:nvSpPr>
        <p:spPr>
          <a:xfrm>
            <a:off x="4514784" y="4360276"/>
            <a:ext cx="2164773" cy="1610443"/>
          </a:xfrm>
          <a:custGeom>
            <a:avLst/>
            <a:gdLst>
              <a:gd name="connsiteX0" fmla="*/ 0 w 2841484"/>
              <a:gd name="connsiteY0" fmla="*/ 0 h 4831200"/>
              <a:gd name="connsiteX1" fmla="*/ 2841484 w 2841484"/>
              <a:gd name="connsiteY1" fmla="*/ 0 h 4831200"/>
              <a:gd name="connsiteX2" fmla="*/ 2841484 w 2841484"/>
              <a:gd name="connsiteY2" fmla="*/ 4831200 h 4831200"/>
              <a:gd name="connsiteX3" fmla="*/ 0 w 2841484"/>
              <a:gd name="connsiteY3" fmla="*/ 4831200 h 4831200"/>
              <a:gd name="connsiteX4" fmla="*/ 0 w 2841484"/>
              <a:gd name="connsiteY4" fmla="*/ 0 h 483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484" h="4831200">
                <a:moveTo>
                  <a:pt x="0" y="0"/>
                </a:moveTo>
                <a:lnTo>
                  <a:pt x="2841484" y="0"/>
                </a:lnTo>
                <a:lnTo>
                  <a:pt x="2841484" y="4831200"/>
                </a:lnTo>
                <a:lnTo>
                  <a:pt x="0" y="4831200"/>
                </a:lnTo>
                <a:lnTo>
                  <a:pt x="0" y="0"/>
                </a:lnTo>
                <a:close/>
              </a:path>
            </a:pathLst>
          </a:custGeom>
          <a:solidFill>
            <a:schemeClr val="bg1">
              <a:alpha val="90000"/>
            </a:schemeClr>
          </a:solidFill>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0" marR="0" lvl="1" indent="0" algn="l" defTabSz="711200" rtl="0" eaLnBrk="1" fontAlgn="auto" latinLnBrk="0" hangingPunct="1">
              <a:lnSpc>
                <a:spcPct val="90000"/>
              </a:lnSpc>
              <a:spcBef>
                <a:spcPct val="0"/>
              </a:spcBef>
              <a:spcAft>
                <a:spcPct val="15000"/>
              </a:spcAft>
              <a:buClrTx/>
              <a:buSzTx/>
              <a:buFontTx/>
              <a:buNone/>
              <a:tabLst/>
              <a:defRPr/>
            </a:pPr>
            <a:r>
              <a:rPr kumimoji="0" lang="fr-FR" sz="1800" b="0" i="0" u="none" strike="noStrike" kern="1200" cap="none" spc="0" normalizeH="0" baseline="0" noProof="0" dirty="0" smtClean="0">
                <a:ln>
                  <a:noFill/>
                </a:ln>
                <a:solidFill>
                  <a:srgbClr val="2F2A85">
                    <a:hueOff val="0"/>
                    <a:satOff val="0"/>
                    <a:lumOff val="0"/>
                    <a:alphaOff val="0"/>
                  </a:srgbClr>
                </a:solidFill>
                <a:effectLst/>
                <a:uLnTx/>
                <a:uFillTx/>
                <a:latin typeface="Tahoma"/>
                <a:ea typeface="+mn-ea"/>
                <a:cs typeface="+mn-cs"/>
              </a:rPr>
              <a:t>Soutenir </a:t>
            </a:r>
            <a:r>
              <a:rPr kumimoji="0" lang="fr-FR" sz="1800" b="0" i="0" u="none" strike="noStrike" kern="1200" cap="none" spc="0" normalizeH="0" baseline="0" noProof="0" dirty="0">
                <a:ln>
                  <a:noFill/>
                </a:ln>
                <a:solidFill>
                  <a:srgbClr val="2F2A85">
                    <a:hueOff val="0"/>
                    <a:satOff val="0"/>
                    <a:lumOff val="0"/>
                    <a:alphaOff val="0"/>
                  </a:srgbClr>
                </a:solidFill>
                <a:effectLst/>
                <a:uLnTx/>
                <a:uFillTx/>
                <a:latin typeface="Tahoma"/>
                <a:ea typeface="+mn-ea"/>
                <a:cs typeface="+mn-cs"/>
              </a:rPr>
              <a:t>et </a:t>
            </a:r>
            <a:r>
              <a:rPr kumimoji="0" lang="fr-FR" sz="1800" b="0" i="0" u="none" strike="noStrike" kern="1200" cap="none" spc="0" normalizeH="0" baseline="0" noProof="0" dirty="0" smtClean="0">
                <a:ln>
                  <a:noFill/>
                </a:ln>
                <a:solidFill>
                  <a:srgbClr val="2F2A85">
                    <a:hueOff val="0"/>
                    <a:satOff val="0"/>
                    <a:lumOff val="0"/>
                    <a:alphaOff val="0"/>
                  </a:srgbClr>
                </a:solidFill>
                <a:effectLst/>
                <a:uLnTx/>
                <a:uFillTx/>
                <a:latin typeface="Tahoma"/>
                <a:ea typeface="+mn-ea"/>
                <a:cs typeface="+mn-cs"/>
              </a:rPr>
              <a:t>valoriser </a:t>
            </a:r>
            <a:r>
              <a:rPr kumimoji="0" lang="fr-FR" sz="1800" b="1" i="0" u="none" strike="noStrike" kern="1200" cap="none" spc="0" normalizeH="0" baseline="0" noProof="0" dirty="0">
                <a:ln>
                  <a:noFill/>
                </a:ln>
                <a:solidFill>
                  <a:srgbClr val="2F2A85">
                    <a:hueOff val="0"/>
                    <a:satOff val="0"/>
                    <a:lumOff val="0"/>
                    <a:alphaOff val="0"/>
                  </a:srgbClr>
                </a:solidFill>
                <a:effectLst/>
                <a:uLnTx/>
                <a:uFillTx/>
                <a:latin typeface="Tahoma"/>
                <a:ea typeface="+mn-ea"/>
                <a:cs typeface="+mn-cs"/>
              </a:rPr>
              <a:t>l’offre de formation</a:t>
            </a:r>
            <a:r>
              <a:rPr kumimoji="0" lang="fr-FR" sz="1800" b="0" i="0" u="none" strike="noStrike" kern="1200" cap="none" spc="0" normalizeH="0" baseline="0" noProof="0" dirty="0">
                <a:ln>
                  <a:noFill/>
                </a:ln>
                <a:solidFill>
                  <a:srgbClr val="2F2A85">
                    <a:hueOff val="0"/>
                    <a:satOff val="0"/>
                    <a:lumOff val="0"/>
                    <a:alphaOff val="0"/>
                  </a:srgbClr>
                </a:solidFill>
                <a:effectLst/>
                <a:uLnTx/>
                <a:uFillTx/>
                <a:latin typeface="Tahoma"/>
                <a:ea typeface="+mn-ea"/>
                <a:cs typeface="+mn-cs"/>
              </a:rPr>
              <a:t> et des </a:t>
            </a:r>
            <a:r>
              <a:rPr kumimoji="0" lang="fr-FR" sz="1800" b="1" i="0" u="none" strike="noStrike" kern="1200" cap="none" spc="0" normalizeH="0" baseline="0" noProof="0" dirty="0">
                <a:ln>
                  <a:noFill/>
                </a:ln>
                <a:solidFill>
                  <a:srgbClr val="2F2A85">
                    <a:hueOff val="0"/>
                    <a:satOff val="0"/>
                    <a:lumOff val="0"/>
                    <a:alphaOff val="0"/>
                  </a:srgbClr>
                </a:solidFill>
                <a:effectLst/>
                <a:uLnTx/>
                <a:uFillTx/>
                <a:latin typeface="Tahoma"/>
                <a:ea typeface="+mn-ea"/>
                <a:cs typeface="+mn-cs"/>
              </a:rPr>
              <a:t>recherches</a:t>
            </a:r>
            <a:r>
              <a:rPr kumimoji="0" lang="fr-FR" sz="1800" b="0" i="0" u="none" strike="noStrike" kern="1200" cap="none" spc="0" normalizeH="0" baseline="0" noProof="0" dirty="0">
                <a:ln>
                  <a:noFill/>
                </a:ln>
                <a:solidFill>
                  <a:srgbClr val="2F2A85">
                    <a:hueOff val="0"/>
                    <a:satOff val="0"/>
                    <a:lumOff val="0"/>
                    <a:alphaOff val="0"/>
                  </a:srgbClr>
                </a:solidFill>
                <a:effectLst/>
                <a:uLnTx/>
                <a:uFillTx/>
                <a:latin typeface="Tahoma"/>
                <a:ea typeface="+mn-ea"/>
                <a:cs typeface="+mn-cs"/>
              </a:rPr>
              <a:t> en rapport avec l’égalité</a:t>
            </a:r>
          </a:p>
        </p:txBody>
      </p:sp>
      <p:cxnSp>
        <p:nvCxnSpPr>
          <p:cNvPr id="17" name="Connecteur droit 16"/>
          <p:cNvCxnSpPr/>
          <p:nvPr/>
        </p:nvCxnSpPr>
        <p:spPr>
          <a:xfrm>
            <a:off x="779848" y="1166192"/>
            <a:ext cx="10192952"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222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779848" y="381000"/>
            <a:ext cx="10573952" cy="781912"/>
          </a:xfrm>
        </p:spPr>
        <p:txBody>
          <a:bodyPr/>
          <a:lstStyle/>
          <a:p>
            <a:r>
              <a:rPr lang="fr-FR" sz="3600" dirty="0" smtClean="0"/>
              <a:t>Le réseau des sentinelles égalité</a:t>
            </a:r>
            <a:endParaRPr lang="fr-FR" sz="3600" dirty="0"/>
          </a:p>
        </p:txBody>
      </p:sp>
      <p:sp>
        <p:nvSpPr>
          <p:cNvPr id="2" name="Espace réservé du texte 1"/>
          <p:cNvSpPr>
            <a:spLocks noGrp="1"/>
          </p:cNvSpPr>
          <p:nvPr>
            <p:ph type="body" sz="quarter" idx="10"/>
          </p:nvPr>
        </p:nvSpPr>
        <p:spPr>
          <a:xfrm>
            <a:off x="780696" y="2057400"/>
            <a:ext cx="9430104" cy="1295400"/>
          </a:xfrm>
        </p:spPr>
        <p:txBody>
          <a:bodyPr/>
          <a:lstStyle/>
          <a:p>
            <a:pPr algn="just"/>
            <a:endParaRPr lang="fr-FR" sz="2000" u="sng" dirty="0"/>
          </a:p>
          <a:p>
            <a:pPr algn="just"/>
            <a:endParaRPr lang="fr-FR" u="sng" dirty="0"/>
          </a:p>
          <a:p>
            <a:pPr marL="285750" indent="-285750" algn="just">
              <a:buFont typeface="Wingdings" panose="05000000000000000000" pitchFamily="2" charset="2"/>
              <a:buChar char="Ø"/>
            </a:pPr>
            <a:endParaRPr lang="fr-FR" dirty="0"/>
          </a:p>
          <a:p>
            <a:pPr algn="just"/>
            <a:endParaRPr lang="fr-FR" u="sng" dirty="0"/>
          </a:p>
        </p:txBody>
      </p:sp>
      <p:cxnSp>
        <p:nvCxnSpPr>
          <p:cNvPr id="10" name="Connecteur droit 9"/>
          <p:cNvCxnSpPr/>
          <p:nvPr/>
        </p:nvCxnSpPr>
        <p:spPr>
          <a:xfrm>
            <a:off x="779848" y="1166192"/>
            <a:ext cx="10192952" cy="0"/>
          </a:xfrm>
          <a:prstGeom prst="line">
            <a:avLst/>
          </a:prstGeom>
          <a:ln w="38100"/>
        </p:spPr>
        <p:style>
          <a:lnRef idx="1">
            <a:schemeClr val="dk1"/>
          </a:lnRef>
          <a:fillRef idx="0">
            <a:schemeClr val="dk1"/>
          </a:fillRef>
          <a:effectRef idx="0">
            <a:schemeClr val="dk1"/>
          </a:effectRef>
          <a:fontRef idx="minor">
            <a:schemeClr val="tx1"/>
          </a:fontRef>
        </p:style>
      </p:cxnSp>
      <p:sp>
        <p:nvSpPr>
          <p:cNvPr id="11" name="Espace réservé du texte 1"/>
          <p:cNvSpPr>
            <a:spLocks noGrp="1"/>
          </p:cNvSpPr>
          <p:nvPr>
            <p:ph type="body" sz="quarter" idx="10"/>
          </p:nvPr>
        </p:nvSpPr>
        <p:spPr>
          <a:xfrm>
            <a:off x="780696" y="1371600"/>
            <a:ext cx="10192104" cy="1295400"/>
          </a:xfrm>
        </p:spPr>
        <p:txBody>
          <a:bodyPr/>
          <a:lstStyle/>
          <a:p>
            <a:pPr marL="342900" indent="-342900" algn="just">
              <a:buFont typeface="Wingdings" panose="05000000000000000000" pitchFamily="2" charset="2"/>
              <a:buChar char="Ø"/>
            </a:pPr>
            <a:r>
              <a:rPr lang="fr-FR" sz="2000" b="0" dirty="0">
                <a:solidFill>
                  <a:schemeClr val="tx1"/>
                </a:solidFill>
              </a:rPr>
              <a:t>Etymologie : </a:t>
            </a:r>
            <a:r>
              <a:rPr lang="fr-FR" sz="2000" b="0" dirty="0" smtClean="0">
                <a:solidFill>
                  <a:schemeClr val="tx1"/>
                </a:solidFill>
              </a:rPr>
              <a:t>le mot « sentinelle » vient </a:t>
            </a:r>
            <a:r>
              <a:rPr lang="fr-FR" sz="2000" b="0" dirty="0">
                <a:solidFill>
                  <a:schemeClr val="tx1"/>
                </a:solidFill>
              </a:rPr>
              <a:t>de l’italien </a:t>
            </a:r>
            <a:r>
              <a:rPr lang="fr-FR" sz="2000" b="0" i="1" dirty="0" err="1">
                <a:solidFill>
                  <a:schemeClr val="tx1"/>
                </a:solidFill>
              </a:rPr>
              <a:t>sentire</a:t>
            </a:r>
            <a:r>
              <a:rPr lang="fr-FR" sz="2000" b="0" i="1" dirty="0">
                <a:solidFill>
                  <a:schemeClr val="tx1"/>
                </a:solidFill>
              </a:rPr>
              <a:t> </a:t>
            </a:r>
            <a:r>
              <a:rPr lang="fr-FR" sz="2000" b="0" dirty="0">
                <a:solidFill>
                  <a:schemeClr val="tx1"/>
                </a:solidFill>
              </a:rPr>
              <a:t>– entendre. </a:t>
            </a:r>
            <a:r>
              <a:rPr lang="fr-FR" sz="2000" dirty="0">
                <a:solidFill>
                  <a:schemeClr val="tx1"/>
                </a:solidFill>
              </a:rPr>
              <a:t>Mot épicène</a:t>
            </a:r>
            <a:r>
              <a:rPr lang="fr-FR" sz="2000" b="0" dirty="0">
                <a:solidFill>
                  <a:schemeClr val="tx1"/>
                </a:solidFill>
              </a:rPr>
              <a:t>. La sentinelle est </a:t>
            </a:r>
            <a:r>
              <a:rPr lang="fr-FR" sz="2000" dirty="0">
                <a:solidFill>
                  <a:schemeClr val="tx1"/>
                </a:solidFill>
              </a:rPr>
              <a:t>une personne qui écoute et prévient</a:t>
            </a:r>
            <a:r>
              <a:rPr lang="fr-FR" sz="2000" b="0" dirty="0" smtClean="0">
                <a:solidFill>
                  <a:schemeClr val="tx1"/>
                </a:solidFill>
              </a:rPr>
              <a:t>.</a:t>
            </a:r>
          </a:p>
          <a:p>
            <a:pPr marL="342900" indent="-342900" algn="just">
              <a:buFont typeface="Wingdings" panose="05000000000000000000" pitchFamily="2" charset="2"/>
              <a:buChar char="Ø"/>
            </a:pPr>
            <a:endParaRPr lang="fr-FR" sz="1050" b="0" dirty="0">
              <a:solidFill>
                <a:schemeClr val="tx1"/>
              </a:solidFill>
            </a:endParaRPr>
          </a:p>
          <a:p>
            <a:pPr marL="342900" indent="-342900" algn="just">
              <a:buFont typeface="Wingdings" panose="05000000000000000000" pitchFamily="2" charset="2"/>
              <a:buChar char="Ø"/>
            </a:pPr>
            <a:r>
              <a:rPr lang="fr-FR" sz="2000" b="0" dirty="0">
                <a:solidFill>
                  <a:schemeClr val="tx1"/>
                </a:solidFill>
              </a:rPr>
              <a:t>Inspiré du dispositif existant au sein de l’Ecole d’architecture de la ville et des territoires Paris-Est, un des établissements-composantes de l’Université</a:t>
            </a:r>
            <a:r>
              <a:rPr lang="fr-FR" sz="2000" b="0" dirty="0" smtClean="0">
                <a:solidFill>
                  <a:schemeClr val="tx1"/>
                </a:solidFill>
              </a:rPr>
              <a:t>.</a:t>
            </a:r>
            <a:endParaRPr lang="fr-FR" sz="2000" b="0" dirty="0">
              <a:solidFill>
                <a:schemeClr val="tx1"/>
              </a:solidFill>
            </a:endParaRPr>
          </a:p>
          <a:p>
            <a:pPr marL="342900" indent="-342900" algn="just">
              <a:buFont typeface="Wingdings" panose="05000000000000000000" pitchFamily="2" charset="2"/>
              <a:buChar char="Ø"/>
            </a:pPr>
            <a:endParaRPr lang="fr-FR" sz="1000" b="0" dirty="0" smtClean="0">
              <a:solidFill>
                <a:schemeClr val="tx1"/>
              </a:solidFill>
            </a:endParaRPr>
          </a:p>
          <a:p>
            <a:pPr marL="342900" indent="-342900" algn="just">
              <a:buFont typeface="Wingdings" panose="05000000000000000000" pitchFamily="2" charset="2"/>
              <a:buChar char="Ø"/>
            </a:pPr>
            <a:r>
              <a:rPr lang="fr-FR" sz="2000" b="0" dirty="0" smtClean="0">
                <a:solidFill>
                  <a:schemeClr val="tx1"/>
                </a:solidFill>
              </a:rPr>
              <a:t>Création en </a:t>
            </a:r>
            <a:r>
              <a:rPr lang="fr-FR" sz="2000" dirty="0" smtClean="0">
                <a:solidFill>
                  <a:schemeClr val="tx1"/>
                </a:solidFill>
              </a:rPr>
              <a:t>janvier 2021</a:t>
            </a:r>
            <a:r>
              <a:rPr lang="fr-FR" sz="2000" b="0" dirty="0">
                <a:solidFill>
                  <a:schemeClr val="tx1"/>
                </a:solidFill>
              </a:rPr>
              <a:t> </a:t>
            </a:r>
            <a:r>
              <a:rPr lang="fr-FR" sz="2000" b="0" dirty="0" smtClean="0">
                <a:solidFill>
                  <a:schemeClr val="tx1"/>
                </a:solidFill>
              </a:rPr>
              <a:t>par le biais d’un appel à </a:t>
            </a:r>
            <a:r>
              <a:rPr lang="fr-FR" sz="2000" dirty="0" smtClean="0">
                <a:solidFill>
                  <a:schemeClr val="tx1"/>
                </a:solidFill>
              </a:rPr>
              <a:t>candidature volontaire </a:t>
            </a:r>
            <a:r>
              <a:rPr lang="fr-FR" sz="2000" b="0" dirty="0" smtClean="0">
                <a:solidFill>
                  <a:schemeClr val="tx1"/>
                </a:solidFill>
              </a:rPr>
              <a:t>auprès de </a:t>
            </a:r>
            <a:r>
              <a:rPr lang="fr-FR" sz="2000" dirty="0" smtClean="0">
                <a:solidFill>
                  <a:schemeClr val="tx1"/>
                </a:solidFill>
              </a:rPr>
              <a:t>l’ensemble des personnels </a:t>
            </a:r>
            <a:r>
              <a:rPr lang="fr-FR" sz="2000" b="0" dirty="0" smtClean="0">
                <a:solidFill>
                  <a:schemeClr val="tx1"/>
                </a:solidFill>
              </a:rPr>
              <a:t>des composantes et services de l’Université</a:t>
            </a:r>
            <a:r>
              <a:rPr lang="fr-FR" sz="2000" b="0" dirty="0" smtClean="0">
                <a:solidFill>
                  <a:schemeClr val="tx1"/>
                </a:solidFill>
              </a:rPr>
              <a:t>.</a:t>
            </a:r>
          </a:p>
          <a:p>
            <a:pPr marL="342900" indent="-342900" algn="just">
              <a:buFont typeface="Wingdings" panose="05000000000000000000" pitchFamily="2" charset="2"/>
              <a:buChar char="Ø"/>
            </a:pPr>
            <a:endParaRPr lang="fr-FR" sz="1000" b="0" dirty="0">
              <a:solidFill>
                <a:schemeClr val="tx1"/>
              </a:solidFill>
            </a:endParaRPr>
          </a:p>
          <a:p>
            <a:pPr marL="342900" indent="-342900" algn="just">
              <a:buFont typeface="Wingdings" panose="05000000000000000000" pitchFamily="2" charset="2"/>
              <a:buChar char="Ø"/>
            </a:pPr>
            <a:r>
              <a:rPr lang="fr-FR" sz="2000" b="0" dirty="0" smtClean="0">
                <a:solidFill>
                  <a:schemeClr val="tx1"/>
                </a:solidFill>
              </a:rPr>
              <a:t>Mesure du plan en faveur de l’égalité :</a:t>
            </a:r>
            <a:r>
              <a:rPr lang="fr-FR" sz="1200" b="0" dirty="0" smtClean="0">
                <a:solidFill>
                  <a:schemeClr val="tx1"/>
                </a:solidFill>
              </a:rPr>
              <a:t> </a:t>
            </a:r>
            <a:r>
              <a:rPr lang="fr-FR" sz="1200" b="0" i="1" dirty="0" smtClean="0">
                <a:solidFill>
                  <a:schemeClr val="tx1"/>
                </a:solidFill>
              </a:rPr>
              <a:t>«</a:t>
            </a:r>
            <a:r>
              <a:rPr lang="fr-FR" sz="1200" b="0" i="1" dirty="0">
                <a:solidFill>
                  <a:schemeClr val="tx1"/>
                </a:solidFill>
              </a:rPr>
              <a:t> Déployer le dispositif […] « sentinelles » permettant notamment de bien faire connaître le dispositif de signalement (…) </a:t>
            </a:r>
            <a:r>
              <a:rPr lang="fr-FR" sz="1200" b="0" i="1" dirty="0" smtClean="0">
                <a:solidFill>
                  <a:schemeClr val="tx1"/>
                </a:solidFill>
              </a:rPr>
              <a:t>».</a:t>
            </a:r>
            <a:endParaRPr lang="fr-FR" sz="1200" b="0" i="1" dirty="0">
              <a:solidFill>
                <a:schemeClr val="tx1"/>
              </a:solidFill>
            </a:endParaRPr>
          </a:p>
          <a:p>
            <a:pPr algn="just"/>
            <a:endParaRPr lang="fr-FR" sz="1000" b="0" dirty="0">
              <a:solidFill>
                <a:schemeClr val="tx1"/>
              </a:solidFill>
            </a:endParaRPr>
          </a:p>
          <a:p>
            <a:pPr marL="342900" indent="-342900" algn="just">
              <a:buFont typeface="Wingdings" panose="05000000000000000000" pitchFamily="2" charset="2"/>
              <a:buChar char="Ø"/>
            </a:pPr>
            <a:r>
              <a:rPr lang="fr-FR" sz="2000" b="0" dirty="0" smtClean="0">
                <a:solidFill>
                  <a:schemeClr val="tx1"/>
                </a:solidFill>
              </a:rPr>
              <a:t>Au 6 juin 2023, le réseau des sentinelles compte </a:t>
            </a:r>
            <a:r>
              <a:rPr lang="fr-FR" sz="2000" dirty="0" smtClean="0">
                <a:solidFill>
                  <a:schemeClr val="tx1"/>
                </a:solidFill>
              </a:rPr>
              <a:t>71 personnels </a:t>
            </a:r>
            <a:r>
              <a:rPr lang="fr-FR" sz="2000" b="0" dirty="0" smtClean="0">
                <a:solidFill>
                  <a:schemeClr val="tx1"/>
                </a:solidFill>
              </a:rPr>
              <a:t>:</a:t>
            </a:r>
          </a:p>
          <a:p>
            <a:pPr marL="800100" lvl="1" indent="-342900" algn="just">
              <a:buFont typeface="Wingdings" panose="05000000000000000000" pitchFamily="2" charset="2"/>
              <a:buChar char="v"/>
            </a:pPr>
            <a:r>
              <a:rPr lang="fr-FR" sz="1700" dirty="0" smtClean="0">
                <a:solidFill>
                  <a:schemeClr val="tx1"/>
                </a:solidFill>
              </a:rPr>
              <a:t>83 % de femmes </a:t>
            </a:r>
            <a:r>
              <a:rPr lang="fr-FR" sz="1700" b="0" dirty="0" smtClean="0">
                <a:solidFill>
                  <a:schemeClr val="tx1"/>
                </a:solidFill>
              </a:rPr>
              <a:t>(59F; 12 H).</a:t>
            </a:r>
          </a:p>
          <a:p>
            <a:pPr marL="800100" lvl="1" indent="-342900" algn="just">
              <a:buFont typeface="Wingdings" panose="05000000000000000000" pitchFamily="2" charset="2"/>
              <a:buChar char="v"/>
            </a:pPr>
            <a:r>
              <a:rPr lang="fr-FR" sz="1700" b="0" dirty="0" smtClean="0">
                <a:solidFill>
                  <a:schemeClr val="tx1"/>
                </a:solidFill>
              </a:rPr>
              <a:t>Au moins une sentinelle par campus. De nombreuses sentinelles chez les </a:t>
            </a:r>
            <a:r>
              <a:rPr lang="fr-FR" sz="1700" b="0" dirty="0" err="1" smtClean="0">
                <a:solidFill>
                  <a:schemeClr val="tx1"/>
                </a:solidFill>
              </a:rPr>
              <a:t>représentant·es</a:t>
            </a:r>
            <a:r>
              <a:rPr lang="fr-FR" sz="1700" b="0" dirty="0" smtClean="0">
                <a:solidFill>
                  <a:schemeClr val="tx1"/>
                </a:solidFill>
              </a:rPr>
              <a:t> des personnels dans les instances de l’Université.</a:t>
            </a:r>
          </a:p>
          <a:p>
            <a:pPr marL="800100" lvl="1" indent="-342900" algn="just">
              <a:buFont typeface="Wingdings" panose="05000000000000000000" pitchFamily="2" charset="2"/>
              <a:buChar char="v"/>
            </a:pPr>
            <a:r>
              <a:rPr lang="fr-FR" sz="1700" b="0" dirty="0" smtClean="0">
                <a:solidFill>
                  <a:schemeClr val="tx1"/>
                </a:solidFill>
              </a:rPr>
              <a:t>Toutes les composantes de formation, sauf une, et tous les départements de recherche ont nommé au moins une sentinelle égalité.</a:t>
            </a:r>
          </a:p>
          <a:p>
            <a:pPr marL="800100" lvl="1" indent="-342900" algn="just">
              <a:buFont typeface="Wingdings" panose="05000000000000000000" pitchFamily="2" charset="2"/>
              <a:buChar char="v"/>
            </a:pPr>
            <a:r>
              <a:rPr lang="fr-FR" sz="1700" b="0" dirty="0" smtClean="0">
                <a:solidFill>
                  <a:schemeClr val="tx1"/>
                </a:solidFill>
              </a:rPr>
              <a:t>Sur les 20 sentinelles égalité des composantes de formation, 8 sont des </a:t>
            </a:r>
            <a:r>
              <a:rPr lang="fr-FR" sz="1700" b="0" dirty="0" err="1" smtClean="0">
                <a:solidFill>
                  <a:schemeClr val="tx1"/>
                </a:solidFill>
              </a:rPr>
              <a:t>enseignant·es</a:t>
            </a:r>
            <a:r>
              <a:rPr lang="fr-FR" sz="1700" b="0" dirty="0" smtClean="0">
                <a:solidFill>
                  <a:schemeClr val="tx1"/>
                </a:solidFill>
              </a:rPr>
              <a:t> ou </a:t>
            </a:r>
            <a:r>
              <a:rPr lang="fr-FR" sz="1700" b="0" dirty="0" err="1" smtClean="0">
                <a:solidFill>
                  <a:schemeClr val="tx1"/>
                </a:solidFill>
              </a:rPr>
              <a:t>enseignant·es-chercheur·ses</a:t>
            </a:r>
            <a:r>
              <a:rPr lang="fr-FR" sz="1700" b="0" dirty="0" smtClean="0">
                <a:solidFill>
                  <a:schemeClr val="tx1"/>
                </a:solidFill>
              </a:rPr>
              <a:t>.</a:t>
            </a:r>
          </a:p>
          <a:p>
            <a:pPr marL="800100" lvl="1" indent="-342900" algn="just">
              <a:buFont typeface="Wingdings" panose="05000000000000000000" pitchFamily="2" charset="2"/>
              <a:buChar char="v"/>
            </a:pPr>
            <a:r>
              <a:rPr lang="fr-FR" sz="1700" b="0" dirty="0" smtClean="0">
                <a:solidFill>
                  <a:schemeClr val="tx1"/>
                </a:solidFill>
              </a:rPr>
              <a:t>Marge de progression dans les services administratifs.</a:t>
            </a:r>
          </a:p>
          <a:p>
            <a:pPr marL="800100" lvl="1" indent="-342900" algn="just">
              <a:buFont typeface="Wingdings" panose="05000000000000000000" pitchFamily="2" charset="2"/>
              <a:buChar char="v"/>
            </a:pPr>
            <a:endParaRPr lang="fr-FR" sz="2000" b="0" dirty="0" smtClean="0">
              <a:solidFill>
                <a:schemeClr val="tx1"/>
              </a:solidFill>
            </a:endParaRPr>
          </a:p>
          <a:p>
            <a:pPr marL="800100" lvl="1" indent="-342900" algn="just">
              <a:buFont typeface="Wingdings" panose="05000000000000000000" pitchFamily="2" charset="2"/>
              <a:buChar char="v"/>
            </a:pPr>
            <a:endParaRPr lang="fr-FR" sz="2000" b="0" dirty="0" smtClean="0">
              <a:solidFill>
                <a:schemeClr val="tx1"/>
              </a:solidFill>
            </a:endParaRPr>
          </a:p>
          <a:p>
            <a:pPr algn="just"/>
            <a:endParaRPr lang="fr-FR" sz="2000" b="0" dirty="0" smtClean="0">
              <a:solidFill>
                <a:schemeClr val="tx1"/>
              </a:solidFill>
            </a:endParaRPr>
          </a:p>
          <a:p>
            <a:pPr algn="just"/>
            <a:endParaRPr lang="fr-FR" sz="2000" b="0" dirty="0" smtClean="0">
              <a:solidFill>
                <a:schemeClr val="tx1"/>
              </a:solidFill>
            </a:endParaRPr>
          </a:p>
          <a:p>
            <a:pPr marL="342900" indent="-342900" algn="just">
              <a:buFont typeface="Wingdings" panose="05000000000000000000" pitchFamily="2" charset="2"/>
              <a:buChar char="Ø"/>
            </a:pPr>
            <a:endParaRPr lang="fr-FR" sz="2000" b="0" dirty="0">
              <a:solidFill>
                <a:schemeClr val="tx1"/>
              </a:solidFill>
            </a:endParaRPr>
          </a:p>
          <a:p>
            <a:pPr marL="342900" indent="-342900" algn="just">
              <a:buFont typeface="Wingdings" panose="05000000000000000000" pitchFamily="2" charset="2"/>
              <a:buChar char="Ø"/>
            </a:pPr>
            <a:endParaRPr lang="fr-FR" sz="2000" b="0" dirty="0">
              <a:solidFill>
                <a:schemeClr val="tx1"/>
              </a:solidFill>
            </a:endParaRPr>
          </a:p>
          <a:p>
            <a:pPr algn="just"/>
            <a:endParaRPr lang="fr-FR" u="sng" dirty="0"/>
          </a:p>
          <a:p>
            <a:pPr marL="285750" indent="-285750" algn="just">
              <a:buFont typeface="Wingdings" panose="05000000000000000000" pitchFamily="2" charset="2"/>
              <a:buChar char="Ø"/>
            </a:pPr>
            <a:endParaRPr lang="fr-FR" dirty="0"/>
          </a:p>
          <a:p>
            <a:pPr algn="just"/>
            <a:endParaRPr lang="fr-FR" u="sng" dirty="0"/>
          </a:p>
        </p:txBody>
      </p:sp>
    </p:spTree>
    <p:extLst>
      <p:ext uri="{BB962C8B-B14F-4D97-AF65-F5344CB8AC3E}">
        <p14:creationId xmlns:p14="http://schemas.microsoft.com/office/powerpoint/2010/main" val="2900217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779848" y="381000"/>
            <a:ext cx="10573952" cy="781912"/>
          </a:xfrm>
        </p:spPr>
        <p:txBody>
          <a:bodyPr/>
          <a:lstStyle/>
          <a:p>
            <a:r>
              <a:rPr lang="fr-FR" sz="3600" dirty="0" smtClean="0"/>
              <a:t>Le réseau des sentinelles égalité (suite)</a:t>
            </a:r>
            <a:endParaRPr lang="fr-FR" sz="3600" dirty="0"/>
          </a:p>
        </p:txBody>
      </p:sp>
      <p:sp>
        <p:nvSpPr>
          <p:cNvPr id="2" name="Espace réservé du texte 1"/>
          <p:cNvSpPr>
            <a:spLocks noGrp="1"/>
          </p:cNvSpPr>
          <p:nvPr>
            <p:ph type="body" sz="quarter" idx="10"/>
          </p:nvPr>
        </p:nvSpPr>
        <p:spPr>
          <a:xfrm>
            <a:off x="780696" y="2057400"/>
            <a:ext cx="9430104" cy="1295400"/>
          </a:xfrm>
        </p:spPr>
        <p:txBody>
          <a:bodyPr/>
          <a:lstStyle/>
          <a:p>
            <a:pPr algn="just"/>
            <a:endParaRPr lang="fr-FR" sz="2000" u="sng" dirty="0"/>
          </a:p>
          <a:p>
            <a:pPr algn="just"/>
            <a:endParaRPr lang="fr-FR" u="sng" dirty="0"/>
          </a:p>
          <a:p>
            <a:pPr marL="285750" indent="-285750" algn="just">
              <a:buFont typeface="Wingdings" panose="05000000000000000000" pitchFamily="2" charset="2"/>
              <a:buChar char="Ø"/>
            </a:pPr>
            <a:endParaRPr lang="fr-FR" dirty="0"/>
          </a:p>
          <a:p>
            <a:pPr algn="just"/>
            <a:endParaRPr lang="fr-FR" u="sng" dirty="0"/>
          </a:p>
        </p:txBody>
      </p:sp>
      <p:cxnSp>
        <p:nvCxnSpPr>
          <p:cNvPr id="10" name="Connecteur droit 9"/>
          <p:cNvCxnSpPr/>
          <p:nvPr/>
        </p:nvCxnSpPr>
        <p:spPr>
          <a:xfrm>
            <a:off x="779848" y="1166192"/>
            <a:ext cx="10192952" cy="0"/>
          </a:xfrm>
          <a:prstGeom prst="line">
            <a:avLst/>
          </a:prstGeom>
          <a:ln w="38100"/>
        </p:spPr>
        <p:style>
          <a:lnRef idx="1">
            <a:schemeClr val="dk1"/>
          </a:lnRef>
          <a:fillRef idx="0">
            <a:schemeClr val="dk1"/>
          </a:fillRef>
          <a:effectRef idx="0">
            <a:schemeClr val="dk1"/>
          </a:effectRef>
          <a:fontRef idx="minor">
            <a:schemeClr val="tx1"/>
          </a:fontRef>
        </p:style>
      </p:cxnSp>
      <p:sp>
        <p:nvSpPr>
          <p:cNvPr id="11" name="Espace réservé du texte 1"/>
          <p:cNvSpPr>
            <a:spLocks noGrp="1"/>
          </p:cNvSpPr>
          <p:nvPr>
            <p:ph type="body" sz="quarter" idx="10"/>
          </p:nvPr>
        </p:nvSpPr>
        <p:spPr>
          <a:xfrm>
            <a:off x="779848" y="1439197"/>
            <a:ext cx="10192104" cy="1295400"/>
          </a:xfrm>
        </p:spPr>
        <p:txBody>
          <a:bodyPr/>
          <a:lstStyle/>
          <a:p>
            <a:pPr marL="342900" indent="-342900" algn="just">
              <a:buFont typeface="Wingdings" panose="05000000000000000000" pitchFamily="2" charset="2"/>
              <a:buChar char="Ø"/>
            </a:pPr>
            <a:r>
              <a:rPr lang="fr-FR" sz="2000" dirty="0" smtClean="0">
                <a:solidFill>
                  <a:schemeClr val="tx1"/>
                </a:solidFill>
              </a:rPr>
              <a:t>Obligation affichée </a:t>
            </a:r>
            <a:r>
              <a:rPr lang="fr-FR" sz="2000" b="0" dirty="0" smtClean="0">
                <a:solidFill>
                  <a:schemeClr val="tx1"/>
                </a:solidFill>
              </a:rPr>
              <a:t>dès l’entrée dans le réseau de suivre au moins une </a:t>
            </a:r>
            <a:r>
              <a:rPr lang="fr-FR" sz="2000" dirty="0" smtClean="0">
                <a:solidFill>
                  <a:schemeClr val="tx1"/>
                </a:solidFill>
              </a:rPr>
              <a:t>formation</a:t>
            </a:r>
            <a:r>
              <a:rPr lang="fr-FR" sz="2000" b="0" dirty="0" smtClean="0">
                <a:solidFill>
                  <a:schemeClr val="tx1"/>
                </a:solidFill>
              </a:rPr>
              <a:t> d’une journée </a:t>
            </a:r>
            <a:r>
              <a:rPr lang="fr-FR" sz="2000" b="0" dirty="0">
                <a:solidFill>
                  <a:schemeClr val="tx1"/>
                </a:solidFill>
              </a:rPr>
              <a:t>relative à l'appréhension des </a:t>
            </a:r>
            <a:r>
              <a:rPr lang="fr-FR" sz="2000" dirty="0" smtClean="0">
                <a:solidFill>
                  <a:schemeClr val="tx1"/>
                </a:solidFill>
              </a:rPr>
              <a:t>violences sexistes et sexuelles </a:t>
            </a:r>
            <a:r>
              <a:rPr lang="fr-FR" sz="2000" b="0" dirty="0" smtClean="0">
                <a:solidFill>
                  <a:schemeClr val="tx1"/>
                </a:solidFill>
              </a:rPr>
              <a:t>et une </a:t>
            </a:r>
            <a:r>
              <a:rPr lang="fr-FR" sz="2000" dirty="0" smtClean="0">
                <a:solidFill>
                  <a:schemeClr val="tx1"/>
                </a:solidFill>
              </a:rPr>
              <a:t>sensibilisation</a:t>
            </a:r>
            <a:r>
              <a:rPr lang="fr-FR" sz="2000" b="0" dirty="0" smtClean="0">
                <a:solidFill>
                  <a:schemeClr val="tx1"/>
                </a:solidFill>
              </a:rPr>
              <a:t> d’une demi-journée à l’</a:t>
            </a:r>
            <a:r>
              <a:rPr lang="fr-FR" sz="2000" dirty="0" smtClean="0">
                <a:solidFill>
                  <a:schemeClr val="tx1"/>
                </a:solidFill>
              </a:rPr>
              <a:t>égalité professionnelle et à la déconstruction des stéréotypes de genre</a:t>
            </a:r>
            <a:r>
              <a:rPr lang="fr-FR" sz="2000" b="0" dirty="0" smtClean="0">
                <a:solidFill>
                  <a:schemeClr val="tx1"/>
                </a:solidFill>
              </a:rPr>
              <a:t>.</a:t>
            </a:r>
          </a:p>
          <a:p>
            <a:pPr marL="342900" indent="-342900" algn="just">
              <a:buFont typeface="Wingdings" panose="05000000000000000000" pitchFamily="2" charset="2"/>
              <a:buChar char="Ø"/>
            </a:pPr>
            <a:endParaRPr lang="fr-FR" sz="2000" b="0" dirty="0">
              <a:solidFill>
                <a:schemeClr val="tx1"/>
              </a:solidFill>
            </a:endParaRPr>
          </a:p>
          <a:p>
            <a:pPr marL="342900" indent="-342900" algn="just">
              <a:buFont typeface="Wingdings" panose="05000000000000000000" pitchFamily="2" charset="2"/>
              <a:buChar char="Ø"/>
            </a:pPr>
            <a:r>
              <a:rPr lang="fr-FR" sz="2000" dirty="0" smtClean="0">
                <a:solidFill>
                  <a:schemeClr val="tx1"/>
                </a:solidFill>
              </a:rPr>
              <a:t>6 réunions de travail </a:t>
            </a:r>
            <a:r>
              <a:rPr lang="fr-FR" sz="2000" b="0" dirty="0" smtClean="0">
                <a:solidFill>
                  <a:schemeClr val="tx1"/>
                </a:solidFill>
              </a:rPr>
              <a:t>depuis la création du réseau (2 à 3 réunions par an) :</a:t>
            </a:r>
          </a:p>
          <a:p>
            <a:pPr marL="800100" lvl="1" indent="-342900" algn="just">
              <a:buFont typeface="Wingdings" panose="05000000000000000000" pitchFamily="2" charset="2"/>
              <a:buChar char="v"/>
            </a:pPr>
            <a:r>
              <a:rPr lang="fr-FR" sz="2000" b="0" dirty="0" smtClean="0">
                <a:solidFill>
                  <a:schemeClr val="tx1"/>
                </a:solidFill>
              </a:rPr>
              <a:t>5 en ligne et 1 hors ligne.</a:t>
            </a:r>
          </a:p>
          <a:p>
            <a:pPr marL="800100" lvl="1" indent="-342900" algn="just">
              <a:buFont typeface="Wingdings" panose="05000000000000000000" pitchFamily="2" charset="2"/>
              <a:buChar char="v"/>
            </a:pPr>
            <a:r>
              <a:rPr lang="fr-FR" sz="2000" b="0" dirty="0" smtClean="0">
                <a:solidFill>
                  <a:schemeClr val="tx1"/>
                </a:solidFill>
              </a:rPr>
              <a:t>Participation : environ 30 sentinelles égalité par réunion.</a:t>
            </a:r>
          </a:p>
          <a:p>
            <a:pPr marL="342900" indent="-342900" algn="just">
              <a:buFont typeface="Wingdings" panose="05000000000000000000" pitchFamily="2" charset="2"/>
              <a:buChar char="Ø"/>
            </a:pPr>
            <a:endParaRPr lang="fr-FR" sz="2000" b="0" dirty="0" smtClean="0">
              <a:solidFill>
                <a:schemeClr val="tx1"/>
              </a:solidFill>
            </a:endParaRPr>
          </a:p>
          <a:p>
            <a:pPr marL="342900" indent="-342900" algn="just">
              <a:buFont typeface="Wingdings" panose="05000000000000000000" pitchFamily="2" charset="2"/>
              <a:buChar char="Ø"/>
            </a:pPr>
            <a:r>
              <a:rPr lang="fr-FR" sz="2000" b="0" dirty="0" smtClean="0">
                <a:solidFill>
                  <a:schemeClr val="tx1"/>
                </a:solidFill>
              </a:rPr>
              <a:t>Un dossier de travail et de ressources partagé.</a:t>
            </a:r>
          </a:p>
          <a:p>
            <a:pPr algn="just"/>
            <a:endParaRPr lang="fr-FR" sz="2000" b="0" dirty="0">
              <a:solidFill>
                <a:schemeClr val="tx1"/>
              </a:solidFill>
            </a:endParaRPr>
          </a:p>
          <a:p>
            <a:pPr marL="342900" indent="-342900" algn="just">
              <a:buFont typeface="Wingdings" panose="05000000000000000000" pitchFamily="2" charset="2"/>
              <a:buChar char="Ø"/>
            </a:pPr>
            <a:endParaRPr lang="fr-FR" sz="2000" b="0" dirty="0" smtClean="0">
              <a:solidFill>
                <a:schemeClr val="tx1"/>
              </a:solidFill>
            </a:endParaRPr>
          </a:p>
          <a:p>
            <a:pPr marL="800100" lvl="1" indent="-342900" algn="just">
              <a:buFont typeface="Wingdings" panose="05000000000000000000" pitchFamily="2" charset="2"/>
              <a:buChar char="v"/>
            </a:pPr>
            <a:endParaRPr lang="fr-FR" sz="2000" b="0" dirty="0" smtClean="0">
              <a:solidFill>
                <a:schemeClr val="tx1"/>
              </a:solidFill>
            </a:endParaRPr>
          </a:p>
          <a:p>
            <a:pPr marL="800100" lvl="1" indent="-342900" algn="just">
              <a:buFont typeface="Wingdings" panose="05000000000000000000" pitchFamily="2" charset="2"/>
              <a:buChar char="v"/>
            </a:pPr>
            <a:endParaRPr lang="fr-FR" sz="2000" b="0" dirty="0" smtClean="0">
              <a:solidFill>
                <a:schemeClr val="tx1"/>
              </a:solidFill>
            </a:endParaRPr>
          </a:p>
          <a:p>
            <a:pPr algn="just"/>
            <a:endParaRPr lang="fr-FR" sz="2000" b="0" dirty="0" smtClean="0">
              <a:solidFill>
                <a:schemeClr val="tx1"/>
              </a:solidFill>
            </a:endParaRPr>
          </a:p>
          <a:p>
            <a:pPr algn="just"/>
            <a:endParaRPr lang="fr-FR" sz="2000" b="0" dirty="0" smtClean="0">
              <a:solidFill>
                <a:schemeClr val="tx1"/>
              </a:solidFill>
            </a:endParaRPr>
          </a:p>
          <a:p>
            <a:pPr marL="342900" indent="-342900" algn="just">
              <a:buFont typeface="Wingdings" panose="05000000000000000000" pitchFamily="2" charset="2"/>
              <a:buChar char="Ø"/>
            </a:pPr>
            <a:endParaRPr lang="fr-FR" sz="2000" b="0" dirty="0">
              <a:solidFill>
                <a:schemeClr val="tx1"/>
              </a:solidFill>
            </a:endParaRPr>
          </a:p>
          <a:p>
            <a:pPr marL="342900" indent="-342900" algn="just">
              <a:buFont typeface="Wingdings" panose="05000000000000000000" pitchFamily="2" charset="2"/>
              <a:buChar char="Ø"/>
            </a:pPr>
            <a:endParaRPr lang="fr-FR" sz="2000" b="0" dirty="0">
              <a:solidFill>
                <a:schemeClr val="tx1"/>
              </a:solidFill>
            </a:endParaRPr>
          </a:p>
          <a:p>
            <a:pPr algn="just"/>
            <a:endParaRPr lang="fr-FR" u="sng" dirty="0"/>
          </a:p>
          <a:p>
            <a:pPr marL="285750" indent="-285750" algn="just">
              <a:buFont typeface="Wingdings" panose="05000000000000000000" pitchFamily="2" charset="2"/>
              <a:buChar char="Ø"/>
            </a:pPr>
            <a:endParaRPr lang="fr-FR" dirty="0"/>
          </a:p>
          <a:p>
            <a:pPr algn="just"/>
            <a:endParaRPr lang="fr-FR" u="sng"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9730" y="3505200"/>
            <a:ext cx="3642139" cy="2474042"/>
          </a:xfrm>
          <a:prstGeom prst="rect">
            <a:avLst/>
          </a:prstGeom>
          <a:ln>
            <a:solidFill>
              <a:schemeClr val="tx1"/>
            </a:solidFill>
          </a:ln>
        </p:spPr>
      </p:pic>
      <p:sp>
        <p:nvSpPr>
          <p:cNvPr id="7" name="Espace réservé du texte 1"/>
          <p:cNvSpPr>
            <a:spLocks noGrp="1"/>
          </p:cNvSpPr>
          <p:nvPr>
            <p:ph type="body" sz="quarter" idx="10"/>
          </p:nvPr>
        </p:nvSpPr>
        <p:spPr>
          <a:xfrm>
            <a:off x="779848" y="4876800"/>
            <a:ext cx="7449752" cy="1295400"/>
          </a:xfrm>
        </p:spPr>
        <p:txBody>
          <a:bodyPr/>
          <a:lstStyle/>
          <a:p>
            <a:pPr algn="just"/>
            <a:r>
              <a:rPr lang="fr-FR" u="sng" dirty="0" smtClean="0"/>
              <a:t>Des actions en cours pour améliorer la visibilité et le fonctionnement du réseau</a:t>
            </a:r>
          </a:p>
          <a:p>
            <a:pPr algn="just"/>
            <a:endParaRPr lang="fr-FR" u="sng" dirty="0">
              <a:solidFill>
                <a:schemeClr val="tx1"/>
              </a:solidFill>
            </a:endParaRPr>
          </a:p>
          <a:p>
            <a:pPr marL="285750" indent="-285750" algn="just">
              <a:buFont typeface="Wingdings" panose="05000000000000000000" pitchFamily="2" charset="2"/>
              <a:buChar char="Ø"/>
            </a:pPr>
            <a:r>
              <a:rPr lang="fr-FR" b="0" dirty="0" smtClean="0"/>
              <a:t>Création d’un kit d’accueil</a:t>
            </a:r>
            <a:r>
              <a:rPr lang="fr-FR" b="0" dirty="0"/>
              <a:t> </a:t>
            </a:r>
            <a:r>
              <a:rPr lang="fr-FR" b="0" dirty="0" smtClean="0"/>
              <a:t>et réflexion autour d’une lettre de mission.</a:t>
            </a:r>
          </a:p>
          <a:p>
            <a:pPr marL="285750" indent="-285750" algn="just">
              <a:buFont typeface="Wingdings" panose="05000000000000000000" pitchFamily="2" charset="2"/>
              <a:buChar char="Ø"/>
            </a:pPr>
            <a:r>
              <a:rPr lang="fr-FR" b="0" dirty="0" smtClean="0"/>
              <a:t>Affichage des coordonnées des sentinelles égalité.</a:t>
            </a:r>
          </a:p>
          <a:p>
            <a:pPr marL="285750" indent="-285750" algn="just">
              <a:buFont typeface="Wingdings" panose="05000000000000000000" pitchFamily="2" charset="2"/>
              <a:buChar char="Ø"/>
            </a:pPr>
            <a:r>
              <a:rPr lang="fr-FR" b="0" dirty="0" smtClean="0"/>
              <a:t>Réflexion autour des conditions d’entrée et de présence.  </a:t>
            </a:r>
          </a:p>
        </p:txBody>
      </p:sp>
    </p:spTree>
    <p:extLst>
      <p:ext uri="{BB962C8B-B14F-4D97-AF65-F5344CB8AC3E}">
        <p14:creationId xmlns:p14="http://schemas.microsoft.com/office/powerpoint/2010/main" val="2557302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779848" y="381000"/>
            <a:ext cx="10573952" cy="781912"/>
          </a:xfrm>
        </p:spPr>
        <p:txBody>
          <a:bodyPr/>
          <a:lstStyle/>
          <a:p>
            <a:r>
              <a:rPr lang="fr-FR" sz="3600" dirty="0" smtClean="0"/>
              <a:t>Les rôles des sentinelles égalité</a:t>
            </a:r>
            <a:endParaRPr lang="fr-FR" sz="3600" dirty="0"/>
          </a:p>
        </p:txBody>
      </p:sp>
      <p:sp>
        <p:nvSpPr>
          <p:cNvPr id="2" name="Espace réservé du texte 1"/>
          <p:cNvSpPr>
            <a:spLocks noGrp="1"/>
          </p:cNvSpPr>
          <p:nvPr>
            <p:ph type="body" sz="quarter" idx="10"/>
          </p:nvPr>
        </p:nvSpPr>
        <p:spPr>
          <a:xfrm>
            <a:off x="780696" y="2057400"/>
            <a:ext cx="9430104" cy="1295400"/>
          </a:xfrm>
        </p:spPr>
        <p:txBody>
          <a:bodyPr/>
          <a:lstStyle/>
          <a:p>
            <a:pPr algn="just"/>
            <a:endParaRPr lang="fr-FR" sz="2000" u="sng" dirty="0"/>
          </a:p>
          <a:p>
            <a:pPr algn="just"/>
            <a:endParaRPr lang="fr-FR" u="sng" dirty="0"/>
          </a:p>
          <a:p>
            <a:pPr marL="285750" indent="-285750" algn="just">
              <a:buFont typeface="Wingdings" panose="05000000000000000000" pitchFamily="2" charset="2"/>
              <a:buChar char="Ø"/>
            </a:pPr>
            <a:endParaRPr lang="fr-FR" dirty="0"/>
          </a:p>
          <a:p>
            <a:pPr algn="just"/>
            <a:endParaRPr lang="fr-FR" u="sng" dirty="0"/>
          </a:p>
        </p:txBody>
      </p:sp>
      <p:cxnSp>
        <p:nvCxnSpPr>
          <p:cNvPr id="10" name="Connecteur droit 9"/>
          <p:cNvCxnSpPr/>
          <p:nvPr/>
        </p:nvCxnSpPr>
        <p:spPr>
          <a:xfrm>
            <a:off x="779848" y="1166192"/>
            <a:ext cx="10192952" cy="0"/>
          </a:xfrm>
          <a:prstGeom prst="line">
            <a:avLst/>
          </a:prstGeom>
          <a:ln w="38100"/>
        </p:spPr>
        <p:style>
          <a:lnRef idx="1">
            <a:schemeClr val="dk1"/>
          </a:lnRef>
          <a:fillRef idx="0">
            <a:schemeClr val="dk1"/>
          </a:fillRef>
          <a:effectRef idx="0">
            <a:schemeClr val="dk1"/>
          </a:effectRef>
          <a:fontRef idx="minor">
            <a:schemeClr val="tx1"/>
          </a:fontRef>
        </p:style>
      </p:cxnSp>
      <p:sp>
        <p:nvSpPr>
          <p:cNvPr id="6" name="Espace réservé du texte 1"/>
          <p:cNvSpPr>
            <a:spLocks noGrp="1"/>
          </p:cNvSpPr>
          <p:nvPr>
            <p:ph type="body" sz="quarter" idx="10"/>
          </p:nvPr>
        </p:nvSpPr>
        <p:spPr>
          <a:xfrm>
            <a:off x="779848" y="1439197"/>
            <a:ext cx="10192104" cy="1295400"/>
          </a:xfrm>
        </p:spPr>
        <p:txBody>
          <a:bodyPr/>
          <a:lstStyle/>
          <a:p>
            <a:pPr algn="just"/>
            <a:r>
              <a:rPr lang="fr-FR" b="0" i="1" dirty="0" smtClean="0">
                <a:solidFill>
                  <a:schemeClr val="tx1"/>
                </a:solidFill>
              </a:rPr>
              <a:t>« Les </a:t>
            </a:r>
            <a:r>
              <a:rPr lang="fr-FR" b="0" i="1" dirty="0">
                <a:solidFill>
                  <a:schemeClr val="tx1"/>
                </a:solidFill>
              </a:rPr>
              <a:t>sentinelles égalité sont des personnes identifiées dans les composantes et les services qui travaillent avec la mission égalité et le réseau des sentinelles de l’Université Gustave Eiffel pour œuvrer au déploiement d’une culture de l’égalité dans l’établissement. On peut s’adresser à elles pour toute question ou problème</a:t>
            </a:r>
            <a:r>
              <a:rPr lang="fr-FR" b="0" i="1" dirty="0" smtClean="0">
                <a:solidFill>
                  <a:schemeClr val="tx1"/>
                </a:solidFill>
              </a:rPr>
              <a:t>. » </a:t>
            </a:r>
            <a:r>
              <a:rPr lang="fr-FR" sz="1400" b="0" dirty="0" smtClean="0">
                <a:solidFill>
                  <a:schemeClr val="tx1"/>
                </a:solidFill>
              </a:rPr>
              <a:t>(extrait de la note du 16 janvier 2021 relative à la mise en place du réseau)</a:t>
            </a:r>
            <a:endParaRPr lang="fr-FR" b="0" dirty="0" smtClean="0">
              <a:solidFill>
                <a:schemeClr val="tx1"/>
              </a:solidFill>
            </a:endParaRPr>
          </a:p>
          <a:p>
            <a:pPr algn="just"/>
            <a:endParaRPr lang="fr-FR" sz="2000" dirty="0">
              <a:solidFill>
                <a:schemeClr val="tx1"/>
              </a:solidFill>
            </a:endParaRPr>
          </a:p>
          <a:p>
            <a:pPr algn="just"/>
            <a:r>
              <a:rPr lang="fr-FR" sz="2000" dirty="0" smtClean="0">
                <a:solidFill>
                  <a:schemeClr val="tx1"/>
                </a:solidFill>
              </a:rPr>
              <a:t>Informations et relais de proximité de la mission égalité auprès des collectifs de travail et du public étudiant</a:t>
            </a:r>
          </a:p>
          <a:p>
            <a:pPr algn="just"/>
            <a:endParaRPr lang="fr-FR" sz="2000" b="0" dirty="0">
              <a:solidFill>
                <a:schemeClr val="tx1"/>
              </a:solidFill>
            </a:endParaRPr>
          </a:p>
          <a:p>
            <a:pPr marL="342900" indent="-342900" algn="just">
              <a:buFont typeface="Wingdings" panose="05000000000000000000" pitchFamily="2" charset="2"/>
              <a:buChar char="Ø"/>
            </a:pPr>
            <a:r>
              <a:rPr lang="fr-FR" sz="2000" b="0" dirty="0">
                <a:solidFill>
                  <a:schemeClr val="tx1"/>
                </a:solidFill>
              </a:rPr>
              <a:t>Diffusion des outils de </a:t>
            </a:r>
            <a:r>
              <a:rPr lang="fr-FR" sz="2000" b="0" dirty="0" smtClean="0">
                <a:solidFill>
                  <a:schemeClr val="tx1"/>
                </a:solidFill>
              </a:rPr>
              <a:t>communication, de prévention </a:t>
            </a:r>
            <a:r>
              <a:rPr lang="fr-FR" sz="2000" b="0" dirty="0">
                <a:solidFill>
                  <a:schemeClr val="tx1"/>
                </a:solidFill>
              </a:rPr>
              <a:t>et de sensibilisation de la mission </a:t>
            </a:r>
            <a:r>
              <a:rPr lang="fr-FR" sz="2000" b="0" dirty="0" smtClean="0">
                <a:solidFill>
                  <a:schemeClr val="tx1"/>
                </a:solidFill>
              </a:rPr>
              <a:t>égalité.</a:t>
            </a:r>
          </a:p>
          <a:p>
            <a:pPr algn="just"/>
            <a:endParaRPr lang="fr-FR" sz="2000" b="0" dirty="0">
              <a:solidFill>
                <a:schemeClr val="tx1"/>
              </a:solidFill>
            </a:endParaRPr>
          </a:p>
          <a:p>
            <a:pPr marL="342900" indent="-342900" algn="just">
              <a:buFont typeface="Wingdings" panose="05000000000000000000" pitchFamily="2" charset="2"/>
              <a:buChar char="Ø"/>
            </a:pPr>
            <a:r>
              <a:rPr lang="fr-FR" sz="2000" b="0" dirty="0" smtClean="0">
                <a:solidFill>
                  <a:schemeClr val="tx1"/>
                </a:solidFill>
              </a:rPr>
              <a:t>Aide à </a:t>
            </a:r>
            <a:r>
              <a:rPr lang="fr-FR" sz="2000" b="0" dirty="0">
                <a:solidFill>
                  <a:schemeClr val="tx1"/>
                </a:solidFill>
              </a:rPr>
              <a:t>la construction </a:t>
            </a:r>
            <a:r>
              <a:rPr lang="fr-FR" sz="2000" b="0" dirty="0" smtClean="0">
                <a:solidFill>
                  <a:schemeClr val="tx1"/>
                </a:solidFill>
              </a:rPr>
              <a:t>d’actions en faveur de l’égalité et de la lutte contre les violences sexistes et sexuelles et les discriminations au plus près des attentes des personnels et du public étudiant.</a:t>
            </a:r>
          </a:p>
          <a:p>
            <a:pPr algn="just"/>
            <a:endParaRPr lang="fr-FR" sz="2000" b="0" dirty="0">
              <a:solidFill>
                <a:schemeClr val="tx1"/>
              </a:solidFill>
            </a:endParaRPr>
          </a:p>
          <a:p>
            <a:pPr marL="342900" indent="-342900" algn="just">
              <a:buFont typeface="Wingdings" panose="05000000000000000000" pitchFamily="2" charset="2"/>
              <a:buChar char="Ø"/>
            </a:pPr>
            <a:r>
              <a:rPr lang="fr-FR" sz="2000" b="0" dirty="0">
                <a:solidFill>
                  <a:schemeClr val="tx1"/>
                </a:solidFill>
              </a:rPr>
              <a:t>Première </a:t>
            </a:r>
            <a:r>
              <a:rPr lang="fr-FR" sz="2000" b="0" dirty="0" smtClean="0">
                <a:solidFill>
                  <a:schemeClr val="tx1"/>
                </a:solidFill>
              </a:rPr>
              <a:t>écoute et orientation </a:t>
            </a:r>
            <a:r>
              <a:rPr lang="fr-FR" sz="2000" b="0" dirty="0">
                <a:solidFill>
                  <a:schemeClr val="tx1"/>
                </a:solidFill>
              </a:rPr>
              <a:t>de proximité des victimes ou témoins de </a:t>
            </a:r>
            <a:r>
              <a:rPr lang="fr-FR" sz="2000" b="0" dirty="0" smtClean="0">
                <a:solidFill>
                  <a:schemeClr val="tx1"/>
                </a:solidFill>
              </a:rPr>
              <a:t>violences sexistes et sexuelles ou de discriminations.</a:t>
            </a:r>
          </a:p>
          <a:p>
            <a:pPr marL="342900" indent="-342900" algn="just">
              <a:buFont typeface="Wingdings" panose="05000000000000000000" pitchFamily="2" charset="2"/>
              <a:buChar char="Ø"/>
            </a:pPr>
            <a:endParaRPr lang="fr-FR" sz="2000" b="0" dirty="0" smtClean="0">
              <a:solidFill>
                <a:schemeClr val="tx1"/>
              </a:solidFill>
            </a:endParaRPr>
          </a:p>
          <a:p>
            <a:pPr algn="just"/>
            <a:endParaRPr lang="fr-FR" sz="2000" b="0" dirty="0">
              <a:solidFill>
                <a:schemeClr val="tx1"/>
              </a:solidFill>
            </a:endParaRPr>
          </a:p>
          <a:p>
            <a:pPr marL="342900" indent="-342900" algn="just">
              <a:buFont typeface="Wingdings" panose="05000000000000000000" pitchFamily="2" charset="2"/>
              <a:buChar char="Ø"/>
            </a:pPr>
            <a:endParaRPr lang="fr-FR" sz="2000" b="0" dirty="0" smtClean="0">
              <a:solidFill>
                <a:schemeClr val="tx1"/>
              </a:solidFill>
            </a:endParaRPr>
          </a:p>
          <a:p>
            <a:pPr marL="800100" lvl="1" indent="-342900" algn="just">
              <a:buFont typeface="Wingdings" panose="05000000000000000000" pitchFamily="2" charset="2"/>
              <a:buChar char="v"/>
            </a:pPr>
            <a:endParaRPr lang="fr-FR" sz="2000" b="0" dirty="0" smtClean="0">
              <a:solidFill>
                <a:schemeClr val="tx1"/>
              </a:solidFill>
            </a:endParaRPr>
          </a:p>
          <a:p>
            <a:pPr marL="800100" lvl="1" indent="-342900" algn="just">
              <a:buFont typeface="Wingdings" panose="05000000000000000000" pitchFamily="2" charset="2"/>
              <a:buChar char="v"/>
            </a:pPr>
            <a:endParaRPr lang="fr-FR" sz="2000" b="0" dirty="0" smtClean="0">
              <a:solidFill>
                <a:schemeClr val="tx1"/>
              </a:solidFill>
            </a:endParaRPr>
          </a:p>
          <a:p>
            <a:pPr algn="just"/>
            <a:endParaRPr lang="fr-FR" sz="2000" b="0" dirty="0" smtClean="0">
              <a:solidFill>
                <a:schemeClr val="tx1"/>
              </a:solidFill>
            </a:endParaRPr>
          </a:p>
          <a:p>
            <a:pPr algn="just"/>
            <a:endParaRPr lang="fr-FR" sz="2000" b="0" dirty="0" smtClean="0">
              <a:solidFill>
                <a:schemeClr val="tx1"/>
              </a:solidFill>
            </a:endParaRPr>
          </a:p>
          <a:p>
            <a:pPr marL="342900" indent="-342900" algn="just">
              <a:buFont typeface="Wingdings" panose="05000000000000000000" pitchFamily="2" charset="2"/>
              <a:buChar char="Ø"/>
            </a:pPr>
            <a:endParaRPr lang="fr-FR" sz="2000" b="0" dirty="0">
              <a:solidFill>
                <a:schemeClr val="tx1"/>
              </a:solidFill>
            </a:endParaRPr>
          </a:p>
          <a:p>
            <a:pPr marL="342900" indent="-342900" algn="just">
              <a:buFont typeface="Wingdings" panose="05000000000000000000" pitchFamily="2" charset="2"/>
              <a:buChar char="Ø"/>
            </a:pPr>
            <a:endParaRPr lang="fr-FR" sz="2000" b="0" dirty="0">
              <a:solidFill>
                <a:schemeClr val="tx1"/>
              </a:solidFill>
            </a:endParaRPr>
          </a:p>
          <a:p>
            <a:pPr algn="just"/>
            <a:endParaRPr lang="fr-FR" u="sng" dirty="0"/>
          </a:p>
          <a:p>
            <a:pPr marL="285750" indent="-285750" algn="just">
              <a:buFont typeface="Wingdings" panose="05000000000000000000" pitchFamily="2" charset="2"/>
              <a:buChar char="Ø"/>
            </a:pPr>
            <a:endParaRPr lang="fr-FR" dirty="0"/>
          </a:p>
          <a:p>
            <a:pPr algn="just"/>
            <a:endParaRPr lang="fr-FR" u="sng" dirty="0"/>
          </a:p>
        </p:txBody>
      </p:sp>
    </p:spTree>
    <p:extLst>
      <p:ext uri="{BB962C8B-B14F-4D97-AF65-F5344CB8AC3E}">
        <p14:creationId xmlns:p14="http://schemas.microsoft.com/office/powerpoint/2010/main" val="3889742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779848" y="381000"/>
            <a:ext cx="10573952" cy="781912"/>
          </a:xfrm>
        </p:spPr>
        <p:txBody>
          <a:bodyPr/>
          <a:lstStyle/>
          <a:p>
            <a:r>
              <a:rPr lang="fr-FR" sz="3600" dirty="0" smtClean="0"/>
              <a:t>Les activités internes au réseau</a:t>
            </a:r>
            <a:endParaRPr lang="fr-FR" sz="3600" dirty="0"/>
          </a:p>
        </p:txBody>
      </p:sp>
      <p:sp>
        <p:nvSpPr>
          <p:cNvPr id="2" name="Espace réservé du texte 1"/>
          <p:cNvSpPr>
            <a:spLocks noGrp="1"/>
          </p:cNvSpPr>
          <p:nvPr>
            <p:ph type="body" sz="quarter" idx="10"/>
          </p:nvPr>
        </p:nvSpPr>
        <p:spPr>
          <a:xfrm>
            <a:off x="780696" y="2057400"/>
            <a:ext cx="9430104" cy="1295400"/>
          </a:xfrm>
        </p:spPr>
        <p:txBody>
          <a:bodyPr/>
          <a:lstStyle/>
          <a:p>
            <a:pPr algn="just"/>
            <a:endParaRPr lang="fr-FR" sz="2000" u="sng" dirty="0"/>
          </a:p>
          <a:p>
            <a:pPr algn="just"/>
            <a:endParaRPr lang="fr-FR" u="sng" dirty="0"/>
          </a:p>
          <a:p>
            <a:pPr marL="285750" indent="-285750" algn="just">
              <a:buFont typeface="Wingdings" panose="05000000000000000000" pitchFamily="2" charset="2"/>
              <a:buChar char="Ø"/>
            </a:pPr>
            <a:endParaRPr lang="fr-FR" dirty="0"/>
          </a:p>
          <a:p>
            <a:pPr algn="just"/>
            <a:endParaRPr lang="fr-FR" u="sng" dirty="0"/>
          </a:p>
        </p:txBody>
      </p:sp>
      <p:cxnSp>
        <p:nvCxnSpPr>
          <p:cNvPr id="10" name="Connecteur droit 9"/>
          <p:cNvCxnSpPr/>
          <p:nvPr/>
        </p:nvCxnSpPr>
        <p:spPr>
          <a:xfrm>
            <a:off x="779848" y="1143000"/>
            <a:ext cx="10192952" cy="0"/>
          </a:xfrm>
          <a:prstGeom prst="line">
            <a:avLst/>
          </a:prstGeom>
          <a:ln w="38100"/>
        </p:spPr>
        <p:style>
          <a:lnRef idx="1">
            <a:schemeClr val="dk1"/>
          </a:lnRef>
          <a:fillRef idx="0">
            <a:schemeClr val="dk1"/>
          </a:fillRef>
          <a:effectRef idx="0">
            <a:schemeClr val="dk1"/>
          </a:effectRef>
          <a:fontRef idx="minor">
            <a:schemeClr val="tx1"/>
          </a:fontRef>
        </p:style>
      </p:cxnSp>
      <p:sp>
        <p:nvSpPr>
          <p:cNvPr id="7" name="Espace réservé du texte 3"/>
          <p:cNvSpPr>
            <a:spLocks noGrp="1"/>
          </p:cNvSpPr>
          <p:nvPr>
            <p:ph type="body" sz="quarter" idx="4294967295"/>
          </p:nvPr>
        </p:nvSpPr>
        <p:spPr>
          <a:xfrm>
            <a:off x="779847" y="1295400"/>
            <a:ext cx="8592753" cy="2743200"/>
          </a:xfrm>
          <a:prstGeom prst="rect">
            <a:avLst/>
          </a:prstGeom>
        </p:spPr>
        <p:txBody>
          <a:bodyPr/>
          <a:lstStyle/>
          <a:p>
            <a:pPr algn="just"/>
            <a:r>
              <a:rPr lang="fr-FR" sz="2000" b="1" dirty="0" smtClean="0">
                <a:solidFill>
                  <a:schemeClr val="accent1"/>
                </a:solidFill>
              </a:rPr>
              <a:t>La formation : des personnels mieux outillés</a:t>
            </a:r>
            <a:endParaRPr lang="fr-FR" sz="2000" dirty="0" smtClean="0">
              <a:solidFill>
                <a:schemeClr val="accent1"/>
              </a:solidFill>
            </a:endParaRPr>
          </a:p>
          <a:p>
            <a:pPr algn="just"/>
            <a:endParaRPr lang="fr-FR" sz="500" dirty="0" smtClean="0">
              <a:solidFill>
                <a:schemeClr val="tx1"/>
              </a:solidFill>
            </a:endParaRPr>
          </a:p>
          <a:p>
            <a:pPr algn="just">
              <a:spcBef>
                <a:spcPts val="600"/>
              </a:spcBef>
            </a:pPr>
            <a:r>
              <a:rPr lang="fr-FR" dirty="0" smtClean="0">
                <a:solidFill>
                  <a:schemeClr val="tx1"/>
                </a:solidFill>
              </a:rPr>
              <a:t>Entre </a:t>
            </a:r>
            <a:r>
              <a:rPr lang="fr-FR" dirty="0">
                <a:solidFill>
                  <a:schemeClr val="tx1"/>
                </a:solidFill>
              </a:rPr>
              <a:t>2019 et 2022 </a:t>
            </a:r>
            <a:r>
              <a:rPr lang="fr-FR" dirty="0" smtClean="0">
                <a:solidFill>
                  <a:schemeClr val="tx1"/>
                </a:solidFill>
              </a:rPr>
              <a:t>:</a:t>
            </a:r>
            <a:endParaRPr lang="fr-FR" sz="1000" dirty="0">
              <a:solidFill>
                <a:schemeClr val="tx1"/>
              </a:solidFill>
            </a:endParaRPr>
          </a:p>
          <a:p>
            <a:pPr marL="285750" indent="-285750" algn="just">
              <a:spcBef>
                <a:spcPts val="600"/>
              </a:spcBef>
              <a:buFont typeface="Wingdings" panose="05000000000000000000" pitchFamily="2" charset="2"/>
              <a:buChar char="Ø"/>
            </a:pPr>
            <a:r>
              <a:rPr lang="fr-FR" b="1" dirty="0" smtClean="0">
                <a:solidFill>
                  <a:schemeClr val="tx1"/>
                </a:solidFill>
              </a:rPr>
              <a:t>Près de </a:t>
            </a:r>
            <a:r>
              <a:rPr lang="fr-FR" b="1" dirty="0">
                <a:solidFill>
                  <a:schemeClr val="tx1"/>
                </a:solidFill>
              </a:rPr>
              <a:t>2 sentinelles sur 3 </a:t>
            </a:r>
            <a:r>
              <a:rPr lang="fr-FR" dirty="0" smtClean="0">
                <a:solidFill>
                  <a:schemeClr val="tx1"/>
                </a:solidFill>
              </a:rPr>
              <a:t>ont </a:t>
            </a:r>
            <a:r>
              <a:rPr lang="fr-FR" dirty="0">
                <a:solidFill>
                  <a:schemeClr val="tx1"/>
                </a:solidFill>
              </a:rPr>
              <a:t>suivi une </a:t>
            </a:r>
            <a:r>
              <a:rPr lang="fr-FR" dirty="0" smtClean="0">
                <a:solidFill>
                  <a:schemeClr val="tx1"/>
                </a:solidFill>
              </a:rPr>
              <a:t>formation d’une </a:t>
            </a:r>
            <a:r>
              <a:rPr lang="fr-FR" dirty="0">
                <a:solidFill>
                  <a:schemeClr val="tx1"/>
                </a:solidFill>
              </a:rPr>
              <a:t>journée à la </a:t>
            </a:r>
            <a:r>
              <a:rPr lang="fr-FR" b="1" dirty="0">
                <a:solidFill>
                  <a:schemeClr val="tx1"/>
                </a:solidFill>
              </a:rPr>
              <a:t>prévention des violences sexistes et </a:t>
            </a:r>
            <a:r>
              <a:rPr lang="fr-FR" b="1" dirty="0" smtClean="0">
                <a:solidFill>
                  <a:schemeClr val="tx1"/>
                </a:solidFill>
              </a:rPr>
              <a:t>sexuelles </a:t>
            </a:r>
            <a:r>
              <a:rPr lang="fr-FR" sz="1600" dirty="0" smtClean="0">
                <a:solidFill>
                  <a:schemeClr val="tx1"/>
                </a:solidFill>
              </a:rPr>
              <a:t>(soit 45 sentinelles formées)</a:t>
            </a:r>
            <a:r>
              <a:rPr lang="fr-FR" dirty="0" smtClean="0">
                <a:solidFill>
                  <a:schemeClr val="tx1"/>
                </a:solidFill>
              </a:rPr>
              <a:t>.</a:t>
            </a:r>
          </a:p>
          <a:p>
            <a:pPr marL="285750" indent="-285750" algn="just">
              <a:spcBef>
                <a:spcPts val="600"/>
              </a:spcBef>
              <a:buFont typeface="Wingdings" panose="05000000000000000000" pitchFamily="2" charset="2"/>
              <a:buChar char="Ø"/>
            </a:pPr>
            <a:r>
              <a:rPr lang="fr-FR" b="1" dirty="0">
                <a:solidFill>
                  <a:schemeClr val="tx1"/>
                </a:solidFill>
              </a:rPr>
              <a:t>22 sentinelles </a:t>
            </a:r>
            <a:r>
              <a:rPr lang="fr-FR" dirty="0">
                <a:solidFill>
                  <a:schemeClr val="tx1"/>
                </a:solidFill>
              </a:rPr>
              <a:t>ont suivi une formation </a:t>
            </a:r>
            <a:r>
              <a:rPr lang="fr-FR" dirty="0" smtClean="0">
                <a:solidFill>
                  <a:schemeClr val="tx1"/>
                </a:solidFill>
              </a:rPr>
              <a:t>d’une journée à </a:t>
            </a:r>
            <a:r>
              <a:rPr lang="fr-FR" b="1" dirty="0">
                <a:solidFill>
                  <a:schemeClr val="tx1"/>
                </a:solidFill>
              </a:rPr>
              <a:t>l’écoute et l’accueil de la parole des victimes</a:t>
            </a:r>
            <a:r>
              <a:rPr lang="fr-FR" dirty="0">
                <a:solidFill>
                  <a:schemeClr val="tx1"/>
                </a:solidFill>
              </a:rPr>
              <a:t> et des témoins de violences sexistes ou sexuelles.</a:t>
            </a:r>
          </a:p>
          <a:p>
            <a:pPr marL="285750" indent="-285750" algn="just">
              <a:spcBef>
                <a:spcPts val="600"/>
              </a:spcBef>
              <a:buFont typeface="Wingdings" panose="05000000000000000000" pitchFamily="2" charset="2"/>
              <a:buChar char="Ø"/>
            </a:pPr>
            <a:r>
              <a:rPr lang="fr-FR" b="1" dirty="0" smtClean="0">
                <a:solidFill>
                  <a:schemeClr val="tx1"/>
                </a:solidFill>
              </a:rPr>
              <a:t>1 </a:t>
            </a:r>
            <a:r>
              <a:rPr lang="fr-FR" b="1" dirty="0">
                <a:solidFill>
                  <a:schemeClr val="tx1"/>
                </a:solidFill>
              </a:rPr>
              <a:t>sentinelle sur 4 </a:t>
            </a:r>
            <a:r>
              <a:rPr lang="fr-FR" dirty="0">
                <a:solidFill>
                  <a:schemeClr val="tx1"/>
                </a:solidFill>
              </a:rPr>
              <a:t>a suivi une formation d’une demi-journée à </a:t>
            </a:r>
            <a:r>
              <a:rPr lang="fr-FR" b="1" dirty="0" smtClean="0">
                <a:solidFill>
                  <a:schemeClr val="tx1"/>
                </a:solidFill>
              </a:rPr>
              <a:t>l’égalité professionnelle</a:t>
            </a:r>
            <a:r>
              <a:rPr lang="fr-FR" dirty="0" smtClean="0">
                <a:solidFill>
                  <a:schemeClr val="tx1"/>
                </a:solidFill>
              </a:rPr>
              <a:t>.</a:t>
            </a:r>
          </a:p>
          <a:p>
            <a:pPr algn="just">
              <a:spcBef>
                <a:spcPts val="600"/>
              </a:spcBef>
            </a:pPr>
            <a:r>
              <a:rPr lang="fr-FR" dirty="0" smtClean="0">
                <a:solidFill>
                  <a:schemeClr val="tx1"/>
                </a:solidFill>
              </a:rPr>
              <a:t>De nouvelles formations en construction </a:t>
            </a:r>
            <a:r>
              <a:rPr lang="fr-FR" sz="1400" i="1" dirty="0" smtClean="0">
                <a:solidFill>
                  <a:schemeClr val="tx1"/>
                </a:solidFill>
              </a:rPr>
              <a:t>(Défenseure des droits, Balance ton stage, </a:t>
            </a:r>
            <a:r>
              <a:rPr lang="fr-FR" sz="1400" i="1" dirty="0" err="1" smtClean="0">
                <a:solidFill>
                  <a:schemeClr val="tx1"/>
                </a:solidFill>
              </a:rPr>
              <a:t>Cyberviolences</a:t>
            </a:r>
            <a:r>
              <a:rPr lang="fr-FR" sz="1400" i="1" dirty="0" smtClean="0">
                <a:solidFill>
                  <a:schemeClr val="tx1"/>
                </a:solidFill>
              </a:rPr>
              <a:t>, égalité f-h dans les pratiques pédagogiques, etc.).</a:t>
            </a:r>
          </a:p>
        </p:txBody>
      </p:sp>
      <p:pic>
        <p:nvPicPr>
          <p:cNvPr id="3" name="Image 2"/>
          <p:cNvPicPr>
            <a:picLocks noChangeAspect="1"/>
          </p:cNvPicPr>
          <p:nvPr/>
        </p:nvPicPr>
        <p:blipFill>
          <a:blip r:embed="rId2"/>
          <a:stretch>
            <a:fillRect/>
          </a:stretch>
        </p:blipFill>
        <p:spPr>
          <a:xfrm>
            <a:off x="9372600" y="914400"/>
            <a:ext cx="2667000" cy="3774057"/>
          </a:xfrm>
          <a:prstGeom prst="rect">
            <a:avLst/>
          </a:prstGeom>
        </p:spPr>
      </p:pic>
      <p:sp>
        <p:nvSpPr>
          <p:cNvPr id="9" name="Espace réservé du texte 3"/>
          <p:cNvSpPr>
            <a:spLocks noGrp="1"/>
          </p:cNvSpPr>
          <p:nvPr>
            <p:ph type="body" sz="quarter" idx="4294967295"/>
          </p:nvPr>
        </p:nvSpPr>
        <p:spPr>
          <a:xfrm>
            <a:off x="779847" y="4724400"/>
            <a:ext cx="9964353" cy="2777836"/>
          </a:xfrm>
          <a:prstGeom prst="rect">
            <a:avLst/>
          </a:prstGeom>
        </p:spPr>
        <p:txBody>
          <a:bodyPr/>
          <a:lstStyle/>
          <a:p>
            <a:pPr algn="just">
              <a:spcBef>
                <a:spcPts val="600"/>
              </a:spcBef>
            </a:pPr>
            <a:r>
              <a:rPr lang="fr-FR" u="sng" dirty="0" smtClean="0">
                <a:solidFill>
                  <a:schemeClr val="tx1"/>
                </a:solidFill>
              </a:rPr>
              <a:t>A titre de comparaison, entre 2019 et 2022</a:t>
            </a:r>
            <a:r>
              <a:rPr lang="fr-FR" dirty="0" smtClean="0">
                <a:solidFill>
                  <a:schemeClr val="tx1"/>
                </a:solidFill>
              </a:rPr>
              <a:t> : </a:t>
            </a:r>
          </a:p>
          <a:p>
            <a:pPr marL="285750" indent="-285750" algn="just">
              <a:spcBef>
                <a:spcPts val="600"/>
              </a:spcBef>
              <a:buFont typeface="Wingdings" panose="05000000000000000000" pitchFamily="2" charset="2"/>
              <a:buChar char="Ø"/>
            </a:pPr>
            <a:r>
              <a:rPr lang="fr-FR" sz="1500" b="1" dirty="0" smtClean="0">
                <a:solidFill>
                  <a:schemeClr val="accent1"/>
                </a:solidFill>
              </a:rPr>
              <a:t>13 </a:t>
            </a:r>
            <a:r>
              <a:rPr lang="fr-FR" sz="1500" b="1" dirty="0">
                <a:solidFill>
                  <a:schemeClr val="accent1"/>
                </a:solidFill>
              </a:rPr>
              <a:t>% des personnels </a:t>
            </a:r>
            <a:r>
              <a:rPr lang="fr-FR" sz="1500" dirty="0">
                <a:solidFill>
                  <a:schemeClr val="tx1"/>
                </a:solidFill>
              </a:rPr>
              <a:t>ont participé à au moins</a:t>
            </a:r>
            <a:r>
              <a:rPr lang="fr-FR" sz="1500" b="1" dirty="0">
                <a:solidFill>
                  <a:schemeClr val="tx1"/>
                </a:solidFill>
              </a:rPr>
              <a:t> une </a:t>
            </a:r>
            <a:r>
              <a:rPr lang="fr-FR" sz="1500" b="1" dirty="0" smtClean="0">
                <a:solidFill>
                  <a:schemeClr val="tx1"/>
                </a:solidFill>
              </a:rPr>
              <a:t>des </a:t>
            </a:r>
            <a:r>
              <a:rPr lang="fr-FR" sz="1500" b="1" dirty="0" smtClean="0">
                <a:solidFill>
                  <a:schemeClr val="accent1"/>
                </a:solidFill>
              </a:rPr>
              <a:t>46 sessions </a:t>
            </a:r>
            <a:r>
              <a:rPr lang="fr-FR" sz="1500" b="1" dirty="0" smtClean="0">
                <a:solidFill>
                  <a:schemeClr val="tx1"/>
                </a:solidFill>
              </a:rPr>
              <a:t>de formation </a:t>
            </a:r>
            <a:r>
              <a:rPr lang="fr-FR" sz="1500" b="1" dirty="0">
                <a:solidFill>
                  <a:schemeClr val="tx1"/>
                </a:solidFill>
              </a:rPr>
              <a:t>ou sensibilisation à la prévention des violences sexistes et sexuelles ou à l’égalité professionnelle</a:t>
            </a:r>
            <a:r>
              <a:rPr lang="fr-FR" sz="1500" dirty="0">
                <a:solidFill>
                  <a:schemeClr val="tx1"/>
                </a:solidFill>
              </a:rPr>
              <a:t>.</a:t>
            </a:r>
          </a:p>
          <a:p>
            <a:pPr marL="285750" indent="-285750" algn="just">
              <a:spcBef>
                <a:spcPts val="600"/>
              </a:spcBef>
              <a:buFont typeface="Wingdings" panose="05000000000000000000" pitchFamily="2" charset="2"/>
              <a:buChar char="Ø"/>
            </a:pPr>
            <a:r>
              <a:rPr lang="fr-FR" sz="15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18 </a:t>
            </a:r>
            <a:r>
              <a:rPr lang="fr-FR" sz="1500" b="1" dirty="0">
                <a:solidFill>
                  <a:schemeClr val="accent1"/>
                </a:solidFill>
                <a:latin typeface="Tahoma" panose="020B0604030504040204" pitchFamily="34" charset="0"/>
                <a:ea typeface="Tahoma" panose="020B0604030504040204" pitchFamily="34" charset="0"/>
                <a:cs typeface="Tahoma" panose="020B0604030504040204" pitchFamily="34" charset="0"/>
              </a:rPr>
              <a:t>% des agentes et 9 % des agents </a:t>
            </a:r>
            <a:r>
              <a:rPr lang="fr-FR" sz="1500" dirty="0">
                <a:solidFill>
                  <a:schemeClr val="tx1"/>
                </a:solidFill>
                <a:latin typeface="Tahoma" panose="020B0604030504040204" pitchFamily="34" charset="0"/>
                <a:ea typeface="Tahoma" panose="020B0604030504040204" pitchFamily="34" charset="0"/>
                <a:cs typeface="Tahoma" panose="020B0604030504040204" pitchFamily="34" charset="0"/>
              </a:rPr>
              <a:t>de l’université ont participé à au moins une formation ou sensibilisation à la prévention des violences sexistes et sexuelles ou à l’égalité professionnelle. </a:t>
            </a:r>
            <a:endParaRPr lang="fr-FR" sz="15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spcBef>
                <a:spcPts val="600"/>
              </a:spcBef>
              <a:buFont typeface="Wingdings" panose="05000000000000000000" pitchFamily="2" charset="2"/>
              <a:buChar char="Ø"/>
            </a:pPr>
            <a:r>
              <a:rPr lang="fr-FR" sz="1500" b="1" dirty="0">
                <a:solidFill>
                  <a:schemeClr val="accent1"/>
                </a:solidFill>
                <a:latin typeface="Tahoma" panose="020B0604030504040204" pitchFamily="34" charset="0"/>
                <a:ea typeface="Tahoma" panose="020B0604030504040204" pitchFamily="34" charset="0"/>
                <a:cs typeface="Tahoma" panose="020B0604030504040204" pitchFamily="34" charset="0"/>
              </a:rPr>
              <a:t>Près de la moitié des membres de la gouvernance et des </a:t>
            </a:r>
            <a:r>
              <a:rPr lang="fr-FR" sz="1500" b="1" dirty="0" err="1">
                <a:solidFill>
                  <a:schemeClr val="accent1"/>
                </a:solidFill>
                <a:latin typeface="Tahoma" panose="020B0604030504040204" pitchFamily="34" charset="0"/>
                <a:ea typeface="Tahoma" panose="020B0604030504040204" pitchFamily="34" charset="0"/>
                <a:cs typeface="Tahoma" panose="020B0604030504040204" pitchFamily="34" charset="0"/>
              </a:rPr>
              <a:t>encadrant·es</a:t>
            </a:r>
            <a:r>
              <a:rPr lang="fr-FR" sz="1500" b="1" dirty="0">
                <a:solidFill>
                  <a:schemeClr val="accent1"/>
                </a:solidFill>
                <a:latin typeface="Tahoma" panose="020B0604030504040204" pitchFamily="34" charset="0"/>
                <a:ea typeface="Tahoma" panose="020B0604030504040204" pitchFamily="34" charset="0"/>
                <a:cs typeface="Tahoma" panose="020B0604030504040204" pitchFamily="34" charset="0"/>
              </a:rPr>
              <a:t> DGS </a:t>
            </a:r>
            <a:r>
              <a:rPr lang="fr-FR" sz="1500" dirty="0">
                <a:solidFill>
                  <a:schemeClr val="tx1"/>
                </a:solidFill>
                <a:latin typeface="Tahoma" panose="020B0604030504040204" pitchFamily="34" charset="0"/>
                <a:ea typeface="Tahoma" panose="020B0604030504040204" pitchFamily="34" charset="0"/>
                <a:cs typeface="Tahoma" panose="020B0604030504040204" pitchFamily="34" charset="0"/>
              </a:rPr>
              <a:t>a suivi une formation d’au moins une demi-journée à la prévention des violences sexistes et sexuelles.</a:t>
            </a:r>
          </a:p>
          <a:p>
            <a:pPr marL="285750" indent="-285750" algn="just">
              <a:spcBef>
                <a:spcPts val="600"/>
              </a:spcBef>
              <a:buFont typeface="Arial" panose="020B0604020202020204" pitchFamily="34" charset="0"/>
              <a:buChar char="•"/>
            </a:pPr>
            <a:endParaRPr lang="fr-FR" sz="16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42332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779848" y="382157"/>
            <a:ext cx="10573952" cy="781912"/>
          </a:xfrm>
        </p:spPr>
        <p:txBody>
          <a:bodyPr/>
          <a:lstStyle/>
          <a:p>
            <a:r>
              <a:rPr lang="fr-FR" sz="3600" dirty="0" smtClean="0"/>
              <a:t>Les activités à destination des personnels et des </a:t>
            </a:r>
            <a:r>
              <a:rPr lang="fr-FR" sz="3600" dirty="0" err="1" smtClean="0"/>
              <a:t>étudiant·es</a:t>
            </a:r>
            <a:endParaRPr lang="fr-FR" sz="3600" dirty="0"/>
          </a:p>
        </p:txBody>
      </p:sp>
      <p:sp>
        <p:nvSpPr>
          <p:cNvPr id="2" name="Espace réservé du texte 1"/>
          <p:cNvSpPr>
            <a:spLocks noGrp="1"/>
          </p:cNvSpPr>
          <p:nvPr>
            <p:ph type="body" sz="quarter" idx="10"/>
          </p:nvPr>
        </p:nvSpPr>
        <p:spPr>
          <a:xfrm>
            <a:off x="780696" y="2057400"/>
            <a:ext cx="9430104" cy="1295400"/>
          </a:xfrm>
        </p:spPr>
        <p:txBody>
          <a:bodyPr/>
          <a:lstStyle/>
          <a:p>
            <a:pPr algn="just"/>
            <a:endParaRPr lang="fr-FR" sz="2000" u="sng" dirty="0"/>
          </a:p>
          <a:p>
            <a:pPr algn="just"/>
            <a:endParaRPr lang="fr-FR" u="sng" dirty="0"/>
          </a:p>
          <a:p>
            <a:pPr marL="285750" indent="-285750" algn="just">
              <a:buFont typeface="Wingdings" panose="05000000000000000000" pitchFamily="2" charset="2"/>
              <a:buChar char="Ø"/>
            </a:pPr>
            <a:endParaRPr lang="fr-FR" dirty="0"/>
          </a:p>
          <a:p>
            <a:pPr algn="just"/>
            <a:endParaRPr lang="fr-FR" u="sng" dirty="0"/>
          </a:p>
        </p:txBody>
      </p:sp>
      <p:cxnSp>
        <p:nvCxnSpPr>
          <p:cNvPr id="10" name="Connecteur droit 9"/>
          <p:cNvCxnSpPr/>
          <p:nvPr/>
        </p:nvCxnSpPr>
        <p:spPr>
          <a:xfrm>
            <a:off x="779848" y="1752600"/>
            <a:ext cx="10192952" cy="0"/>
          </a:xfrm>
          <a:prstGeom prst="line">
            <a:avLst/>
          </a:prstGeom>
          <a:ln w="38100"/>
        </p:spPr>
        <p:style>
          <a:lnRef idx="1">
            <a:schemeClr val="dk1"/>
          </a:lnRef>
          <a:fillRef idx="0">
            <a:schemeClr val="dk1"/>
          </a:fillRef>
          <a:effectRef idx="0">
            <a:schemeClr val="dk1"/>
          </a:effectRef>
          <a:fontRef idx="minor">
            <a:schemeClr val="tx1"/>
          </a:fontRef>
        </p:style>
      </p:cxnSp>
      <p:sp>
        <p:nvSpPr>
          <p:cNvPr id="5" name="Espace réservé du texte 3"/>
          <p:cNvSpPr>
            <a:spLocks noGrp="1"/>
          </p:cNvSpPr>
          <p:nvPr>
            <p:ph type="body" sz="quarter" idx="4294967295"/>
          </p:nvPr>
        </p:nvSpPr>
        <p:spPr>
          <a:xfrm>
            <a:off x="779848" y="1828800"/>
            <a:ext cx="6644610" cy="2743200"/>
          </a:xfrm>
          <a:prstGeom prst="rect">
            <a:avLst/>
          </a:prstGeom>
        </p:spPr>
        <p:txBody>
          <a:bodyPr/>
          <a:lstStyle/>
          <a:p>
            <a:pPr algn="just"/>
            <a:r>
              <a:rPr lang="fr-FR" sz="2000" b="1" dirty="0" smtClean="0">
                <a:solidFill>
                  <a:schemeClr val="accent1"/>
                </a:solidFill>
              </a:rPr>
              <a:t>La communication et la diffusion d’outils de prévention</a:t>
            </a:r>
          </a:p>
        </p:txBody>
      </p:sp>
      <p:pic>
        <p:nvPicPr>
          <p:cNvPr id="7" name="Image 6">
            <a:hlinkClick r:id="rId2"/>
          </p:cNvPr>
          <p:cNvPicPr/>
          <p:nvPr/>
        </p:nvPicPr>
        <p:blipFill>
          <a:blip r:embed="rId3"/>
          <a:stretch/>
        </p:blipFill>
        <p:spPr bwMode="auto">
          <a:xfrm>
            <a:off x="9207244" y="1066801"/>
            <a:ext cx="2908555" cy="1980528"/>
          </a:xfrm>
          <a:prstGeom prst="rect">
            <a:avLst/>
          </a:prstGeom>
        </p:spPr>
      </p:pic>
      <p:sp>
        <p:nvSpPr>
          <p:cNvPr id="9" name="Espace réservé du texte 9"/>
          <p:cNvSpPr>
            <a:spLocks noGrp="1"/>
          </p:cNvSpPr>
          <p:nvPr>
            <p:ph type="body" sz="quarter" idx="11"/>
          </p:nvPr>
        </p:nvSpPr>
        <p:spPr>
          <a:xfrm>
            <a:off x="779848" y="2590800"/>
            <a:ext cx="6535351" cy="2514600"/>
          </a:xfrm>
        </p:spPr>
        <p:txBody>
          <a:bodyPr/>
          <a:lstStyle/>
          <a:p>
            <a:pPr marL="285750" indent="-285750" algn="l">
              <a:spcBef>
                <a:spcPts val="600"/>
              </a:spcBef>
              <a:buFont typeface="Wingdings" panose="05000000000000000000" pitchFamily="2" charset="2"/>
              <a:buChar char="Ø"/>
            </a:pPr>
            <a:r>
              <a:rPr lang="fr-FR" b="1" dirty="0"/>
              <a:t>8</a:t>
            </a:r>
            <a:r>
              <a:rPr lang="fr-FR" b="1" dirty="0" smtClean="0"/>
              <a:t> lettres d’informations </a:t>
            </a:r>
            <a:r>
              <a:rPr lang="fr-FR" dirty="0" smtClean="0"/>
              <a:t>depuis 2021, </a:t>
            </a:r>
            <a:r>
              <a:rPr lang="fr-FR" b="1" dirty="0" smtClean="0"/>
              <a:t>courriels</a:t>
            </a:r>
            <a:r>
              <a:rPr lang="fr-FR" dirty="0" smtClean="0"/>
              <a:t>, actualités </a:t>
            </a:r>
            <a:r>
              <a:rPr lang="fr-FR" b="1" dirty="0" smtClean="0"/>
              <a:t>intranet</a:t>
            </a:r>
            <a:r>
              <a:rPr lang="fr-FR" dirty="0" smtClean="0"/>
              <a:t>, </a:t>
            </a:r>
            <a:r>
              <a:rPr lang="fr-FR" b="1" dirty="0" smtClean="0"/>
              <a:t>affiches</a:t>
            </a:r>
            <a:r>
              <a:rPr lang="fr-FR" dirty="0" smtClean="0"/>
              <a:t>, </a:t>
            </a:r>
            <a:r>
              <a:rPr lang="fr-FR" b="1" dirty="0" smtClean="0"/>
              <a:t>flyers</a:t>
            </a:r>
            <a:r>
              <a:rPr lang="fr-FR" dirty="0" smtClean="0"/>
              <a:t> et </a:t>
            </a:r>
            <a:r>
              <a:rPr lang="fr-FR" b="1" dirty="0" smtClean="0"/>
              <a:t>guide du langage égalitaire </a:t>
            </a:r>
            <a:r>
              <a:rPr lang="fr-FR" dirty="0" smtClean="0"/>
              <a:t>réalisés et diffusés via le réseau</a:t>
            </a:r>
            <a:r>
              <a:rPr lang="fr-FR" dirty="0" smtClean="0"/>
              <a:t>.</a:t>
            </a:r>
          </a:p>
          <a:p>
            <a:pPr marL="742950" lvl="1" indent="-285750" algn="l">
              <a:spcBef>
                <a:spcPts val="600"/>
              </a:spcBef>
              <a:buFont typeface="Wingdings" panose="05000000000000000000" pitchFamily="2" charset="2"/>
              <a:buChar char="v"/>
            </a:pPr>
            <a:r>
              <a:rPr lang="fr-FR" sz="1600" b="0" dirty="0" smtClean="0"/>
              <a:t>Création adaptée pour leur collectif du guide du langage égalitaire par certaines sentinelles.</a:t>
            </a:r>
            <a:endParaRPr lang="fr-FR" sz="1600" b="0" dirty="0" smtClean="0"/>
          </a:p>
          <a:p>
            <a:pPr marL="285750" indent="-285750" algn="l">
              <a:spcBef>
                <a:spcPts val="600"/>
              </a:spcBef>
              <a:buFont typeface="Wingdings" panose="05000000000000000000" pitchFamily="2" charset="2"/>
              <a:buChar char="Ø"/>
            </a:pPr>
            <a:r>
              <a:rPr lang="fr-FR" dirty="0" smtClean="0"/>
              <a:t>Co-création </a:t>
            </a:r>
            <a:r>
              <a:rPr lang="fr-FR" dirty="0" smtClean="0"/>
              <a:t>et diffusion d’un </a:t>
            </a:r>
            <a:r>
              <a:rPr lang="fr-FR" b="1" dirty="0" smtClean="0"/>
              <a:t>flyer pour chaque campus</a:t>
            </a:r>
            <a:r>
              <a:rPr lang="fr-FR" dirty="0"/>
              <a:t> </a:t>
            </a:r>
            <a:r>
              <a:rPr lang="fr-FR" dirty="0" smtClean="0"/>
              <a:t>et d’un </a:t>
            </a:r>
            <a:r>
              <a:rPr lang="fr-FR" b="1" dirty="0" smtClean="0"/>
              <a:t>jeu pour </a:t>
            </a:r>
            <a:r>
              <a:rPr lang="fr-FR" b="1" dirty="0" smtClean="0"/>
              <a:t>l’égalité</a:t>
            </a:r>
            <a:r>
              <a:rPr lang="fr-FR" dirty="0" smtClean="0"/>
              <a:t>.</a:t>
            </a:r>
          </a:p>
          <a:p>
            <a:pPr marL="742950" lvl="1" indent="-285750" algn="l">
              <a:spcBef>
                <a:spcPts val="600"/>
              </a:spcBef>
              <a:buFont typeface="Wingdings" panose="05000000000000000000" pitchFamily="2" charset="2"/>
              <a:buChar char="v"/>
            </a:pPr>
            <a:r>
              <a:rPr lang="fr-FR" sz="1600" b="0" dirty="0" smtClean="0"/>
              <a:t>Utilisation du jeu pour l’égalité sur les stands tenus par les sentinelles égalité.</a:t>
            </a:r>
            <a:endParaRPr lang="fr-FR" b="1" dirty="0" smtClean="0"/>
          </a:p>
          <a:p>
            <a:pPr marL="285750" indent="-285750" algn="l">
              <a:spcBef>
                <a:spcPts val="600"/>
              </a:spcBef>
              <a:buFont typeface="Wingdings" panose="05000000000000000000" pitchFamily="2" charset="2"/>
              <a:buChar char="Ø"/>
            </a:pPr>
            <a:r>
              <a:rPr lang="fr-FR" dirty="0" smtClean="0"/>
              <a:t>Création d’une </a:t>
            </a:r>
            <a:r>
              <a:rPr lang="fr-FR" b="1" dirty="0" smtClean="0"/>
              <a:t>vidéo </a:t>
            </a:r>
            <a:r>
              <a:rPr lang="fr-FR" b="1" dirty="0"/>
              <a:t>de sensibilisation aux violences et de présentation du dispositif de signalement </a:t>
            </a:r>
            <a:r>
              <a:rPr lang="fr-FR" b="1" dirty="0" smtClean="0"/>
              <a:t>interne</a:t>
            </a:r>
            <a:r>
              <a:rPr lang="fr-FR" dirty="0" smtClean="0"/>
              <a:t>.</a:t>
            </a:r>
          </a:p>
          <a:p>
            <a:pPr marL="742950" lvl="1" indent="-285750" algn="l">
              <a:spcBef>
                <a:spcPts val="600"/>
              </a:spcBef>
              <a:buFont typeface="Wingdings" panose="05000000000000000000" pitchFamily="2" charset="2"/>
              <a:buChar char="v"/>
            </a:pPr>
            <a:r>
              <a:rPr lang="fr-FR" sz="1600" b="0" dirty="0" smtClean="0"/>
              <a:t>Diffusion sur les écrans de l’établissement par le biais des sentinelles égalité.</a:t>
            </a:r>
          </a:p>
          <a:p>
            <a:pPr lvl="1" algn="l">
              <a:spcBef>
                <a:spcPts val="600"/>
              </a:spcBef>
            </a:pPr>
            <a:endParaRPr lang="fr-FR" b="0" dirty="0"/>
          </a:p>
        </p:txBody>
      </p:sp>
      <p:sp>
        <p:nvSpPr>
          <p:cNvPr id="3" name="AutoShape 2" descr="data:image/png;base64,iVBORw0KGgoAAAANSUhEUgAAAaMAAAHfCAYAAAD9dbdOAAAgAElEQVR4Xuy92ZMnyXEmFnUfXV19Tc89g8GQBEjcGBA8lseKFBYkZEujREm2ksnEP0DSUrvisatnvcj0pEeZaKblmh60Mr5wl+IBEhwQJwfE4MbcN+aePqan765T/nnml78vvSIi81dT3dMD4jfWU1W/zIyM8HD3z93Dw2Nm+aO/t5vCZ2ZmJu3s7KSF3Zl4qfsb1/nB/fjs7u76v53ZmaSP4jt+5uZmEttHG3wW12e3rZ22DTwzOztbfD+vow2+F23Nzc2l7e3t7jm04X2S/sZ+xzbwjLaB+9G2vkc7hnfyw/fw3t34XmsHbem4Y/scN/sex7eyspKOHTuWLl68mM6dO9cbm7aL53RutM86J077lk7xe17js+yLttWNZxfz1dCC93Es7AvnjT/ZP/4E3UFP5Q3+zjkoMYXOQ7yHPKdj1TnjGIbegWfQnxpv4h6OAfdugwcWJjzCvoAGuC/yQpHpp7gwPxHPHt/m+G7o/exvvK/jceGzKbo49a3KQ0N9LjVOWcfzmMMoL/qc6o7a+3KyhGfxrq1kus/0oco8eUzbxO/gfeqdOVOgqv04dvabema/dJia+PKA9gVstj2zB0J6+jDKev7dc/fPLH3kd70lVRq8GWCkDDd2AI4pZRwrNjNnI4PyVoVHhiEBMAn4V1M8+oIIKnpNlfWYsRHU8O5IFzIJ2sE7tb8A2Fk+09J6j1IIHagJydLSUrrrrrvSpUuX0unTp3tgpIKRAw6+RkEqB0C4r6SEYt/IOztmA8zMzI8hpbcdlQEfVEMkGiyxce17pGkNMIaUUE2Z8VpsPxpopP8ODKz5iWrJAUJuXFH5xufi+/R6BCMF25xhlhtT5J/IJ/tRhLHNGg0jTaLyHsVodlONR7QN0qXENyrjeK4ECEpf6EKCEcFN+ZxyxndOwAgvaIz7qKcU2HI02g9QEaQpkwRM0q401wCjHWNt6opIu5Ju2Tt37wQYVVBqtvVoOABF1P2CUU3wQBB915BwkTGix6IKnhaOKpIOjPA+MGfGO5o1k6CE33FCwbAlZX5QYESGr3mUpN9YMMqBRY7mNwKMaopsyCOPgM6/x4JRfHfufaqEyEtUEFGZUaFdbzCqgcN4pVMHh5q87heMxoLWQYGR0oJgVOtDNGRx7xxchBsIRhF09gtGQzq0TIebDIzS1pYrZA6I4RAShug7jWc0JCS4PsbbotutIJOzHNlHABBAxz/0jBDqs69yHgE83eiW55QOviNdVEnl7o39U0YgjUv3sI+0mHLPTgNG0ZpTQyMy6I0Ao5q1PBSCKwnUWDCKPJnz8nNgRHrn3h/pez08owgG+nctAjEWDMjbpfv3C0b6XE0fHBQY9ehi8m6xnlYN9MNZvO9mACPVBzRuVDeM9YxqBkudDwbAaB6aU9ZwxjKVWwPFD9oE4rQ3dJ6SKeqta53FT8akkKlnpMpqbJ9K96EtCNIQwHXWf7sGxIlSzwohRr/PLBoPL/namcWLff3L1kFsvQwANQuQIlC1HYueUfRwtP9cF1PaHCQYqddFoJ6838YTfLg+I+fDdCpwCqjvlGekwBHB56DByA0eCdNFA2B+fi/NxoCRhuojGIGfOp4wgfNZaz3y/Ybp5sIa7rsFjHQ+a2MfA0ZK51I4TOni6+etwRuBkP1y2ZhBrKsJ8ePj8ye6t2YIRN0WvZwJH1S0Mta17L/Id2zLdVbmgzAdVDiN8D1GnrU77mNgtPrxPzAd2iQSRGtZrSs2mHtpFXpCcgOfzwnGUPw4xwhUbNqHobUCWvvRAo/jUACK1lUWjLCQa0AEJmqULxat8XuzULoLMJKPthlDf1EwhgQlB0ZxPDVBjF5WyYK0FJHqupDGnpWvorKMfcsB6zgmntxFj5E8kVPyvPsgwMjntFUYpfUAvA96ZUuQI/LnFiICmaSWEo3wPZrzUE77iQAXwU89XW1X571kGOB+KCOs6eonznVpvvBu5W/vfzveyGc6L5FfI6iModkQD0Xl62MV0OU7qLd4PScfqtNI19z6MvsU6R3bVB2Tmxu2Q9pqJCk37h14aQEbot5XfuraR9SmnKNQJDFACmCca1Pp3Ixz9saDkQqtTjAZNApKaaQ1d7vGgAqmEYwis5fAKAJyD9zw8nbimCnVCZ57RH0FEhkqMmA0EKLS0+tU/qXxjwWjyPi98NMIMMLzzCbTvtQE6iDAKM7n2CSXSK9pPKOSkdDzbO0F2xKDjXRQMKopKFUcNxsYDSn9/YBRlHGlTTSga3qjxnc1MCoZaDRCIm8rD48BI1cVkmmcm3vt3xCN+XxpvDcajGKmXewX5ewdAyNYq1yAj2A0DYjowIYsjMg0Jc9oGjBCm1REzJ5zZWhekOG8Yw4y6GiR5hhYGTF6RgTnHBjlrHqGGmuKdBowUprqesAYzwh9wDwrnXPGRk6Y92tkKKhzboY85CGLbUj40VcFI6VZBCMP0RY+Cka16MDNDEZDCn8/YFSjfw2Mah5VbLMGRrmIEfk4B5TRy6BRFqMoJb7bLxgNebd8300PRisf+31b1mgEJVrWuTBdLk7KSaitvRB4SLhcHJcKW91/VTIQWjIDXdKcN0ALmfcoM+h7u/hsu99AmbjkNfF9aAe/4x/ByP5o1oLaf2TGntUfLCEVBvXElME4Dgp0VHolZo+WWgSxIuC0adcqNN24PXV7smeG1l3Jo1N6sb1pvSZVAOQjjq2mBIfARMfH+ea8jnk2BxxKcxoivn/EwKjUds067nmlEreHZzQvMX620cliBfx0bBy30jU3Z3hmdivE6QKR0AbHrHyhMqsKnvdTb+AaeENlS0FsaK5zemNoHuNYla+iPtC2an0ZMoLGeDu8J9d/6kkaQzGsWBozwGg37Hmq0acb47athUuYLvJkCUSRuLE71yxRKMY4L4X1Rw/THRQYEcxUiZMhVZnUwKhkMbDzCkZsJ2dJ18BICRet2mnAiAxBQfJ+MIMOcdIWkNQzmm1TNRVglelKYKTAxN8jrXLMG8EoKr0cLThXkcE6JeJAVAaj+LzS+Edg1Bgw03xuNBipzEaFMbddXzgguOTkmGAXwYjvUyOXYBQNwmiERTq+XTCKHkbNSMjpHfZH+xnlSIGkBmhj+IQyPzasfFBgFMd+U4FRtLQi0+Bvxu83Nzd7GXMEMf5UFNVBg+AKRgQoMmDsAxk6hr9yTETAGAtGCoQUrq4fQPywl4hjihlzyphR8FQwqOCVVpHxa4xZAqpIM/07ClRneRsQmRXT0wNsv2RoKCjiwR95Rn01OqRks8p9Cs9oyMpW/qe1HYEFfchFSiLPUN4UdMi/jCSo90G+irIejRi2x/fllPXbBaMcUOYARgF7yLCIQDEWjLpoS/sCbYfzqXTM8cgesN6nZzRjRsiceOU6VyVnwPlowDPqG1pbdc8oZs+oMoypftFiV0JA+WANAcS7fPlyEYwwAepJaGcjGFFYyODvFBixz51CdjDaW/7DATmTEt09B1e4dV0pVBNmsybbFFEAcs4tHwNGNUtsj1DJ5mQCe/M8MsjKYKTz1+OXNqz5IzDa6xnlFE1OyfUsdWTTVcJ0ukYVwaiXEm4vwtqmei6lMB3CgrVPlEkN2ZU8I/WIqOS7cGYb9lPl24GRlPxSgFKjbggoyJ8aTlUFXzMSarKk8xSTaA4CjKIXGftZ8to8ky7opp7ezGTauSFhEZ05pJ63n2gIxPd1Oq0CRuQHtjk7u92AkSrB2gT0iCwuu3oz0WrANQDR8vJyWlhY8FpqRP3okZSIqEptDIPFe2jtKbPn2qEQMgtOLf6eIgg59737rDbGzEwj3HvoYvHTWLOPluQslpvCvoLJ81ZeKDUlhkpWbnzXWDplrSwDmwg4XXuIRjJd0L7MzRn7krNeS/1UJRKfi16ujm1siKJGj1obOcHT/mi7KjvqkaMckGbTkb9odKjCqlqaIcRXA7HqNVi6UosweirKYzk+ztFSPSJXYIV9KUN8SSXlNA41LlWBLWCLeJCHMQYZ+5nrY47vYn9zYWfyA96f8/q1jaG5VtCO8s652C/P52SPOg9rSTHtmzRSmuXopv1UsK3xyV7nxfYZoVCqCs5oxIfylLeVQIzWEiYBBT4vXLjwjoIRuszJzCE6rnNvAMEr3pejUSfAbbHQHOPEmn1UwM7EXoGhKVDL93bMM2ObcncnYNRTgEPSXZgjjiGreNpQXA749ljZGaXDfpeAqrN8pW9DFi3oopb2FMMevPV6gBFf6oBjf2CfEftPhaQeMO+v8VaND4eu6fXZChhpv7VPY8GFymiQ6IUbxoIRQoaRh98NYKR0zNF0DBjF56aZm6inu/Cng//eSaH+jlEqvVPBqLavSvVdFoxQKLUERnGQytC1it56H1+q1uA76RmRuCBmtIRUEDgG9RxKCqNnDexicX+SQaKKDhV8S54Rql0g9In3xTBdMjDaEs9I58VDf62FGOPqkbVieE/7zXlyIGmTFEoh0J5iy1RWz1lg7IuGRCJDD4ECrsd7coA3rSIcem+unwTHnmGQiatzPrdM0JkpppGIKJRVQ2fagbX3RwOiBkaRJ9BEbT7ZJeUfGlP76e5YMMIYIC+kZW97RYYnFajIM5HWN8IzOggwqsl1jeZxHinf3idEbTLVEviM0iaGHiMYcf6jbFJmcjrVOtB4RqUB1BBXFzPjIJloEF13vAehOirb3Ht1YGMRPxcOYtul9G0KHcEJPyNDKyhEYSvRbHZmwcEo96lVM0fJeC4SxnWh7d0NY5SmxQg4CO2VKrjX6Kfe4R6Fbn3Zts7SkonWFBUU+8L55315ZsuH9HJ0ipUTNDSSY3AFuv0owDgOCk2OryKg6/tK1iMEbMM8WwLxNGEWbZNjVw+xpljVyNR+aor2GKCZlqYKaOgD5hM8rQV+SzyiYORVK8I2A9JjxtLM59tK+FEm1PPG77pPLvKPzkXOOFU9MS0dcP80c61KXPUg5ZDtsU85QyAHsASPmuHm8Zi2ZFU0XpTH1JjP0UNpGHlLDW3qU75rbm7nYMAodp7KioTRDupmyNLk1sBliADxuiZFcLLjPYr+BCAytF4bEyayFbJ9gpHZBtgw29bKU6baSptdNvUewWvXmnJ0qYERx5WbO7hvNTBS0NG5PigwylleFMQoUPr3WOMl0qoGRqW+cNxjwWjTcosiaI9RbjkFogru3QBGBAQ16G4kGKk+qXk/JeMj5wWPmbscj9SeUxC/mcGoJmdRHvVe0lfv4Tg9gQG16RRhxwp3zTOKlqy2SSVfErI4CWMmvQZeKgAKjnhG45t4D4FIURv95aLkKCuyDdPl+l3zjLAHCWtG+MQKyNuzVjyx3doTwcjDewUi1SyhyPg9C64CRgo+UYkT7EuKptYfHULJmqSlP4YnprnnRoAREhgmglc+NLLWbxpDUZhLwHizeEaMOqj83EgwytFrjFFLEMLz+y0tNQ0f6nzdzGA0pFc45qgvc7gw4QNL7T70wL/qgVF0s0rEjGnfPcAJmWQxfEGlH9tGiqleG+sh7dY247UxLCo4WmlQ+PDS0G8FIf5NFc8wQy/EUMlw3fVK53ll45vOCs8ylz/nGe0AjNp47s6uWdiSOoLQHkJ8uU/W6wk3lhRkyTOih0LgUXBiiOXtglG0vPh3Doz03rFgF2lVA6M9PBqKaOr1WpjOs5VQscNLRvXnq3YQpY5PszzZ5/14RghxlRTGNMpT743JTJGv2N+ocHNzTRDAGmsMC3U0tq0QY8N0pTnK8UG8l0ZbrehujWY1nozrIz3jWDIF0Ybqr+sVppuxdSM1KDku5bH47jj23nwCB2QdSnkAz6ne9TUj9Yw0dBOBIIZgVAmxYXYM1jqZs4SOKgxkvm0IrClbnUB2OMe0HcOb2TkjAKChudkmZ7pHMz5HgCEA6DoK1n40RVsbgIfjG7pahlGrKSq2KjO21b39GQPUedln1BP0SppsbD9an9rOfpV1nOux7eC+Wn9KfYtzHeP6FNqh8ImCY/S2KODKX+wr26UM6PdxrtFuyQMZo9jBmQjhlT5UxhwL+6LyGHmFXr9unOwZiwKoNYMlzkNtPDBOVeZVqU3TDueF443v1PUg8iXfxXvVAud38bmoaHNjK9Es3luTB63DGXVhLlLS6TSjZ8l/ju2onJUMOeXlGq+NoUuND3rzhu0DVpaKABb7ybE2P60c0Non/vWeBAZ6BzmFOMbqrYFRbuJKYMRBlDykDgx2LKdMwKg/aJyFPRmiEkCtSwJYtylsF5t0J1lxPYAEaAoYRWWpCuNHYNQ/mmSMgs4pIFU01xuMqOQ6xSBGQpzrGw1GqqwVoHLGnSqgWsRjrHFxM4FRNI5VCU8DRrUxKV1qgPpOg1E0gHPyU9Lb+5HHacAI6eKaRJIzpjow2q9nxHWU3CBrYKSTymdLYKQWZwQkBZV5AEcIjU2sByuuKmBES9h/GlU9nVGSBhAqxIbAGXhbsnlV34/if35WB9porX9Vlj8Co4Ya03hGkS+U4W+0Z8T5y4FRVHo3Eozo6dBbAo2iIlLLFP3PZVLVaK10r3lNUSHdaM+I+gfjpye4H8+otD5J2o5R1u80GKn3FfuLuR6TTUd5VaNmzNhz7+t0pelWeH/Kk6ob1WPqCqWqa1ZypXCPhrFoPeInF9z5osiYyvw5t5XfbSJElylJwfZVOPT3OfOMLM2gl600USRNmI4E6oGaTZSv47SVtPEeTtzS7BJG3NFagdOC1Z1nRLrQm2RbXGzWyeoTfxIHxj1Y99EKDDUGV49RGS2uqdCKJqNNYwHzXr4rFxrAPbrupjyRY9LYD+UnXQ/hPJCmNTCiYqZSLgmQhvSGwns1BbUfAS094+NDiEJOgY33qicUDTL1jDhPqkxIE+5vQltdBKDQKeWRCEaRf1SuVeZzY1BvdsjLUNlRozM+p/3Ta7X2c3zJEN4Y+ch5Xbnx6ndsl5nE3bV2bw+NWn3GK7Lbuhj18Zi+Uf5KxkakC/+Oeh3tlKJRfAd5qwrmaKeSq9PvZ1u1m0RQBcQbdcJLYBTjkdOAEcEM74ubQjnwCEZxYiIYqdLDmpGX7MuU0tGYLQWbY1ycWdwT+mMbGzvbCYt9FPKet9V6SrlJOkgwUnDg+w8KjLSfFFS1aMisBwVGytjkpVIojlYwgeofMhiRz3NGgAIVvTfO2xAY5BSpviuHYz8Cozy6U2fQQ+mBPdZUTFnnIiyelNR6fdHQqBlEOaNRDRR99qYGI+10VJy4VgIjWm8k/DRgRGsN78st6Pn35rFQSUUl5FaUbW/Hf5yIHvDM4AykJtkgWs8bWDhuN9VRkXOM82EdSumRS2DQ9lVxq4UxDRgNKYz9gNE0FiOVjy78KsCSxqRbNEhyFqgaCcpP7zQY3ShPKGdBT+MZxUrOEXCiolG6qmzUlFnN+4nWst77IzCaUDXKGekU08Op7whGeh3lwegZ1eZr6JrO0c3mGfX71lbtjkxMxiWR+FANjHQNSdO+I1LHMB3e0WW1xXIUiDfafwQjKny3BO3euVlb38EubMMbDdP1+23+lodDDHh8Q/ckDohd8SiDMWf/Zq0tgiran3NOmfiYqnQ3tvHCJharLr6Gf5SGCvIKlKoEY5huKJZNWgyF6WbaxXcdW9efCie7kmxTSqnUurkUL/MgwAjveSfDdNOAUf1EnyHV0L/e8cLIMF0EI/V0oqJToKL3yLmKgFPyhFzOKkcHRDAqjh58VKiWsOcZRBbawy7VeMG7tC+QYtIv9nMao0s96xpd2M8xYbrITxou1XfUwcjCdK1nhK0AkMcxcpszeFT/RF2vRqH27aDCdKVtC75eL4V/Z+baqt25DvI7nfCaqI1lADKVKmsOvFaJl4qe79H3IQ0b+3uUgOr6ksgU0M6qX7TnjKsZo6bnEj0oThgBgH3JxZpzjDhGRSG1G2tG/Gg7OS81B3AxTLfja2KTFHT12AB+MZzLcdvRvxYynaQb65zhTCbUwyMtVcHFuY3CrfMzDQDEuY9lZcbQV72EqLzi81xXYUiwkwX7RatvE6zpvZcEm+/jOMYoPZW/kjLRfpP26snqcyVvfYgWNcs6jkMNrZxOIR/nDLUS38cxdmOyvVKl7X40jDkfcRO5tql8GBVwztCq9T22m1PoOk+1TfA5nu54uE37HmPwqu6I/DAkg7nwYa5fyluRB8YY1bhney7jGUUmGgNG0fsZsryiYIwBoxyzdn21bDr4UGwneh8KRr2+WSICPBwFOAJOBFdlTCohfqfMvl8w4hESOcWzfzCysLNIrIJFFYyQBROOieCcoZ8Asf2AUU2x1QDlIMBIlcAQePHeaI3DVLjRYMS5H+ozeT9WFSHYRIWRA4uhdwxdHwKjzghsPZ+csu55PwWvzEEGxluhQ0qzHDjfLGCUWyOv0ZjyQ9ktgRHaIK1rYDTkQLxdMKKezI0p6uid7YxnpApjjFtPZtcwQc0SidYzBjwGjFSYqAg5yF1b3yEYsf8cLIWT/eRPR2Nws5wJz2eGPCMXBtnsyMKw/F6JX3N39b4IDlFx1wRdhVyfi8cMo5+kYw2MbHC9LJgeGOAQwDbcqZa+Mj/fEY0SZf6awRKZ9yDAiO+mFzw0LzkQeCfAiBlYQ/2N6b2Rf1R+In1rSqk2Z/G5kuFKeaVyY0i25DmwfzXDTrePlJSdynxJyb+TnhGyh5sNJsMf0hA/WVQ5OgE63hwYRd07JIMHAUZD4NoZfLu7e8sB1TpYsmxBFJ3U2EZUpLyX91GQEKYzhOzSGQkKVAx8juGTjrlnF21dqQlH4V6CoQNOeyIklRBBBM/m3GRaUgRXvmOYXZo7tPpDFM6SJegMFs6HUkNAQ0w1wCQY8n6G27z9ttQSx4GwID2cqHgRoCulZAKI8I+fOKaSBa6CkAP7Gn0piDVLK/f8UBhCx0DFGt+hvMxqCaSnWp28j7IQ6cLx5yz1mkJUT2dIeZSMoKi0Il1qgKPAoWOK9BrqW8mYivOmSlQNB5UByouvpUjG2VgZrQFT7GdpPmvvouxGozk+g+iDRi5qRoHSdx4r5OI11mSw5hioA4H2Nfwdn6v1TccVcaDGF71+vx0wmoah0VlVzAoquKaeEcCIH1Vg+D2m+3aMY57RtlnstAzUko5W9TRghPaHLNLIYPA+dDG+p8xkTYg0oaIogZFaJzmAikyiFhQ29DLcxmfZXxRmbSr0T8p1dMp5CjDKMVuuzZsZjAjiyovKg93v9gurb8c5vl5gNDY6EfkwAofySfy9BkYKCNEYpfyNAX1V8kNKV2WW/PxuA6POIAwyr/O0fzDCeu8kSBllkPQdAkMFIwX1odDmkOGo168bGJUYmopVLU3+roqJHVMwUoUfPSOCCy1QBSMFuB0/e6eZHLatR1Wotc57hjyjaPWOETi0XQOjnMIogZGOj9Z6yVsqtYtMQWf49pRUvY8ejirR/YBRiTEJPqrUOdabwTNSZU1gUZqXwIjVtzVMq4bWQXtGyodjrdOasojX2N/ceCl/Ub71XvLmUN9yxmjsiwJW9C7eTWCEceVkjt93cpY5Vr0mT7yWC7HnaKnzl2s3zlmMwOgzQ57vNDyXu9fXjGLV7tJLqUjYULSmVLijBaUCRTDgxBCR8feCpVK7JwCrHWs5bdbWBIxw3s/Ek/KiqnYvltQBRmBgoj0O8YOruYl1EruDKc58v783U0U7WgUc10GAUZx8jfPHKuh+emvL1L60FQpyRuFUBcFrM5agsYW4NAqxth6QMjTapefVc6/xfWHntK8XSZiuZ6C0jWfblKKp04IR9oJ5mmubaj6W8VHWqfSJHq8aSDHU0NHWfmH1bfSJVaN7YORrkMaPkraK5zvPEBsd220GbLcXpgvX+Kw/38pE159K9fgajVQ+yVfd/S5PzQe/uey04bA9yquVP/ee2orPpfeOAaPeWDHnLc9Eqx398EhCyxfbLX+P4YsaydTYG/J09V1x1YdjjTKHZ3p6sgJG8cDMnk5FqFw6EJ0Evh/viin/Q3wRjROdkzH03YMflSLPPRoCjFibLgdCYxWwMtpQh6MiUs9odhsFTyfsUiJytLrj3iX0oYu1t3Xkcv2aNgQ3NLbIbPh7v5atAgg2wA2d5poDAIBtjElHK17HVLKMtC8cD5/D36Q/ijLNhrBErvzTNGAUkwZqPKnzCXqBbm/3U3tfKTxSeqfSTr31XDbmkExFutTGqe8in+j8qZzpKbCxTZZ+yumKHZMz38tnnxgSnnYOOPYIDiUjgXKnIcXSO2ubc+Ncj9UP06Zol/qm79Os1TFep85nT8mLERijPTHzssTrQ7xYHI9d2BbFhfcx2SsCtR+uh6rdZNA46CEisBPTdlbvJxg5Igcw0kFG70r7FpWlgtFOsD6i8p1WUIbuzymoaelD4eKE1cAox3j87mYAI7UwCc7/EMGIBpTSg/MblV4E/BzPHRQYcU78HQBw8Yzie6PyUhnk8S85byC2o8/V5CUqz+sNRlHflaJEcTzvFjBSfa06Uj25LK9V1r1q+hCmyVRgdPin/2frS5OJ1mNM8ObITkyjbOnyq4VGYZzftTOExDPqWQoe3sifIURBV0Gg4NQYZazlMwRAtetRoMa2NdYzispN5+ydBiMNeZIOnP/Rhg4YWmIS71bPiFmWOj+05PU79QpqoHSQYNTxkNEaKdOlj3oquEfnYgteuHhGpfl1o1PCpzFrK75DZV6fi+3D4n67ntG0ni7p9G4Bo8hb0fMs6cOxshr5Zmow0vOMhsAnZzkMARGfUfTl7zFkoGCkhMN9JcWG9lnlmcLLBWn8jY1l2yPDB5rauLGx4RWpowDkUiXp3dHaKAlznGw8pyEN9p/jZTt02fl3zUvUd0cw0msK4EOeSi1Mp2NCZQb8K31qTF26BobWahC1UArphnvmbN0mbU22CUSa8d6aJT9krMS+1Cz+3ry060lUzD0DIqw1FUMnAaQjzbXNHG1VHvX6fPmcv6od5Ykd7R0RcMYaYAxN3XMAACAASURBVDSGS5Z61E+kTZynnIwSqHxtVoza/SpaHZOfSNuumQ3JUo0WvTlpK0yQP9Ur5fhqvKu6ovTOxcVFX8PKlZnK6QqWP+P9Qx5VbYtI7JOH6TSBYb9MMwRiaDeCi1o8fO/cDs4l6qcsEoTwU8FCFSR+11RbThKemQaMckqXdfGQEEHgy9FJ+7YfMFJgejeBUc/Sb0sFjeGjqAQOAowIsJh3pL7OSAl+tk/FdT3AKHryJTqUgAD3R8V6o8GotqZSm9dYAb/mwdbaUaMhZ/zyWcoLaab35owIGn3u+V0nMKJ+2C/A9fiiLQ9GYFcvRpdV1JjN0bXWF804roEo9anqcNXfNdmtHSGh/XUw0sP1aJnUhIjXoos3BvGpLHJAhOdza0YlMFJm5O+RkfE31ozGekbqLeB3WiDMSCmBkTJhbfJrnpEqx8gYN7Nn1GOosCE28kQPuEKm20GAkfIvwAh7qXROVdlfDzBSi3woi6nkubzTYBTL7Izx9rzoZSUzbBpgGgtGarBF463mQb1bwIjlwejRKV3II2PCkrX54zXSqyiD7SGijBSp/qZ85fT/1J7Rysd+v8s5qrl97ABfOt9WuY7fuxfUC9W0B4iJYkDScpOS3f/MhOArdlgjJds9n+AZUfHQY4pVn7uJKoARkjxy4XHSAJ7QlStXun1DbN9d1Lbb9OHYBwfUSpiKoBitOwKfW/Tt2lhPyYfqDD2BbQiRtQX8SJRC1EyV9FBooRamUwae8XMMCylssi6JzuaqTJcYemyYrkc74y+EDCMYIeXalSfSgdsaaTUhrBlZUcmCX3VuS89GxRI3H/bmvpCe7mn/lTzlnkKGHIXOlLwzeJP8RH1QC1vi9OPeR16Iit1jP6PByOQQlfbh5TAy0tE+DJbzBNm9XmDk7/AUeDvrTDekTpF+r3OCpCX37mVLRvRGeK1WZSGCkfKFglBN94Ou+lysCnJgntHyR39vj/Zgx6ounsSWIyBt7dpxDCUF2TJPVIauyFvAUbQlEXyTJqzdVjjpvqpVRAAqeV5RIHRhHNdimEUtEL3mNe3aj1exhlJj+nWI+es740JnyTrGMwwPcpxjhfmg7lMaDln58Z18VpX1jIEDa9pR4cTn1FvpFIv9siXpoTkrO/e+ITrofEY+17+jAi6F4tDFBaxTjfhEy53CTr7neHQz7ohm93VLzpgsNYR7NSLSM0RapRmtbR9bZntFac5qOkfpFj045QscfomakzlembG1GAIYdU7Ha5WErVq/cvzP72rZvLUJi9GQ6r2S3DUtE+j8x/kc21ZJj8Hs8/W0sMcx166H6dQzolBcbzDCe9QaV6XPxTEqLDJU9Dj2C0Y9RRDOT9ovGLkHVwAjneBpwAh9UY9kLGMc5H37UfKqWPcLRjqG6OofFBjlAIHvrYFRSfDezWBU45loSZfACG1EK75TyPCaMh6CGp052kcA6Fnntqain2nACF1RL+QgZYb8zzajzI8FtZsJjEAr1Y3ROD0wMNI1I52gITTTrJtpPCN1wzmIGhgxgwOub/OeJszCEF4XbnFhMMhC7FoWKCOjae27GD7YLxh5aIq7okP4UYVkGjCKFktNeR60MHHuyYRjBUgtTFrRnZKZwjPSeYCHvTs30WQHBUZKs0jbGhjFsEc3vnepZzQERGPBiMCS84x2bP4UOsgbuDd6qErfONfal1rV7ppnFLPpSoC2R29UIh7xXu1nPCZi7PrZzQRGEWBrRkJPdqb1jGI2Xc5a2SO4pnxROVazUvQeKxVqoNCcnKpMqnstFDAYniFjKhDy9w442jI5DmqM/0uZGHoT3TgyrreXlRlZpiInrDFM5yVTWs8oF6jhWKPLXrIoaGVG5a7Wo9I2ejCkAZM/IjDUFJCGBXPWYzQ8YluqjNTwQIhuHsZCS/fc+kMchz+Pda9gYNAyG+LVsSAdwSiukZXa6c0fxtcZTJn1UOG3Hl3CGiHbjF5GVPZDY+PzGEukU+Q7nZMItnpvLrSpvKV8p89p2rf2O2fkRDCi8makAM/jO4KRjo9eG45mYJhODSvvazgHKWeA6tqt6ikq5SF5iiF9XZveLxhF2nNO1VONfMz+6loqlzLIgxqJGtILce6UV3PPxqiG8vDeuZ+bPrWbk7NgFC4pJqwZzbTHDKsgkFnJQHFytzY3e0cOkym84xDa4OpzgghmaE+BLZcMQGvM267sNo9MExmMxPd1kB8yMKotUI4FIwIq5xphVl1TiWDEeaGgd0rEGmJxUlzDc8jqIe9M67VlhSZYvapUa+3/sIAR5YTjLhlBEcTUeACddHtDD4wyNSBLiq8X2kUNOjmunG0SjKIxzHvhjQCMyIOqsCMYxTFRf+SUvAJTDVRuFBhhfFFWI10pT3GuCEbqAOTALDdPNFjZZklGrisYdZNhwrs4M/F8YocjGPE6sz6iQiNgRYtUN6966mh40fUEoxgX1YyVH3bPqMbgQwwbLVsCyKxZEvPiHdxMYBSzkdTq3C8Y1Z672TyjEhgR8BWcVAQPAowiGEQlr55RZwC2nlEJjNQTU2vcvarKCbFqzEYw0jlTAzunrHVMuSooNQ+kG2N7ojL/znlG+wEjGnk6HvUex/QtglHpmanBaO3j/6qQi9t/BdOxveSHPbHYhuEQ8oqfbXhGTLuUKsTbluXC+yMiY4AEADKgEi5XcuPtgtFcWAQdMxG4JwdGboW1+2xKabQIN7mAtzdEQdT3x3CJEa57rmOktrq5KgUKFBmm80z2pAjnp53zoFbgXgAaV2VBQQ3ZdFqdYU+Yrg27sjI3597p7RHhJuS71zMaO2vxvskY9KRe3kX6TQNGTCWnNRoVt7btNEURS8yLyBBpreNXC3S0J9hmMOXCdPo+VSzRM4oUi3ygvLVfzygq2Z4R6OH3Sfo2tzAge9V5KawNd14UsvdwrQ1R4jkfJ35CZmRgUc5KntFQOKzEhaorpuFU1yXywEGAUTT2yVe6LWZMHyPPHBgYHflYGYwICqz7pASpnd+OSgrYA4/7FTD8dzvWACkI/J4MzkQFhua43tG9sxKmU0vWlX0QbjJctGhQoRjrGFTgStSY9t0LF9iNcY+HMytCSEhAb3f+U7BgeXO9LE6cM4iBFIEqN7EQIpxhwo+OD4UIS9ZEVGx9ZWLpr9gY1H5ieEQtpz19MmMj1xcELJFEkh1DC9S5a+h/Ls1eFXKe4ZvkUVXyY4SpQfUm1IePhixAo2lT2Ue9M9zUGRBGr/mKOVgzWFS57AGsxfleIo+2o0aYykYprI179hgPkIFW2efAN8qSzzH26KG0l+w7qoW7cL4Zj+KI90VgHA3SYR7GruHkxp+XgYaf9Br4iTyFMmM1ftU5xX2cV/wer7EdHYPeH/kyRzM1+LXfUf71Wo0W+s7cpld9nzokFnC8f6YGRojNo37R5cuXu3gwX7ZZOtPAbpjdssMETMgiGLllC6sloz41JMdFNlrCPintYrZOpAIa0ZoTqMxQAiOABlPG40TF9SmCo082GEPMK/VCsC6yK2DEMez1LpoedtZoSDPXSXWLrnCyo3usBW34dsBIBaEn6I1BX/ggQSG/wTEeV64NvNNgdFCKrUSVyJMq6JATBaMSn6CNqHBrYLS7MAmjxzZvOBhBVmBwyXaFnCKN9EOSQgmM4r03MxhBd3TrWVbQVXVYDjAILgQWzt9YMJqGDxUc9LnrAUZ0BvhO1U+DYAQCrq2tORhdu3atN8YaGM1sml8kYKRo7W6rH0DW/OOHZ6VEdO48KwekSRcIDhT0/YDR7qbl/bXhK3fPxarPVWfomCOAEb05tAEw2vFd7E2IoXeMOmBDFTkyxexeeEalKgoY340GI1K5s94lxOffyYbnvhLAnE48jh6g3sSeEXlsrJVcE/bSNbUmewvqAYyi1RnlQduvgdHO/KTKfezTjQYjVPSebUNn9KbGgBHSsEtgFMHnZgUjGhH0LmueLmkCvate5zRgVOPNSKMSOLDPqrcPwjOKYcI+KJtndPgjv29OR7NbOVpQzI5xhagKyf72MB3+CyExV8h2FMSOrcdEZMffZEx6PzrImjLYxnu45tKmco/xjAhWJHBPKVTCIwAp7b9OXPSMekrXX9h845vrAnc4vfCvBWNvF/cFd2OPhSw73PcotoENsjlB3d01Cy2E6eJc5oSj4YXSpkFE8heyWZZIYCgVhXF6tnuJciEApb3O5+6ulYSRE/RGK6Q2TKfC1heMyaSNbnMEQmXfZ8/x1FK8i8kUKo9qSarVXHtlrKKthkVtET9WwB8aFnmm5tFxn1HUB1GvxHdxTxBltydnhTJJY/pb8gaGniXv6Zjxe/Rkcl4F+SgaF+odUFlrewQlthmfj0Z91HfaZzXY4/dsnzTQMcZ37DdMR0COnlHDB1aBYf2jf+D6MneDliqnm8nObgoYKXIrGLFdZVSWW8+BUU3wAUYo065CNQaMSAAyfq2OkzKjh9tkgXQsGA0xtPZf79WaYFFIcawyKuLl5oh7W0oufLk//TWjOqNMaAFndsZALK9Y4RUtZne3D4XpFIwiH7jX2taRUyGKYDTas6mAUVR81x2MTPr88MTW2IiV6aNskg5qKObmeEuW7lQ5wsgCGJU+oLXu4xriZ16vKSiUA8LqXg64avSd5lTWsf2M3sDY59jPCA7kzajc8R7SRMEvgol65TkZppzl6JQDItV3fEbbKK0vRWckGhf6/v2CEd6R4+8OjLhmpAjNCaqB0YZXQuh7Px4TtrDTAqzj9ox6DpJCtGHWLDKIVLmMYYibGYx04oaUVxGMkNwhOkIX0QlGZHh9B5Q8F3GGGKoHfjMAo75SKgFaX4CaEGTOyrXk7R4YKePDCYtHkrM/0TOKoFIDoxlsVW8/Y8uUMIEhB6jXC4xKngO8YvcA2g/HyrmMobjrDUZq8PDdY+Sz6hlhvShEUca0uV8wqinSgwIjDbV2fNwarwT/HBjFcave5e89ualszs8ZpzUwyvG2vrM2h9rv6wZGRz/+r60PDYpHpK2B0TXJpEGJHgcifOcZZQ0YceEOA2G23LXtLfdwKFRKgM5ysvtj8rB7BhI6G7tmVPOMKoda2gj6FSZYtcEZDeqY6dn2e8d0DcRX6nbjNEx/uild1J/hHjb0GAOWJTJZHbAQrpyYvb5xt507xpqjcOQEf8aAaMaRrPk0PGCGgqfA9o/Ig9GB5TSPknporzm0rnk1EyiQYoGTeidhOgUHpNRWMh+6bMKJZS4ZST6+ptQTCO8ggoxMZNLNbHbcsjC30A6meXbHDB9+JgLO/WpM/91b0Tpar2MUpwt6Jey7ZbTNGWB4Bt4tLe6GhSbV22lJUsGNBSNNKdYSWd52xTPinFGeh4yrMbTxbRn4DzwAz7qQjBPbEvbc85qaF8x1pr1z3/C5eipj+u9zK5VD0EZuL556ICXPKBqu6hkx47ZnbEpEIPaV41BwqIER2FN1juvQdpkgbjGI8679ngaMVMc2JzA0Vc1dl8tm85k5C9MRjEpWok6ouvubu3ZwXZs15oJPcIKbj8RuWeNgGz6BtrCqHw7a058NwVi5wZUSJsIH0JiOao3sV0jGElLfRQbuxlFROjXmjpZHjzExzoDAQ3PiQrJjVSsALLIGxT6o1YXrvQMAxaOy2XPLFYlwPlbryKz9m7E5bto1A2L2clpe3k3Hjx9Jhw6tpVdeP5POX7yatnbnE/I1ZuZXmhRDJGS4q2OxdANRxy+AFpI1xPWj0DTtA1gAKjAATDV7R7DC5BsE0qK1v4P+I3SKpt0gQM06S5Odu2D34jnLSptZsr7bc05IO49q7hpwujkl2HBpASf3zqF9e9vMJWthyRY/rf9X23L9pv3wBhtBcRpLShBjlOWrnucIgQffZ8Mq4bmxyhH3RcU2zbOleyPfx3foGHhNQ1W5dlV5R/nrGaMYkyioXLXvUr+9D63BEj0qBaDc826AhRDSEC213xoyVQNedRTBKfIPZZw0UtmNoKnGjLYdaUpdrAa762gAqq3N5nRFLYxO40hPEhiiT+46HR7SQGk4N2sJDGPBiINvrFIMbD5tWDZabg1Gz+EggKFznr4dzj2pgRGJ8A8RjJRJa8A7Y4kICILk7olg1Au7NEZq93HPr12TM7Wf5lHxwo7tXpyfsX87af1wSnfcftT+HUu33nLSwOjN9MwPXk0vvnombRgAbBqIbF7ZMqFetXm22LA9ayIOKHJQwfpO3BM08caxoRcGRwMqnpEHgPHEe+vLDDI5AUaNR+peIu71goCGMq35BfBEKHDXb7D6iQvMakxpc+ualREyM8kreRjg2M9NA6G0tWj/W7TWjDcBjCaV0WhQwVJloryPrmAjuCoTziFoizWxEhjBM7pZPhGMYr9yYyjtoVNa6D69qKT1HapYpzl+QUO504ARgYqKm8AUx13jCZUr5QnlFQUIbVvlXO+Pskv9yWdLNKSRR3DT/rhYZDKZ0WYtjI7rNdBU2lQ91tYrzfH6VGAUO4RiqPCMoovok9nziiZ7BeZMGbg7KJ8fgVFDDPcARSd1YRtOYCF2PGfK2n2ONhsvx6TRmnUBbHwLV/L4DwpzrnGN0ubO5TS/uJUWTDGfPLaW7jq5nu6+/Ui6+86j6fYTh9PxI+vpzQtX0zMvvZFeePXN9OjTL6Uz5y8aPyyljY1FAyKAABQzQQW/o59Xupl3IwVWsPMKAKgFLg/D8TZ8jwV1S3vB5t52g6+fHN1Qzf4ZmPgD1v72hoMo9lQaq1mava1f2n6b5RXbonD4kIERNly602b9XEqvvXouXboAT2jZWoLH1ACG+VQ5efHvcgrDe9KG2/igCi9oi+y2EhiNPQcpdioaIDWFWRxQuFCLCKiHUbPM47vUM2IbSie9X/VJrupKaRz7BaO4PFECo+h9RDkj3WqeURw7xlIyOrvQv2yBIe/l+Ih0UeOfwMRr3IQaPS7nX1SmqNTqZD9z747ec2mO2LecrnIwQgJDHLi+mA/SzWQseXvG1gZaYiohGuuyAZxOt7YEJUjlOuvtoz03ahvrNOfSersSkiqhso5B38dx5BA8ElX/9vZa5blf5VFTFo23Oelpd2/ricZx807zQdwzImPzJ4VFhYa/N207ayIuYh4QNv82lczhi8wtbqa147Pp9luOpHtuO5ruuuVwuv+e29ItR1dNwW+aB4BK2rYZ2lK2Xn/zcnr2pVPp5dfPpseffjm9eX43Xbpk4TuLuu3OLts7DCx2oImxHoVQXPPZtbBsA0RYRIC7w7I4bYkczLMfkNaUlkKsGWtAu7too1l3w2m88JDgPS0tzDjoHD60ZOHdnXRoZSmtLS/Ypm2A0UJaPbSQVlbn7OeSheuW0unXt9MTT76YnnzqNQNfCzHOLaUtX/9CCnrZU8l5oD43BTDifGy3nlHkfbzJTx8tfHIWssqHzmnkVzYZ+1wDMVVmsUs5MFJ5ioq9m+vWoKoZTLnhs/o2DbMcL8d34G+siTVbM6BL+pmY8T0adfF5bEN2exS5hA/9HYXUch0jAUr1q4JaTh8oOGlfSyE6neMSb/KeWBGht6aLmn0TK7CR0VYP50C0yLAtbXJjY/9yXqKDEVK7lYkiemmH2IgD0iwUQV+IOtQEI8glEtInOqBvT4DsOrNuIhgpc5AROLEkFr9H+SImTORi1GpFKVHjvXpNhW6/YZU4Qco8yJirHRFOQYnKYhbZibJfiP0sWXgdY9pzO0gmMUVuq39p2TyGudmttLa6nE7ccijddsdauvfu29J9d9+Sbjt+OK0u2HqLAcLu5hVX9rswRgyQdudW0lXLI3jl9dPpefOUELp75rmX0rnzV9PVjXlT8AiDIbGgCYHxo1sF/Ewqk5Q5V9hYHJ7x4953sBfK1o4WFg45aM7aTfMLsxY2BHAmW8NaSIfWFtPy0nw6vLZsXs9OOn7scDq0PJ/W19fS6tKyrW+tmFe0khasGwgfzuFZC+e98vJb6fvffzY9/O1n06unNtIO3jFnXh2Ci7Zpe9pPPFyvp3Qg2GGttFMiA2tGUTZVSagyyfG5KiodTw2MauOOYKS6QdcnSkbktDTdRPi5XTPuhZhb0Ci1h9NcdTM7q7zn7ifdyI9q+ZfAvQZGOTor4NW2lpSAiO9TXoiGc8lb0rmORVt1nnJhulp/hsAI13NzRv1FHdzpgxwYKbOzwS5kJGjJM4vUS+kI4iV/Jh8FI1Q9KAkGSv4cBBix3xHQOLb9gBHbxFh0oXoaAXunwUjf74wIDty5ZuE484RWdtMtx1fSvXfdmu6640S6+45j6eTJI2nR1l2QRDBrnsuMrQv53lR7zsNqFtbb3Ng2Rb/kPzcMPJ577cV06vSF9NwLpwyczqY3zly29ZrZtLlt6zVz8JQmnw44zQJbQIq2twtLFhbqblpcWvB1niX7t2y/Ly/NmsezYOtXK+YBNf9WVxcNcFbt31I6vLqSVgyIFg2w5ufhFSH8hnUlgJzPvq1xbpnXds1CiZvpqWdPpe888lL6xiMvprOXLYHGPbm5NL+1Os20+r03Aoyi3ETLO9KWfw9ZzKXnfFwSHq6BEWULP2vrBtMQltVaGI0ZO44IRj0PIIS7IxiN7d+YMVL/lMCoZBSUjOKo3OP8kh84b7GPtQriM8EzGlo7LNFJdW6uv73iyTIX7hkdNs/ILdM2XOJoiMy4lhFRzqaxUpuMLX62sFhswXkCjTJqzILpwAgBJSkUCGtZD7nD4ppnHmXCdFB+0aUueUalSXs7YETPDGOZDS77WAaughHS4wsNqeu/xzNyW34C/bh3G5lsHi5lqLSZNzcquFZkX8G7WDW9e3x9Md1752HzhI7Z2tAx84SOpvVDpsjNU5q1TLomdtruIfKgIL5vQno4FgLuvTFT2rC0tE3LYLtkiv35l86kU2eupkctFHbWQnlnztn3G1g7YkID+KmJ0M1aCG/Z1nMAOEvm5SwbwMADWllZTqsrs7ZGZZ4PwMe8n/W1Ff+3ZLHCZaubuLpyKC1YhhyAZsmKg84YHedsYOBZeG/Oe6AQsgPbrQE7O7YeNr9h3tyF9NjTp9O3HnspPfLMa+nCNcyBhfk21rw9F2r/P+lbCd8hTKflpFoZ4pQehGdEPqA8QbCZ4RRDKdFyHgs4qgijtT0ERlE+9wOG2k8vHow1vHbriKaEa2ZmFBsFI0QcVCnTY+IzCkaqH3KRGX3PEBjR0PLtFm34C8/EBIfIUWr492jRbp0pATJ5QseTA6NiIjD0u0StcqnrY/QcDX3q8Nhf1iCNutDB6NDHLUzXKn9XdNahLbMeia4lVy0yJu/3Njwlm7XnGmbqhDLEJaPlVRywK8NxWUear08QURdXCRaFlOGtmjs9hwy2dokDljbCAA1IqOJqWlaie1ZVCF+SvrWJRruN4mZGVpOvj3FYsnyXiID1E0/fbDPRTKt6aKtZnJ+3sBzSwK+l2flNW+jf9fWVe+88me65fT29987jtj60ng5bvG7WFv13CgVPPdxWnAZ4N+iPVYy2DLsLF66kV145lc6eOZ8ef/7l9PSpC+nc2WsWZjti6zeryaJoaWFpI62Zx7NqntGKrfOsW6LBigHh4fVVCxceS4dXFtOKJTAcPnzY6QwBw8/5tvJzycvdo6DaTlPYNw2skFn3ymtvpCeffSM99O3n06NPnUq7C8cttGgIbYCVjF5zNh5k6KGcUZPF16+9xzmhEvBkEN+v1VkC3pWS8vKjAioLx+QhKsex3oE+p6AwJkSnPDnhubrs1QwtXCtl08V5UjpFD4F9x/e5UwM4t6xzmTNqa8eVq86LOiTqOw031cZQS8KIWX8ljwjt6zEnpZCc6huP4LQ17mrzr3o5GjClsOAYUBpzT99IMDBaNTBS5uNxB5wYHWDNZVcwQpxF14wio47p6J57KmAU248KqlMUopDUpdUJmQ6MEPbZblLWHYz63uMQGI0F4ugZqaLpzmdBFhq8DF9YbcKku+ma4RJSn+07U75Li7azZnHbPIzFdOLoSrrLvKD3vufedKeF4249ZskJyFqzjDQkDWyXEafnIffnqUmlBvDtWlhvx/7N2dri5Uublnn3QnrpzVPpB8+9YbcsGRCtpCP2znXzeo4ZAK0vrrsndMiAaNG8o+0t64ellS+bt7NiXlBUirQ8kcSg3nmJt1SR+bMAAQPkzc3t9NzLZ9Njz5xOD37xkfTqacv3nl/3DD14nHPt+TdY7opgpPOtyiqX6rxfMCJfaftj5ScaOjkllgMRNUBvVjAqnW+mwJcDo1pVB44Vzw2BEWUwF4XRuT4oMOptI6jIZk5XjAUj5Ssa8UqTsXw39j7Vf9tzW30wwkCAwHHgVND6kppnZBpozyF6SpDYTulab1AVMIoWhVqRtJYwBloKB+cZ9ZmW7y2NL3pGCuA1D6nbCNh6RqpAZnGQoSN/Az/Op/CG7E+bYJuHDV9/sUQy83pm0l23HUl3WobcvXeeSO+951YDg3VPhW72KsEhMO8JFZ8rHFW2zpssPQcjKPuZRVufQXr1kgUTr6ULl0+nt85eMXAyYDQwWj+ynBaWbVOrJQ7sXGsqN8ChWPCzeJpFaITrlg2kIODgTc6j9iF6J7mu7wEjZM6Zh4ukhjPnrqSX3ria/v5bz9u/p9Jbl1G6qNnvBNqqT6CeUc7bxnsOEow0dq8G4hiB3w8Y5dYKapa4GnJRmem1g/aMcnuQaKDEMSg41IrEqlEzBEZ8V07mrwcY1bymkr6J/DJmHlUXX2/PSPtty0H3z6x87PfdM+Jnc9NyWJB2O+lVF2KgQOvPPb8jCQHpwq2noFYWJ7tGPFyLAuhEbTOyIsPXJolWZZwUjjdahTnPhu8jgHlbCHe1mWHqhcX2VBj9GmiTiXbklHuvLc4PLSL9G2CEigm+8G8K1jZ3NoBga30AooXdtG5rMHffZutBJw9Zdtxtti50wtaFVtOKpUNveRFBpCjAs0KICRPQqzg0Ru/JPb7a6P9QSQG72PoQWAAAIABJREFU4ndNse/YetJCsooJZlQgfAdgQdp1sjUphzD7nuE3lv5xiIW3t4i1pKVuLdFTulvrFb9zfkv0jwPo5hmhOOwpsrWll16/lJ547nT6wle/nR5/9nXrtwFgWnHvrtkDBfACrZAd2HyUX0q/815VUD3+s3F46Kg1NGJfKQvq3av1OzQ5SpOyETFJ4+1lObZ8Vnuu9H6+l/1XWaz1eehdbHcrHCrJ5wgSnB/8JO1xreYZkY80yqERlFwkQ+dC+8D5ZBKG9ofjz23OVd5SOuV0VYnfozet41K+Jc/WaD6tZxTXHGtj0Pc6GC195Hdty0dTawwf9yTa/TQEjxyR2ckIUGhjCwkRUmE7N2E5hiQSk3l6AwtgRIsk5yZHAsT+R4sxxwBxgtSbmrUSPFqIbCjOTQGJG1uHFMmY67DegYu71iekZu9uX7Y1iA1f4F85tJiO216hWw143nPXifTj77kj3WnrMIteBeOawYUnzzpA7LaA1IT4AJyTdb4hBaH9zN9rytY8kfkW6bYs9Rb0vHz5ome3edacZcHNWyICgmOzs80ppTyGZBNJGkiYaOPghw5hA6uljfu6T5PYgp8xFFYDJ2/P6ITDUFAq6Or2ou2XejN94ztPpoe+80Q6e8rCdTtWdsJKDFm80OmxjSMr8Pc+Prm+ef9AFwdurrH2G1feVT4l/++jK9lHKBOlcOK076Hsxmr/07SToxnnunbSdFzvJQ3xLGpOlla/1BPgM+SvyEvRuFB9qGW3AEasOhMN5xowlnQUgQVtsb/R4CAYqQFD+WGkSI2EkjEcdfyYuRvrwcW2HIwWPvQvdz3zqM2oo4+kQKQCwUnQjup1t1gRbmnBSAVIrYwxYNT3DvoJDPsFI1oGasmOASPeD2IjgeGgwSgy+1gAaBQaNq9auZvZDduUumHpz7PpxLFD6Y6TxyxV+zZL1T6ebrt13Q5KRNkbk44tW5C3UNy2gZFnmuFbJj0YMZoypLkio3V2jAoVJYB6QOXFUpsjClwo7OLVq1fT5atXLDPT1oeWVw2QFt2j4rBA5x0DWi7g4tmVlRW7twnd4Z0Q/txekqrXjP095qlZcnraAKjNr6VTb22mH7xyJv3N3307PfbIy+nqZdtHNWvrRwBHA3okJhwEGKnlCjDSIyRKfMBnlH/HAscY3nq3gVFci9ExluZ9WjBSHRNpqOni6mGQH6n8DwqMVB/g9xIYEaxoAPPvqKOjHs8ZbvsBo5wHRx0QdVpvzgBGcx/4H7tNr4qWTBtVBUOid0IA61IsOhDIvSxk0rVptEocWhkllRY9I70PC+KaTTcdGDHM0j/6oGZJl8DALTPfaDoJbQ55Rp6tCLCXxI49azJt2nUz5kkVi+YvSd0OxIPCx8bVhTlLj17YsmSABfOCjqU7LRT33jtvT/fccTItrSB0apa+r5HY+o2BEerlOP60ayLwrhpAAhiZ1SVAEo9mKM0fBZDXkUJND6sBOITFGosOmWz4ICKM8kH4ee2aZfnNL9o+oRVPokDyg9eKMw/GjRy7iUIIQMIpxAAp/EO4btFSvfVTy4h0j8QqQswbyACQr9qpjzNza+nF186mR599Lf3d1x5Pzz7zphlWa7bvFp5jA4oI3+3nozzSC0MjDR9JEq0c7VGkImNNsiaSLwDqeyuUlPoVrewciL3bwKi3ZuQOZjljl/WlQFuLI4z2jOiFuQHaZm/maDwWjLhlhm1M4xnpnNXAiH0pgZF6Rgo2kUdyzsa0fD/Ed8rr7hmln/jvug0fuQ7E7zqhwWI3lKysN7GzBAp2ZqyVH8Eo1zbf0UxIs2i/x/11y7uJ8cd8+Vpf9H0l1zU73tarZDov+0PLvRN0VCUvzOgMqhtA0SBqhjUK3zjcpAcjnNTspLFq06j75glzDXDMm5Jcs42gloSW7rX6cffddSTdf9fxdMsx25djyQlob2IFNdDWfJgCvrdD8Io0HR93UIFSQKMXVGfUfDoE6dKwEJJnbOOp72trMhQXba2ImYrkjea6efJtujDXkgBOVBj0Iih4k/c0gMY5XMUmK8yJr3Ny3WQuvfjim+lLD38vPfzIc+n0W8hGPJR2Ng0cbb2oduxIzUAa68WUaptF+sbyQ9MqioO4vySf/F75X99XM95UvmvyH+lJBY3noz5QWc55TVTcUeZjP0uewpB+83bAY1bLEwkzqidr86B86xLbbe3oaxE1uoZ05lBfS/0Z0o06b2psRY9O29c2fZ9Ret9/72CUAx0lQCSG7+Y9YDAiqo8RFGW+OAFdGKi1HnVS9wtGzK4BoaPFHdfYXAm2nhAVoytP2ODUZvFgO+yAdpXclGkDGE0+ALG2Bh08FktOAFShbM5x2wh68shqutNCce+//24rZLqaTp6w0jZWWcELi8paSm/s7gUVoNFPcu1vweWzEYxqzD80j7l5wXs2bGO0AglCcExaAP3pDfHd+Lm+vt4lOfBZ36yNuWj5gJ4bfrJkFNvFd00Jqbl0xeq5Pvrsi+kLD30/PfStp42UK1Y49phXoGiqi+c/BwFGVJbRas2B0X4rgQzNy9jrOveU3ZIRVwKjyD+Ul6E+1MCoxpNZYxJGYGtQ6nsjiJXmZMjQ6Az4sAF3aIxjwUgBdgiMSmBA/X49wag23gaM3v8/WBLVMBiRSTrCXgcwUsU9RBwFozjImEZ6EGAUBa83qZLwwVAkMxK7cKWDEZaq83XPfNkHYOQghQUNrHy2HgUUoK9T2QZb2zc0a0BzxJITbj95PN1nqdrvtZDcXXff4QVBD1nm3PbO1SYNocUbjQ93/R4Ao6Y3k0+0dlTAhoSqxuCcG7WiCRbcZkAQwT3cYEwPCW37WoCF6bhupPzMGoWkAX8iaxQfbpDE9/x37do1LwD73Ud/kL7y909a2aCzVrHhhBkhOAKlPNqDACPyGcegHmnPyrRu1A7J2++cTPOcyoRGNUhjzm30RkrKW3mKRk+pPzUwis8MGUwlz0jb4fhyfF8L4ek4YrhvyEsZC0Y13VSbT50Xjut6glHO8OD7HIxmfvKfm/HcLAQTALRjavF0xIPL2eRcZcN0uQERPGoToGA01kuiAohCHCeIEzvEAOw7QUXbpZW9p402bRvP8jnGqX3zThvK9D1BLRhxfN4vWO9IhUcumVd2aOu0eVYbAMq8IVvbmLMg8xHbMHTUEhTuv+dkuv/eu9L9VkPu2OqSldBZbs6Ya0N9eC2yv/jZw2wVMMI6DbPI8XxOmMfSke8n/bU/bJvtR2DivfCUGF7DuhCFn0kN3KgN2mtyg/IQ544/1dvq96mh/dWNnfTyq+fTF7/6SHro4efS5SuWWj6z6hUuckbTkEUfleeQBUtgVIWkz0BaFYymnY+aklKe1/tqfSatqUsoB9wbpu2M0QFDYBTb4N85vRF5Lzf2oXvi3jF9T9bYa1+i98W+jaFD7KuOk7qPehs/yd/8LjdnUd7YTo6HewaQrGuqPimBmmJHjXfQV9/0OvtTv7MbCwnyRTpBClj+cAtGNaaODJhzheM9Knxj2+4AQMBAhUPbHCu0BE/0gckc0wLanv5bzJi1+FB2yfviE4wfjRLcxem5luGFStqI1CHGvGt7heatRM+xw4t+pMNP3NtU0z6xfsiSFpAVZrOBo8LREI5b8Bc3BoN6OD2FOAUY5eLsHNtQiIL3DQm7Mmtc58M1Ag6Vgu9Jsn/om4bl0B9k2mE9yIG5DZl6VXS5F+9AAoTOM/u6bfvIYEBcuLiRnnn+dPrrL343PfXcOSukumYhxKYkkRomKi8lnlU6DQkm2iMYxfWADijgPIvzOpavh2RKeTy2WVuLoZyohwkgggc6bd/UKBnqL6+TZiUdUzQk5QU1Ptd2FazJC+SBacda4xelQ88QabPpFEQ0cqGh6RIYRUDK6fw4Jv6tXiIBUOchjokyVjPIPIFh/oP/ovOMFMlI1PjiTmBvYjCiFY0xTJPAoERUhuOelkj4sYLS3eeldhoNAu8HVn6TaIGD7WxvEGrCWQhuycrg+D4hq0SwYGC0fGg+HTm65plx7733dgOhZQ/TzWxf8+RsVgWAZ4VNph0AhCWhsWDUVM+ejO4gwKgZs2QFhsSXaIGVDAjMLTwlCmIMzV3Bgo99AEjqwaiwcmTYr4TwXl+BGIgj29DmCvQ8b6fXfumhx9IXvvZEevWMfbdzvJdSrgJbA5lpwQh9jJZqTyHdBGDEPnJsBCLKCdfshjLRVI7inI2VsYMAo9r8qR5UYMOYua/oIAEpx7uq8CNgK3+XQKzTC+1av76DMqBGo3o/nGs+o9dq+oHPDXm6DRjZPiOtZNsTLiiQdj3EOysK5KbzjMyj8MyzNssM/ebvWgmcRGeyADyHNkDZ43s/OpuZV/BekJbth68hrJbPDusLDu+ZnPqECthzDkZIz7WMMWuXKckLVsD0uIHMvAHRMfN41i0xAes/AChUqz5h5/QcM0DCEQrYG2PV2zzVeHtx1Y78XrDfUV0b6cpIkoAmayoraJJC3zLJZdNxjarvUR0UGCl9htqMXnkMP+BvrilB2THrDu/AvMEix08APv7p2GmpoQ2AFv5NPka/baPu5iUrGHzFz2p649xW+vxXH00PffNpq0h+xN4F78hOOm7LEx20ZzRGAWOO30nPiIqba3I0NtTixncwFmop9pEPVKmO9boVFN+OZ1Sje/SMOnACGAU+mKbftXeWQCXSiIZZ9HZ4X3xHbDcaiWqIK0gpAJXAKAfoJc9IjcAGjD76u66BPAzX9to9JCh1hEfabCQHLCi69p4dq8pc+szgbBrdGyMgFt3YmjUyVnnVsopmuYGy3ZvRvL+Fn3mkEltIBiEzC1vNgwaoSYbe2x4Uzxj037FPHx6M/WL7czhy9N1DYv4/u+Z7EWzfCk7vtrI8qIw9ayBhtQK8uvbcvCm+FatWbWV4Vi2+tmyFS1esJM4hW+85aXXajqwtWaHQQxY+gsXeHOHnFt/8lq2F2NEKpjSbkysn8BkPOByjyCi8/X1b5SyxsW3G++Jc63X1fMh/+3kPrW8oPHo5Pi8t3+J3XWfSdyBRAXzPdSYHLzsHaXdzw85fuuxHYsxYOvc1y6Z76slT6Utf+X765tNvWLWINTsdFuaAeVVmBM3AsMDxJ5KdSEsQNIh1zqYZJwU5emBQgIu1bIqRL4nyF+eMBllOweJeBSMaCLkIS0khxu+j0UBFy++51wzPaaJSXGqI/DWGx1zGpUPYu9Tso2xOIUBqNr7jnDDUjpOfNQihABvpWZOJ2pQN6Uk1iPj7kMeSk0d+pwDH+cz1L3pPQ0ZmaYx7wCjXEY0/9hqqHemAM3BGglEkSKmzcTL073jyql5rwGiyF0mZAWfMYFc9wARn0RCmvMioZa0hjZep1jhiDje4h2ThMdyzi2eh7Aw44KUgbXvHNp8uGMjMGAjheO4jllywuryYjh7GkQlWgXpt1U5TtYPgzNs5aufy4OfKkp3fY40v23GkYHYKNfbbLC8v2XELqL/WlMR5O+VVlLb7NQpG6ji/bSwYkfHHtJ1rkzxKRaV0IijQc8opW1jv2K/k8X/svrXirvCKNnZQGWLBPKAlC90dSg9/4+n07x/8Zrpw1TIaFw2QLLvOS9shzHqdwAg0Uau8s1RNMUIJvt3PfsEoZz1HWY6Kqqb8eC3nwbpB1kY81ENWMMqBGAGJNCsBKu8rVdhW5c650LbjsRTXA4zGzDP6qYbAtGAU50c9sJos93RqCL/3dHE7h7mxTA1G2nCucGkHZhZGGgtGPVcNIcGRHyV0FEq91hTq5K71voLcNkXDyUPIDAezAWTwb8tABccvOBy5q9ReAEHtpFAUIl209GtsOl000ELNTwcVq4y9dtjO4zGgOWIezhEDIRyRgNNI19as4KcBEhwohN92rZAp9grtYKH3GtBt1qxwrCs12Y3wkBASaiKk7dqSPTxkJY0h4ZASGtPG0D21flJwosIYarMUAqHBgbnn/EdlSKWmaxxMEWdID4bJolVZmLHTbxM8ZzM4Nk1Lzc4cSj+wk2s/+6VH0+NPv2gcvmwghTU/oIXxgSeOTOzjg/KMOC5VNK4kkM5e2CYwRMOaATiNZ6QWMxUXQ3Lk4ZIS47zHvur8cj0mGjbkq7iFg21F3tL5zr2v4xlUJQnrrLif4+R9nUGACBIMxGaFoPtcDzAa41GRpqT9NGAU6TLWM6rxWpzjWvjSwWjx47/vnqkSmMRnY/o3741gpIoH2WBjwUjjmjXi1Sz5nGc0sdwmC+fKpBjHtlVrhvuNvuJ4axyohoPU8PeG/Tdj8b8GCCwMY6E1hMdw36KF31YNTJbskSNW+gDez1H7edRAZ/XIQnM4nAHJIft+wZ5ZMc/ID1EDjtmx65sWBtrGeo+FCNEm/m3Y98joBj2QCcaD5NDPBqPzxTRBMy7is3AoxpmjZc2CGcPs0yg5CnHpGc7F0H01ZRWBjGNg5h2ua1UGWrUUVvIevkfIztO9zUBZXTjsiSTbdjgh1uKQdr+5aRUidhbtmPLX0oNf/rpX+d6x7LrtLRSYaQwehPQoH3GNgYJYorPSI4KFKkNc87awPhg0Z03xTzt3vD9nLPA92mcu4nOcClRsS3VMHGOnVyRzhnw8keWJyldDI/J66T00RnKK18eJzFXPbG3D4K2nwbFoyFIVbc4z4jNR5obWk3J8oGMtGXjanwiWY+c+9lX15X7bVICs9aOp2v3AH3Rh0ohkEeF7yCtVtPdYOSFMV+uEh0Ykvq/3Dk0c782tGU2ECB7FJMTVbHZswl3YWLrpp3liLQxgYF6JAdGiKaVds4xxuBs8mEUL563aqairllCwamVnjlmo7dhROwzOst2OGwAdt1NJ1+yUUnhGM2ZNo4w2+g6cQ1Xqjm62ML5lSg3W9hNPPpEuXLqYjh49mo4dP2YnnmLtYskqWJtCc+DSsiF9MFKrBfchgwzrIiq8VMTKvBRGNTJyc3M9gGlIIEpCFp+r9S1ew9/IvON+JB43wcQDJjbg3SwxBGBZXTDPyCNwWEXAHjCrm2ftzM0vpTdOb6SvfP376e+//Ww6a6WCUM/OXCh7CguFjafNCiBjeVnns0annsIZSGCIiqVEX1V0ePeQNV1SjEPzx+cU3NhHAndUxKoMCVYR2Pi3tpEDG34XdYr2m2E6GisRMEmbqLNiJXC0qf3hOMFjuYK+kU9yMot7VG5roFTioWlkR9tXYFUja0imdf7U6cg91/OM1BLSCdbJPwgwyikMjQNrR8cqxWnACO0zlLCw0Fi+i+b1zFnSheVHeTbbmoXUjq5bZWiLvR07crgJtVk227oB0polGywvNokGvgfIKiNgkRPbWdFWU2C0yeTz6tOdddVkP21cayztp599Jl2xkNytt9+Wbrn1pFnkWCBtytfA+4rMQGEk4HByofgAsBcvXvQEBxYNpWcVlYt6AzWmHUv7IYYce31ImZWU0BC/MLSC9jnvoBlACjRSQPI1JzNOFs2KwBoSCjBhjdD3KBksNSC2kJ564VT624ceT9959BUP1cEjWphfMUOjidnn1vWqIYo285M0KNE+glGMCJRoscdYlBv/oYFRja95LEVurih3IN0QGBHUKWslMIo8r8Yin8FPLW82ZEjW5OjtyDT5ZJqIy9RgtPCx3yvmKe/1jJr9MUhrtYCV0bx1m9s1mS4bzzLRmjDd3gAssvLiCwlGurelJ1jeWiaY297UByPu42kKpWIzKaxbPN2UfuEJolY+ZvetdOLEmh9Md6sdt3DI9u4AeA6b53OreT6rds7OKs7ZMU9nzbyieRxg5+01qQ5Ib9/YwCFxlhqMrCmEauDuc+SoiG3AsoMjwXHNEh8AXleuXrPF8R0L5x1Ks5b8gKz0WRyQ196HJIZJuj32ESEhpAkf4B+zs2jRX7l8JX32s59Nv/6ZXzew2/A6bWTsJgzZfNQCHwqJjvVKx4LN0H3XC4z0vRizlhgiHTXbbhsn3VriAqqHzy1a9XADny3zZHEkypUrF52H3ry4k554/pzVrns0PfPUazaHh40brIiqJTQQjCZh6ob+NXrqfEZw0P5HMNK10pxi03n/kWeU50BV0Jt+KGibWRyU0TRgpAajehLRM8oZigQwna8IRtQFuRG9HTCKHpm2r+tQ8T6lYS2aVutbc56RgNFeCwqx6aZLzQsbpYp/Natse+5quxCI55GlhpTnJiF6HqePtkcX+DHcpoib00/NM5jHKaVQ9U1BUShnHMqGtZQdX/BHEgFubk7f9NRKgJspEODDrHk3yHSbx4oiUqyxFmQlXFbtiOslA4VDS/Np1VLc8POoeTzHj1qBzSOWaHBkzdKCbT+P7e9ZMyDC8RDmLLXeDhbEmzAfIRHu/OTE1kmmjysd6xfCcLh/wRQXwjv4fWNj087uueJhuyXzrNYOH24sLBvcNqouhOSNyQSD5mjPRtTuZ4Dyokc0u2PK0krX/O3fft7Xoy5fvpzuvffe9PGPf8yOjrD9R0YTKrghy0jXVMaCQxSImlVPPhpy9Qm4ainimZLFWgI67QutWcb9CUrsC70k/MQ8YU1m9ZAdHyHrTps2d1vGk5s2l1cs4eTBL34zPfSN59L5a2vGIwZcvobjGQ2+z6sx2mA8QIiapBQNAdU8Fh0T568KOO0eOK/wERQp98c5/a0rEcS03X54eG9VfipaGjbsp65duuElfajxUk6xUaHpuDFvGuKq0aKUFVfik/18r+OPR5nnQoE61/w9JyvM+tSN+wqEub4ehOHIvtT6xndzfnN6pbanLPZd59D032Sfkb5o8lB/wRDfd2BUqaW/MweHFyv/zabLph4bwAjp0RZ7xwK7tOXvs3u35+3MHb8CIMLSSwNKnmqNHFqEsoBMKMXu1Qoaj2EOCQa2roNQmy3jGLBYtpr9sm7rOWu2r+fI+ppntGEz6WFLlT6GNGvLPli2xAKE5WbN6m3awlpPUx9uzgSKuwei8ozMHpUe6USlisVxrOvgb+xpgSXOfTGkZ24RlpPFckTsB9q6cOGCgegR86hmDWiX06OPPpqeeOKJdMcdd6T3vve96Zvf/Gb69Gf+yT9oMFLm1/Ak6crNsfgbtMWaEg/t4xoSa9j5XBrvwaO9cumy3buaXnr1QvrrL3w3fc/2IG3srFqtuC420PLS5PA/rCsRjNT6HQJmFfwozFHhl+6NoIcjFlXeS2BEPo5KiJEMVYLTgFEJnKjclCb4DvdPA0a1U2CHDLKxwLRfMOJ4SAPtD8ePPkyiRZNaiHkdXfe6x47n7YCRvqMWcRkEo7mP/E/FMJ2G2WJnYyZPr0M4uqD1dgBEOEaabaF4p4eOWg+reQ7hLUshmDWL1J71g96wSdR/NpOBo759g6pZnPMGSovLs7afx0rl2II/1npWV6wemYXUbr/1hKdEH7dqBUfWD1vIzZIOLKttxc7GWTVPYfvaVU/J3rL07GubtuBs/cM6D8J5jaeCdQG8z94Dy7YVBh1fzfJSQcLvACKs6QCEsA7BD97FhXUyn74jCuH58+e9DaR6g16f+9zn0jPPPJMe+MgD6QPv/6ArUpya+uabb/r7PvKRD6eLVy8axk8ObhsSxB82zyha3VEYMAes1KDhO8wTQyO4B397HTyEZW3v16bxjiFTuorsuu+/kj5ntetetey6NItKDkhkmITmaJAoGHFNiVl/Q1WfcxYoxnIjwCgqmrfrGUVgLPGkrrdMC0YMt+UU8UF4EQRptjWNZ6SGSBy7gnH0DnUskYYHMaa3A0Y9DyfsM6qB4R7PaPbD/7IHRn0CySV4/+26DbyTuMehb+2YQLbHH7hf1K4TOVN59lxzUiqqEszivrZoqAU/PJvNTzb1cjkmwgZcCxZiW/Kfs7YespoOHbYq1VaRYN3O8Tl27Ihlty1ZuZyjlohgmVAo72JeEUDKN6YimQAtmuczh9M6LdSCFG6sDVzGpsUZlHZBH3GvbWZsU73nsIbTrtFExnC/z72p5vC+LhPLGmH4DMCARXJ4QTz4La71RGYkk+EnFRbAbME2w2L/0fPPPW9tXkv33XefAfFiumRJC9/+xjcNeI/Z2BfT+97/fvtpgIuD+oymiwbCW20m4RAQ8d0MI5Ws1xJzjWmfCnRoEVQt8prwRoUc+xa9jthHFlqlggUw4R/mDen1BCR6TEiPBD3hiYP2c7ZW9PrZzfSFrzySvvV9y667YHIxv2qGDoACNe+AGDhPCfPR1MDDeDgmbtJVMKJ3w7FMW70hNw9ReS1Uohq1eSRP5Kx69RSqFnDPCC1b9Qyrsq1SmDbHj1swhtsLsV9DfMr2ItDnxkQQiPuMcs9yDjTTstQXekWRv6NXletrTfnXxr4fMOL4h7yhnEGvMu6/I0xX84yasj7NpxESCFmjhPtghNjyhAye5toeQtawRbsgj7UT5Cj5UdnwSSwTDSABmxOeiKU3AwsWDUxQMmfRQnEnDGzg4Ry3f+tWZfnYcUupxrk9BkDwjHAa6LKBEEr5IBOq+WneDTDOq2Rj7wfDJ814aJFu40hrHxti/BwfQnVIKLCD1to1MlospMOGKft5e6+CEa5RmeF3TBRDPJw0BRuGhpShVGnw93PnzqXXXn0jfeADH/b1pueff8FDcu95z73m/XwkbV27YmGjZmEdoEcGdgYwYuLfmA8VN8daC6Voe1QSJUHRe2sW1EFYd3Gc2rd4Tb0N9gv3gzcARsy2g1eE70Fb7yM8TdtHt21GwbaFSK9uLqXnXz6fPv/lb6dHnj9lNe3M295ZNr6jFwxkQpZek3qf44UY7tK+UdBz9ImeX0nZRDCal73lyttj+GQ/99SUVW3eh5RcqS84ktyPuOH6tsnG2A+NAfYL9BlaB8mldqve1HfT8KHRF+Uj6oXcs5TxsWNSHTMWjIfaVj1RM1zV26u12avAsJd4ppQ952CCMoqeniNQ+Li3g+e8+nN7NIIBkFs7lmkHD2bHLP4VAxNkrM0aiKzZRtFbbrnLPVPLAAAgAElEQVTFKxTccvxIOorCoOYFrdv6DjyjRctuQt0w1GzzfpmORX2urS1bgzJggBfjp3caWPo2RJT3wVqToCQNQiwog4DmH/kIEJprMu+wXtSA0YJnRzUDpLdDZYIwQFMoaJJUcOmShWnsAysaCgweESeJVl4Eo6icKQD0tAhujz9mB7w99Wz69Kc/7cce4B1f//rX/X0/98kH3INUK6WzYA8IjGpKbywYRYUYWWcsGEXGrwlXDYwo0ARRzhGfwRxgbY7KCfMJb2nGGN+Ce4ZJm+na1U3bKLmWLm8spi8+9L304MNPp3On7WDDmaPGngZGLgcAI0vZ317aFxipNxKBYxowUnrPeULF5KM0PChlpe3fzGAUZZCeVASjGl0iGNXGWwMj0Ex1hNKQfKhRmpL+LX1/vQyPyIeRtzjmWn8Hs+nm3ITay7heETusNGkCD1Kg3VXC8dgtGM1j46jt0ZmxXe2oTrBmoHPbLcfSYctsu/XE0XTcPKAVSy5YMK8Im0nn7QyfOSvJAy8Kxv0swmltLa5tK/HvyWeuhG3PCFKhYf2gLIuFzXasthhACUVPd+dMobQn/DQZcFgXarq3Y4s/CKEgbIjQlhu+7cFyC2bZblxtNkwCjKCM8PsGwjgWh7liljGAAQve2OODD0M7CtpuASFT0NrX6uFRqTZCAEDddiWInwAjeDzHj520taDz6Stf+Uq66y47UO/+91oaevPua1fOW5WHXc/aQ/aelkjBkeP4N+ZT84xUuNS6R7vTgFFsR/s1FoyioA9Z1jkLlEKvwqkeC7MV6Slh3hF2hXe0ah75ijnbSNOH533hijHS3Hp65fSV9OA3n0/f+Prj6fIFO9N3fh3UMYZChig9I4To+lmpVH6kRZwHVVD7BaM4/7NbZUty7DyM4SkdU+n+ofmb5j3d+6bwjCI/Rc9IebzUlwhG6klFEKuBkUYXon4gX9wMYMR+5kA3zudUntHsJ37H0wSaeFUjKL46hDCPaW94JVtWvgZrN/B4lnAGj4UyfO+Fr500gIGw2tYGKgEYKFg7a6srdtzBYlq3Ip/IYLvl2LqF26xW27HZdNzAB16NZ4PZ2+bN24EibfbTTFAO3gqZoz+pIfQUDorr1hkMdaCLXWG2azvwWq4ZkCyYl7V9zSxcGycUOBIEGsCxat323IJVQ9iycb74gx/4zw9/+MPp3Jvn0vMvvJDeOv+mhwePHz9ua1bHXEnBW/H1AK8APmFbJGsAWIB+m0i/bcGJ4+QawsbWBXsP+rWUXn7pVPrC337VQPt4evWV19MnPvkxC8n9lIMh+rlqtG1Ccgj7mEc3MhQXww1keKaTkuFJv5Lw6VzUXPSaxZQTNr5PGXrIUq+9Y0iR1SxFBV3QDWt3+IfCtTA6ACrgYRg2mN+Njdn0gxc20199+eH0yAuvp53F9bRr50/MoZQDDpgzfvE0b+PF5r353uEeP6YEISbDjDkLM3Ne8AT77OV3cPpi+6mNZQ+tEb6GoeJ74vpp2P4O/Bf2p+FeJBQBgEmbnldhxmbu47KAZwqTwVA32qJho2PSMkOR79SLUJ6JCUbRQ6ZOyVXK0G7iuZJ3zX77/RhjYYBI9NK1ZyryHF/nlDvH2M3XQIJABLS4HpmdozZ8XJLlGNWogWaU3Zr86r1+7PjCx/+FFQRo90dg4Q/QxK0Khg0o5LnrazEWT7eQmPkV/l1TP83WbDyEZptCLakAm0VRJuf4ySP+O6oVHDZAmrMwmDlCTYK3LbTPISGhzSxjPr1PrqVZR0+MjFNVLHact37ixJHp8E7sw4FH4e+1fTnQJngHy8bwcLZt6+zxEyfc63nwwQfTL/3SLzlYIVvt9Jk30vve9xMulPCOepsW/UiBSW/Yf/9pY9+y6wQF9BPvxTvtkoGk9W3pkOmunfTSi6+kL3/5ofSrv/Kp9NBDX06f/JlPpDvvvLM9RkJKzoSD8Gp0KsW+6T0cNBhFT0gZM2eRqhKK81kal7YzrVU/FozYb7wL/AM6gpdgEGBeYSQgaeHyheX08GPPpM/+3XfS2TPX0tzyUZtU2xRtGZC2yuT8QuVaEtKeoB8gGMVwlMpIznrPKX5fh23BNBosCoxxrmK2mfbl3QJGcUwOzn5kTP0zDRhFIHSca9e99gtGY2Qia1wE0MsBVe475ZuafLnRIxaZHzt+6CO/42A063nUpqAtFt54KE2SAkrjA4iWl+yIg+U5P/TtqAHOyeMnvBL1Mdswegh12Qxt4BW5sWYZrsh8w6LLsv1EZWtUMdg1Ib66DWXbrB/hQ8/Aie1rOP01KlXmxWkPYKQWD7PdMEaEveDBdAev4YA028AIgQCoYN3nC1/4gr9mzvYgfeSjH3Wl89xzzyUkEnzsYx9zAi4bwCLsRgZRzyJ6RhwjQGfbQoezXoW7UUpM7caeoUceeTS9/vpr6eTJk+lnfvanDczX09f+/iH3hN7/vp+08Nzd3aI615S8nwbgJSs70qsUPtDQXo4xYztRUZXmJb6vZ73iqIaRn5rQ6zvGKAd95Rgw4kZLhuzAj/CQaDFz7iG7W7Z29Nyrb6YvPPx4+u5jL/pG2LRpcmHrnRsmV+8UGKGvUXHsC4ygFQqeUQ2MNNssWtnvFjDKKd4x/DYNGEWD4SDAKIJDTuRyMp/z0vgs+0n5KXlUQ2DUA19UYLjtE//clxWwfWV+wSw+A5xlAxZsCD1m5WoOo07bUQuv2Smka1abDUkHC1azDdCB0BqOxfYQnv2N/T/4XPJyNljjac6bm4Xi9jxrc8UXjtiPJtmAhSu7Qe4TjHYtqwkftgniAHDoBcETwt/f+9730j333OPFSaHEvvrFL1l40cZpobYPfvCDrmAef/zx9NZbb6VLG1c9fRoZa/ge350wT8lrmWFMiEu3VQE0jOKYrmG6Fimw5vDUcy+424kKCVAG3Pz6jW98w7LkXkr/2X/6n6fP/c1fpVdffTH909/4TwwIbf3M0rN9j4qdH8XJ1bgx+uLZgJlPtHgjOPB6tLpqrjVes18wqnlGJVwaYmgVhGgFqtCU6MM+RQ+cAqphGoaSwLegJbxmKlNPEzd8vWpZmN994mXLrvueebfnjP+RzGCZl0gwtbmPQk5PiP3Tvxmm63nXLT/52CSUNjRnOS9V+SiCtP6tdBzzTOwLEiZUcUXPSOdA6UBljJ/03sl/7AfBrWdlY9VBwmZxDtlGDNNFHuB8xzmK/anZVABilvZSPRHlCH/rHEUFn+tD6b2kibZB+uf4JAcqQ2Ck7eVAlH1TmYz96T2H1O5P/zf/y+7Ro5Y6bes4azjq2v4tGtgsW/r0rIMKPCMkBljKNaocYFOq/b251VQUQDLDrsXMdz0u3CQSbM+uGvfYiahYH/H9rc1GVmcuVE6QvQY9BeLp4CEzojbT7bVNK4fDkNezzz5rC/z3u6L/kz/5E/dsfu3Xfs2vv/HGG16lACE3eCqPfOe7lqTQWLm33nqrhd7e5x7Qa6+9lhYPraST9h2uNTXtDHxNCfkktEeH57oWwYgMDmv61NlzVvX5dGIf7777bnf1odgeeeSJ9Pprp6xu3SUDvaPp6rWL1u9PeUbikh3kZpkY3et6jJKhmYZSasAxpMBGkL56Sy0lNr47MirHOLR+NeQ1jRVCzhPfRzAqDZAePUKsMDTw/LwZZtcsueaKVWf/8t99P331a4/ZPMJ4OWSxhuZ4CSpYKozq+EyjYs2oqHQGsvZ17OodUbENgbX21eXUoxd7SwRBZHXFKBoQM5YwgcQitqfjiUpPwSXySEkBRkUe14w4t6rQqXeU75i4wvsinQhC/KlgVeQTA+K4ZsR7c+NTINF+j5XF+DyeI93GhOz4nhwY0Zga2qRd6iv1Uk4mPZvuf/s//3gXi/GN8JkNZ6E2gBF2+i+Yh7SF7DFUmjawsSCcZ6+hnM+V3cttlhjK8yCZwaohmJfhViNSuH2PDsIDzUFgzojuKU3q2+nk+g37BKONa03IBxPxx3/8x+m2227zfy+99FI6bDXgbr/99nSfbRTFZCAj7f22ORTe0Pmzb6Znn37GgQveCjwmEBpAZS6fJSqc9/AdPC6ucTmDBg9OiZ8DI1wHowOM/uwv/iJ91MJ/8LTwHnhe8NxAIoQvL148b/uIvp/+0S/8nIdBGx2ApJBxYESGGVKmY5n77dxXA6Oc5adCerOCkdKXygTjhOeNNchLVuHD9hqkN85eTl/9+hPpkcdeSpevmcGRjvRIeb3BSAUev3NtlnIy1hDRfiIGr4Zk5Hudv177xteNYTo5ibSm9KKHou+JQMdrPVAJnlEOjHJ8fVBgpH3Betl+wUiBZKwc1sAoB3414NBrCt413oleUvw78mXHBwCjf/fnf2GODY4uQLUDHLGMcj0ok2IbRy1MhOwfyz/wawZTtrfCBM+y0HYPYf+QzToWNA1llpdWzPpBerVloMyaQLaxqt12kyyQCGC0YDvTSTB4QQC37rNPMGpStJskhKefftoVPTL1AIzweLBJ9Gd/9md8TCiCiTHiCAgUjFw/vO5ZUZ5NZ1UbUNDUM99MfTSFMuXMe2Tx+vEO/bWtGhjhmlul9t9l0M1A+qGHHnLvC/uG8PPs2bNeTw7ZeWu2rwpJEot2pg76v4XkETvwTRmg5hmBadQCiYKcE96xjD7tfT+sYKQJKKqA/bhy442rln365lvX0itnLqaHbP3ouRfP2NlVh+3WxpVplHIbMWiz2rK0fRuekSpg8gQVg3rOBKfS3PZAE2CU84zsYV0XioCxa3zPtTePksh2g1LYUr0Y5dmcVR37XvOMOF56inEdc7IG2IQWJ7qqeYuudZc8Ix3TfsFI+Wqs4cCxKSDVAK3mKcV5oTcUjciaTsC9UQdUweiP/sNfxB1DHilrTjw0iw5pyb5PxkCmRXmkPmPbp8uWvXB19VB/HaE76XUSR6BFSSHZS4i9mXS1gcZBoj1YpwiZoEjor/zKr5qXccG8nqV05sxpX+9hSKT56fkVTc0xG9tV1JAzMMM1EN7y3AyAnft8jeutCxdtPW3VC5SevOtOu/+KlSiyNgzgtszyu2xpvMdO3GbZU+es2tA1K1l02EI2BvJYJ8CKmicsoiZe42X9wFLGsT4FEOIakgqITjqqXjQM2UxVj9lbi/N6gkwUhhJDKvMNCVBOCTG2H9sfk56K8Y9ZUM7xVORFBfPYpnpGe7w7M9dgvEA+ZszIumaGzalTp9PD3/peeuTFi1ZJ44yZOJZAs2WVfO0Y8107jA/ZpWnzvHfLS/OaF+yFsrCnDmDk2xaaD99HgY7KEN9rMkpJfhSMtM24pkFZcK8PIKLZY1j/DRlXlHYUOEb0hD0H15YMpCFlpopVgYL04JjJO56ghEr4Xg0fewjz1d7Jf8qnQzxb6ivCkKXP5CiYvXdEGYjrKyU5K3mHpElfd/R1sI4xZyzm2vY69F6hpvVu20gX3ofW457TGt/ptZ5RAs/o3/yHvywu0iAxQIt5+suDy88Nob2JzHg4w2BUY8uJIPIunUi617jGnfPwfPDhmk8UZhcOUx6sckCLjUkFdviDJ2XYEkDaMNB668Kl9NWHvp7OW8Xmf/bPfsueRNiyyRDcMpD5N//2/7Ujx29Jv/mZf5xuv2XdirCisKu5lKiC0JZGQiLCvIVwkFjB9Sf0Cx6dusFxHaEGBnus0IF9CGMYpcbsQ8qDDJ6zbPXZPYq8XdzPraGMjXVHOu33uehVaL+ZnRktfL+nDaXyGngLfcAhio8//0Z67PFnzEs6lc6e20rXLNNu1443QWgWWazN8279tP9czH1vDz81MFKLM1rzcc44NxoKVZDl/fgOxhp1gNI3voPdbJSTPdcmWkBRYbP5fsCIMqvemfIV54nrruyv5ce62UbjLgcyBw1GpeW7abyPgwKjkozGOcvRJSf7OLcN/3JjaU5XqGmFvfyr/MXffc1oCIxUuZBh+R0mFOsdtMa6l2QW+N8uGEUrQpWZCin6QIVBS4qp3PBIWOIFY8BaE54FMPDET2bYzO1e9XOGrtrheVcscvfZv/1ieuzJZ9Ld996f/qt/+qm0boVamz1Ktr/Erv/hH/07y/A4lH7yx+5Iv/7p/8gqI1i9OAtrzFopGAQ3sAt/ZnbFQGrb96fwbCL0FwIPQCp5RrWpHuu1DLFLLQ07Bxy59qJnFOdsaBwlz2i/1ut+PSX0U5W79psCnWubWZ0QWipxN5SwGdos9dfPXEivnLqYnnzujfStR55Lb10yITfvaGMXSQqNHzHTZoZSwFXJ1cAI7ySdxtI9thc9Iyp7jIFekgJjTwbbC+gvNs3iJCdNatgPGBF4SHPOCd+rYETAdNmHkdgmTnEuI+/9sIJRHGdOTw7JYdQpKKlmMZ6sTEwDRrX3DoIRPIfI2Lo/Bo1j8+sexM2AES1etTrxfMmljNeUAZXB8D0BhAxPb4hZTryH+3PwE/fMzdoGXGNeKA781FRPS8ZNl69csvj/bjp78Wr6v/+fP7ZNqyvpznvek/7Lf/KLac02+rrytPWcuZXD6X/93/+PZMngVtB1Of23//V/0RR6Nbya2bHTXbevehai3ehgBFrQM2LJH/zswLyNVavg60TmLJoIGEPgUxJO7YNa0HxnVAi5djjHBFfOpa5nMTyqXi2fi8bF0NhLYx3jGUVacswl75BWOHmqB1QGJEofApaXtNq8YArSvOLN2fSmgdDXvvVkevqF19JLr59L565YEVXjI3chzEnyc7TQlvvmjRLARxW6KmpcIxihX7yP9CwpqOiF6v1KB3yvnnsO9PwoJ/vXHP/SAJFXAkO4v10fy/FtBAvlY32n8kQEI9yn3pv3pU17L70z1170/ErPRnoiTFfyjGptRJnV+ajJc4k3c3IwVr9GGVMPFGC07WG6yZon779hYKQZXAQcnvuCv3nOyx7ChTBdzcpUsMtZ+VRgCmZkYPZJPTUKLa1sXIPXg496H/hu0cCFDM9+UPDg8WAT7PPPv5g+/6UvWZXu1bS8ejg98MmfTj9224m0YokMsxZeuWohmF2L+3/3iWfTXz74Ja9AftjOVvrVX/ml9J5777Ld9wA9O87BSh5h/WnLGJeKrMZw04AL6aBKY1ow0vtpCWt2kYY81MvNAQX7A4DFvVTKSG/n/MCjpvIDMCsf8Psh4JtmjDneUqFWHiXv8GcE6OJ7LUzHdnp8bTyxbGd1GSdYQgqqMSxaTbvt9MrrZ9NjT72QHnn2rK0tnTX+hKdtwGRGza7tK9sxcAIfkn4EGcpCBKSoTMkPqlhKCkvv5T2cR4Id/8b7KZc+V+Dr9gwzAI8X+2832rpX2C4vl+im86B0qxkTOfkgj+5aRILHhw/xCGmpXiH7MMaYcV1UAaOh90f5UZrrfJZ+x/M1wInvV11RixyovkXQE5XQc593BIyoRDztGRNgSoahrejexxTtKOg6qCGlq4KkhGSqalUBN5ucuh3zPFq680zM88PHy7nYP4APNqCeOXPGFpmhRJuzjo4eWfdw5P3vvS/dc/c96c3zl/x4i0WbiTnzkM6dt0QJ8xBfsDpyX/ibL9rxAlvpzNkzvlaEdWiE5R74xAPpH/3sJ+y8paXuCItpha3E2EqXGtOOFQyGDekFw+jgO9i+Ck1JoOhpIlkDmYLYJPrVr37V6fGZz3zG1+twDzeRqhKMQDG27zUaxX4q2CmPkqc0lEPPIyr83vsKYAR5QNFfX8cwsx1V4+GVY10Ra5GvnbqcvvWdR9Pztp507oIdHb9hfDdvZaZ2sNkZANfUkaORcD3BiHNGuVQA0t9VLvHMtW5dtF1DsBA3wtge3psCjMYqVtJCwf9mBKOcEUSeyXlNBw1GuffrPJbk5aYGIwzKq1a3i+0aatoLRv1SL2PBKAJTDDeo0uVGVFWSqjDwPbPrQHAoPJ4vRGBFGJJWPpgbNehYFcJqUfihdketuOvtJ0+k++65I+1YgdW3ADJHbk0vvfJqmt/ZSCdQncL+nTdFO7+0nO649T3pa3/3cHr91Bvp1TdO276TK+ZV4TiBmfTTH/3JdM8dt3bHW8fkkGlAOt6bAwdV6NMoc7QFOgCUEerEXi0ACNpTIyDOVwQqgg2yBvHc3Qbk12wfzpe//OX0wAMPeNULHr0RM+aUZ3JCO814ovVIY0oVmb4P19Xy53pJpOeetZkCGPn6RXukzi4KDFuG6pLt7XPP0yAKJRJfP3UuPfvSufTo06+lp587k966go3lFkK2dcYmm9Uqy7cFTq8nGJE2/IkxqhxGbws0gVzZCms3JfCOZqyvOOARntE0YDR2Xn3NFWtzBoTky5sRjKLB2fOYsc4nA6YMI0vRo55tWEznJP4eeTvKSnx/yXCNdH9HwOjf/n9/Vc6mA1GEIGAA33/koZcmBbpPjIa0Fv2efOxet6LagqS9CtP+5ub1bvn5niT7iZNKPfeazVjgwpQjq3hjpqzKaxPa8b40z+s/ZKwBOLFpletCVDBsFWE6KFsSHvcilORjtr5sbV21d2x4xYVNpNTZaZ2nXjuf/vxL5v2Yx7Q0t5yuXLyUPvTB96ef/7mP271XPPsJSgae1KzRaMO8JGz6vQoQh7vrp9w2ApxTir5BuL2Odri2QhrlQCdaOmocROWhUxNpBk8XdMP36OMf/uEfpt/6rd9Kp61qBFLaf+EXfsFpSp7YKywzRr9Nq6t32Pd64fPGqdddIa3bvq+HH/6Gb6L+xV/8pfTMs8+k22wP2K233erzDAFsNgc2+6Sanf5NRY7m2IX8p+ZdqvWMp2P4RcEI12nM9Nm3eXc0dIYBkn1u+VuHgFLf7ccT/3cs625+2QBoJ7182uoUPvVi+u7jT5sHftnSw7Hx3CBra8n6cMhLDuFpVETZ2bEztFAmCv9wihfi+sh7svAxtqF7HTmjXZNePOnAlu/baNa3QHOnt5+23G0PzBK7pFjdm9IszlYWuzEOZVu1/UAHGhnFkRv5lOwiI8gFnjXGr8jPPt52X1f09DnHyiN7jA19Ry+9uYnA5DwOAGYuCaUV/uJak9NTaKr9xpzy1G3XC/6/5qBQpNTPt3MbnQSCdTcvotubJoQv4zUZe+8+cFa4V+leapPPdDTe3b1/5o/+9LNFVnEQEcbiehFjxnvBqOnGogFFrFxdU6K0vjZQbp37fGRjXE4ZcBDow8ambbJtN+NBAUERQrECXPgs7otgdNXS5JCAgQ/DE8xyQyhl3pIQZiDYBkgArs3NmfTg576YXjAFu7hsqblbs2nFNqfiKPRP/eovGLCdt1p+h+2ZOd9cC/pt2AZInMPkgmyhDBe0lpGjMldhQWiM4UMySsm9JpNRWejaglr8tX0F8GLwzmeesfRjKwz7Uz/1U14+Cc8jTf7b3/52+uQnP5nuuOOOHk+oNwTLHWdNwXBg0VlsOsZeqs9//vN2Wu0H0o/92I+lJ598Mn3oQx/q5objo8JXkGwOaCyroBoYKR3QAsfP7M8xYITnopemyq3cs5FXAMIGRluo32brkpvmXV2x5IUXLeT7xDPPpScMmN54/bzxk62r7RoY4UgJ9MmA2s6obMJ4lpEHlsJmbBz8BzDaMR7k+OPawBYy9lqFhbGpktJU8jiCGhip0snJeo0a6nGqRzoM+PlWo8ce57DmHfDZoXf3PBzRkzT+Sgpfe1x7Ry7qoAAanYROb2KNEVDVzqu+L87L0BhLc5brW+7e2vuyYFRL7SZjECwYVmIoqwRGOLll4tU0wsyOadYYlRA9lx3LKMJ9UbmqMtaQAVO2Ubn68uVL3RoEqi9QYcCzoJJnOyQc4vZoD0oKytOrMpgide/IFpnh/WEPyLZlxLHiN9aR/uzP/xIVkMzitOy5o8fShz/0QdsQa8Bk1bxNFZuVOWf3b6Rzb53rxuOH4a3AGm0sqBj6gCUECxbXCEIIjfE+paEyUY5e+owq0qgwOK/4HnRCNYg//dM/ddD57ne/m377t3/bPSFUsPj5n/95pwE++Mk5omJv/sbpu7u+oRf191B2Ce2g/BFKLf3Zn/1Z+s3f/E33GvGh14fx0sBRgPD+DlTlqIERFUNkfPL1GDAizfgeDZHV3j2kfHtKyfajga+Qk7XVZmjiDK2Ll6+mH7x2Jj31zIvp6WdPp5deu5CuWOgOG2fnrRL4nFUEd4/HwQh81Zwq6/uWrNLJuxGMyOcjoTx7W05ZKuCVwEiVp96fe8lYMIrPRgN0mnGWwEgjAHPthuNoZETdR4AugWMO0HnvdQOj/+vfxwoMk+5R8OgRcdCwoDEZJTBCvJiekSpLtKyVuiNIbJs1BzdNFS8HjvdRSet3VFhQ/lBy6+vrrkD12G8lvBJy1gSWzIECqijTg31IGN+cFXsFKN1xx23pQx/+gK1vWBHVt9400LuY7rr9Lj9oD+WP8B4AGdrdsDWlx598IT1qx4Sjv7hGhYuiqB9/AKA18dA4To7N90iYYsZC/1//9V87rX7jN37D6aweiI6BgJIbo1p5pDUVNOaSRyGgHBE+qGgODwZ9APg88sgjXuPvx3/8x3089NZwrwIZQ3dvGk0uXbzi1S5QpPaXf/mX03333WcZic/7nKAQLYEMbTEZhl5pVAAufJU6gOjHECBomwrSEeRJv2gtRhpyzvCzlo00DRghkAOaoygxKh96WM1qcCEkvmse+ZsXLqennn3NwncvGzidT6+fxUGMFia/1lR0h/HjnhB22DgY4aRjHHvf9ELDj/hqWzwjKimOc6xnpIpb54Dt1JRZTkFHur8dUIrvjiFWAgkNVlWyvJYL2Wq/DwKMcoBQ45sSGCnQKBhR95bajMCof+v44vMHAUYce/cehOkARiWrGw9AaXUeSJv5RGtYJ7EHOlhXal1FTCq9E7yHmVPRM8Dz21YKhZ6KKjtass26UZOYwH7hGs4XWrK6clRqY5UEwEitJKwfwarHz7feupxOn7KsOhsLFt1P3nrcqmj/xxYqsaMvLBiCHeY7Hnbb8bIvr776RmoMrdYAACAASURBVHrw819Mx46fNA/pkFVBP25ZeHaUuqV5r9kaCtZM5uZQm25SOoSKUhUe3o3vARAAyE996lPduhZBgIKiNPr/2XvTIMmu6mx31zxXz60JTYAmI0AgjGQhBJIAYcCAkWywwdjY/mwTdsT1D0c4HPf7Zf+5Efb1te/9PGEMZhCzEBKjBjSheWq11Jq6JbV6Vs/VVdVdc9V9n7XPylx5+mR2daslsONLaFVV5slz9tln7/Wu4V1rlbU6n8e44B3UvOoElhfWCoVkYbthzeBKA0zcUgTc3XVZFhicG0Cjrh/ztnLlKqsiQIxp9+7dBqrvfe97c3kliwVkWrsrOdGqqjq3ra8jWEZl4kOrzdzss1brxTXMCHwuxKKQi8f5dZreU2kgVmbFgtYEz0RqsOg1nV5pWy7LXkQa8t22ieTw3Kbd6QV1kt344g6RaSbkAlbumtzF7Z1yIxNvLRicbbBB5S6PAswvm2uHVPs+j1TxoUowcQ1/lnEt+7FlsIrCzPdA3AtVYy5fNyoTtftqUvqnrLA4CedI1k/VenHhGZWSKuHsayQeX77HKlCO7/n6ciMgAn2zOTQafYzfHcWG8PG1AqKjOF2DO7/qe/G5WNJrKzDK2v60CSN+t9wc2o7roTdzt5nvsujh4a6XKmDxBed1r0xQkfhXuPT4bqT88kAQbnwPCwihTUzIrA85z73ZnQu6xUxaGYz4jm8qCpTy+QP3P6K+NC/ZPCxXmZ+PfvRDaUbJsFa7W7GkaXW/3bFrb7pFsaTTTnu9WFLt6ZffdqH1g/KE1mwliR6NPz/0HorWCveFVca98ROrhFYYNNuLC9otUr5bZrYZoFNBvfAXu/D3ucYacbo2YIHFw3W2bNmS3va2twlMVqann37aLCQHfv9OM4WFyugbNmwwq+fee+9LJ55wcq0rLkCFIgL5oVxWxu/DlZhjBaOydreY514+5ljBqEqQRgWtLFiaja0xxO0xKqxPuU9pWy4CDbUgUfGmZjvFcjyU1j21IT2r/lgv7TwgOjif9stakgsP04f+YrKW3O1btgBeCTBqJdhbgVEVYMX1HuesrLnHa7YCh/JzON5gVPVcfc4dNBxYovJ7NGDEsa3AzD/7bwtGCGB3wUSfuYNM1ADjgnMqpy8eHkB09bEYPKHSywlx7AxN94oOqH6MB529Zpz/jfZeE3BFkDtebzFCqQxGNXeYlMY+lfvZoSDy8NDqdPNNd8oCUHKrrKJL33lxWjY0qPgvjKWZNCPQ+vb1NwhslshCW5o++P7L1H0i3x9jdiB3YCoLT58bNiBziIVBgJ/3P/rRj9Yyy31xu5bE/UUXnW9g1xijAuC/AyxYLbgMd+7caTk/uONop3HfffcZODGvTuPme7DroHa7xRbZfYyB8WA9/d3f/V36H//jj9J99z5goHbuuedWjt0tI3/+/5XBKAqIMpiWtctWgIedQjFde6YGPpTugFgg62hSSpE2VLvWFN2XiUn2dA0rnjSVnt+1NW3cujs99cyOtG37uBibKi0k9908hBmxP19NMPK5cDkQNfdWYOTrPs5fM8uoQZOmtqSxL+tsRz9Xee7jWHgOxxuMys++avyueEYF8WjAyPeNK9vxnlw22DX+K1tGn7/+h+r0Wu814qDhkxY1F09yrTJLXRu3z1TyBhdD2SIyOjOMuczFtlYO1qLCjpXdMKdGd9bQT4mQysOwlhSm6LWnccVlepUw2iu3l7sf8thko+QCx01ejRV1G4ShcjgIHAMU/f2ySNTYzpkXvNfdLXp2W6cE7INymW2Q0F6e3vWud6njbQ7ALxSBsa9/8xsCrSWyCk5Kb73gPGu97j1MECo189e+UwcRNgVzhJsL5hqxFWIsMPwQ8FhFPBsUAgdKF+IOBH7TEZii1cT7uNwAGM4FK478IeI5pwqUvvLVrxqzDZabv3yO/JnyPawcLCiAifOdddZZ9p6DCdbcxudfSKcrlwgwclIC84mCATtxoaDju9BopSXWBnMUBAYH4ujeiALLhVTZbdNKcWl1rGvjfD/G9Vqdz4V2PKZRmJmzrn779ady2Lvzig+NT86nFzbvUZvzrekZxZXGVOTikKo7zKvhZJsse9x4MuCtOg4VQyDQtLX32jPJYzEaXrGVAEXitsVmMnpxYBOW3D8uI8wFy2dFuodFvuhlZqQK2WGxTUxpcsqypPx3PLwMXNEy5TgfT1Mr+0gPpvg8gll9/WQ50riG8rx5+aE2yQqqrbPWjQKKrKvFPPPfeQr5vT31SLnlafOWYiU27/knxjCoUpddkaRQXpPxvokZRTddA1AVrnLfJ4ucjmM+zD018QTRndvwnIgZfe667wsLsi/fF0LZ/I3ajiMzPz1uU3YH9crdhjCOFlStMKgeAj2DnJnnC4xjcbd1qWxOnGzPe0FAew05bi4u2nL/klaz5y4+7rGrM5MUGEuXKirU4xPQk3sMpKzko7TVdeueSmOj42Kavd2OY1P764EHHjAhjVutX40JbVkVGlvU3Gi81qXYFtejZ9G2bdssNgTTDMo0Fgqt0U8//fR08sknm7sOEPHqzw4yZS3LNwlzifUDtR0XJt8D6Ig9QdlmjFCtSTjFPQfIwTwk+TS+fC24UHegg23H+FhQH/rQh+zcPBOnhdPxl7vnFUkJfB+WmNONfTMcbzAqu6PiRiwLkrh+WgmvVx+MFrv3ARWBS0dPmpR7bs/IdHr2uW2KKe1IL27anvbuP5Rmp1EyVTtS+XE5vcCknCSq+pQVYJSVr/pankeg+hCMQFIHo/aQH+V70Oa4AKM2gVFN8Qp5OGRBNXuVrZhWdx/ByMHfn11UfKssFT/vYoCqEozacp8zmwL9s4aX9iJ7kLJX7HlPwLVZs0/J++IIe8Wq7Pp9Xuc0zLID8zE+9221Y4uvBkUgymf7auGyb2YZ+fGmNBRGwmLmYbErsdlxrqjGzx0//FnWPgOM/ukb3zXLqGYdMb0FkFRtWBYxQgwh7pRsfsbfyTBnVl3YIKy8Lpw/JAcW/5nHkOMgfn4GTOyCf34N3wRRSHiV3sVMnlsjgMHWLTvNZYV7auvWzSIZkJeUVxuWmllNcncg4LGSRgVG7VpwUMkbNnDBLOR+O5TrQSJj2TXAHEyI8bf2icfNMjlTuTdYPoAsY6JKAfd98cUX127DALoo4R+1fdsCRR6Wz7EvMs4BRf0nP/mJnYvfv/a1r9l5+B269s9Uaw/AwyUH4MW59YszJqe5E/PZsWOHgSZzhQX34IMPGtOO611yySU5htcnwUdzxmL9RAtolniWtLZowR1vMHJLpbxuo8DyuYsCpxXg/EKDUWduiqm8aq3RYa25DoHQaHru+RfT8y+q7t2zG6X0SNlKyokTaM0rFQGyBG50A6MKd8JiwSjOtQk5dkTAnKgItGLo1UExr7xWQjKCke+HCH7NLKPFPmtf+9VgNFHIBW6Savyk9uPhIR0D0hFdqGSVGNgjQwqrBmvUrSFcsbhhOU6TNUUs0OYMS0rEHhp5OhpZJffQeJSjCoOhDEbR9Vh200Xr8ecBRlUY4jKgwXUNGP3H936k43Peiwv6aCW5qeXarNGeC3aUH++LyM6DS0ZZ+HRPdQDieFx8TglHyLll5QF3F2D+HT73ApoeTK+6LtemmVYzNx0KRX4IOcMcF9PmzVvMKnn3u660WAnvXXnl5XIN8vAzGOXSKwjP/H3cdZjfFlQ2MKq/GDvjNkYfLChrSJhNeqwgLAiYaj39fWnViSeYUAcE+LdmzRr7m1wcrCDOgwXjZZfKJrU/K9cMoynslirvQVC44YYbDGzf+c53GjGB+QcI3S0XCRNeTNafJdcFwDj++uuvT5/4xCfsPpgvXHRvf/vbbfy8UExwK46ojfuwGi1yfS+S6sLcytAHMIpAFBdsw8SybbVhI+mj/HkEiyggo5Xkx0QXSxSCreI5v8hgJLVN1n3uN9QJ647sOHklZlS4c/sukWAERuuf35aeV6fZkUNai1ZaSOkI0MDNRYwLGYHq6xmGaE6vKIRBU8vIQcMtoyx+C+2+0OJ9T5ctqvgMPX7j626xYOTncFDy/Va2jv39eHx5DcW/fS36z5rgb88ufPNcihziYLSAheP3KyQAlrGG+MeMFA6SQqpgOebnhANPUejstisqX+Qq5wAVj6SxagbvNwNb6whddCIoFy6NYOT749Vy0zGvZTByeWWKe2Ozxte2/dt3bjQwclPPNyx/e8maaDn5g/PjfRJcANHJtBsg6ewyZphPogtPWG/xHPxusSMl/nlBSL9edPPFxVpesFVg5BM/I985Y+tVxQS0d14I0Ztvvlkut4sVKzlTVtFWAdJYeu3rzrDFkxeQ+2uLZme2YYt/3gytYlW3YyVpIXm+EoQEgIGKBm2q4TKhXCSSSHE/Yp3wL5IC4uJptWnc9woQYPFgvfii9FweNjoWDcVfISqQhMpxuPCYi5jzxRzxtxNWAGi+i/U2MjJibr1LL73UgHPTpk0GclzbE1gZKxvB3XTlhbgAsFPTXPPj1qkLInfpMYYoXOz+tUNz99T8PCI4RKWp1VyVv+fHVgkuPmsFTvE6vqmrNnx5PK1ALa7taFH43ml2b1RaYFatOwlxX4L65iKGVddL6NaSZtet3yzm3a60bddYOjCqvlmypDo6KS9EsBVgqjf0ozNx3WnXeOWyhRPvmzKwCGUXPg1KAkVTwyvu3yprtun9FnKqCrDKltqR1kPV564Y17xEwTUmrms9hkNcRqBiL+JAsjgRGnR47u2myy2lv3DryW2tPjK4MbGmWMKA15yUBYupkgsmYOO70/LAtCuWh9LLZaUqaEYzi7m85n3eXT76PjDLkTgddQGL7/l6OtL683OUra64NuO+iXsvroM4lqpzlb9Xu25Kr237529eXyMw+EN2CyQ+dL7kgsS1Skc538Dm7lGwMmN/Rnm/GJORFyrLtl6FoGYZmaAhUS9Pfvxnzzws9PJComS8VTMLZizHGCNPG29kZNSEKePHdYWFgOB98MGHlF+zzEgDVkolr4sMRjXAycHGDEQFU6JFUL2LACbJihoLIHDKKaeYpYNlsn/0QFq+amV605veVGMT+sP2n0daNHFxeFDTfwKApiW7tlw07eM94lpUVuC+ySkqz2c0nbEaSQDGAuL3973vfQY669atM0DzAqjuyvPn0RKM2Kxo3cUzij/9+xFwap8XAeBouR+LoKma1//qYJRdOhk6MrDkv80Vh8sbj5H25LhaU7y4ZSStXfdC2rh5d9q8fX+anpwVGWgo11xUBYfsEiKOER3QjTNd5W5zgYPlG70TDYBznMAorn0Hvaq10Mq6arV2yudslH8SJOZOKywePG56APNC9h7Jji796xTjcdmS3tSvXOThgS79lCxUikdmR1oKmbWQmZiYTBMHp9QBWLatTjutmN/BSXWMXujTaqeKi5pt6uG5nPVxRKHv4Q3ei33bYvsOX/N+X2VwKM9Tszmtms8oP6LLNMrqqv1VBr3aeXDTYRn5yRwwHHhc+44+VDcV48KoCaMCRDpxxxT0bW7EG8lltxWMuUx9duBhYm0M1selDkYc72PwscWx1ISYad354fG5V19ACO/YvkdVou9Nv/3bv21upmuvvTZdc83VCtwvtWvNKk8og5O0SdUIawQjNDo2eWgFbUUmrWFL5bpe0GKjhQQxIMYBQQHhfcEFF6iqd3caXpZddF5BHEvF420RkKruMwptX2hYWJz/xz/+sf2ElUdxUxJZISfwHhYOMTLiPZ6AXB68uxOhfMOG+/a3v22uOMgOgBCfk4vkblSvLhHzzRYDRvEe3CJyhqCTWtwHbmsNl0fBQOS7RxNjiPf43xGMOtCqbSVq76CQse+MNaf3Zsa1rlVNe1Yuc2nu7e3DIrbMpZf2jKeb716rZ/osSKVvs/fEDrWW6YsHo7KAm4P9VbByXQn1+aciS3wdq2UUhXF5f7jgO1Yg8r3nso+f0UJesOAOYESFixmRrVCpp1RRpSu9pmMynTTcl05cvSSdvHowrVzWp55mKASqooGSbHEiKeM2RV3qgSYwUqmn7VKSR9QmekyMyP3j82m32tHvO6h0CjEi52YpBVawiQtF3hV0j6OzFwAiTx+xMWe6boNFVQaAKK/LcqCZ0l8FXL4GIpkkGiBV4BbHEvFGLLrXtn3lxpv0eb1WGiebk9sMinXDAspPq/ZWM3dJdmRlIgLnclefu/MQxJyGeAwaHELNMtD1Ztk9cphm4sE+s1KyvxX695RccVyVc60T24u4zpsl/Cd1rXbFga67/rtmoZxzztmyUJ4x1hvB98ZXY4XyOti4e65+dFmweQ4R9zhxSE3UdO+0ScCKwA0Hld1AFs53eLXaOPFB+XHxQUJQIM506qmnpTWPrpUlc5+RIaBsb9my2ebmHZdeYjXyHNA5j8eCHJQAQ9x8gBUliKB4Y7lxLwAqix3LEbafux5bAWUskMut1i0c4j9xLhudQVnQ1Gvz5TWJFoqqrnGbs9590MWzKuSDuSeKagNZYORJtvVUBI/zxvDPit/LO7Hi78W67Phqj1qIjKs/UU5cnizayytPiLVumnS9avTRrAOOrXsW6t9knR8mTPKMpV7KOKjDcJeK/U5IOZqYFQFnpk8tKnamG370oJSkA4qR9uYq4EyLxTLkXLKt1Nix1q9Rrs7g4GDuStZ4XTw0DGuhqPRfBiG/J5M5hXIa5zvSmctCzq/Nc3UFpayh+yDiei3vXb+GKb6ySlA058RStLJKMjM6LPFYIK0qL9Pq+Nwj8B4UA6S3YzT1DxxI575hRTpnxQnp9BNWpSWDHalXpBKqBzKb87I6JwRYM/hFIUTpf/L58DTtGU20aZ1I0T2oosqjB+fUln4i7d4npq1Aab+spt2qAmPANKeEeck53H29MrtmpTRPy5KaniI+rZAILkNz2cr1N0fH4Nw3YV6bkQ6tJsl1X8bqC0BVJcPL1lPVFmkAkeBabyUXfA37+Rxzan8DRl++/scGRrz8Z9XCsPsJYFQWpHGxRIuGc3kNNCcuRA3Hz+sbtdkmJeG0oRR4caCBmAKzaBoeeyGmAdvr3e9+d1p18mpLTKV6gwfaIQrwOxbRYoVCq+N8Q3Cv0KpJLIUuHZlqWWAeGxjFB+iWI/lCuP6WL1+Z3nnpZVZp+9FHHzVLCPcaMaLZOfmuDfQblQjG4fdPvIx/AA7AeeONN1pcCEuO45w84uN3a6ZqkVa9FzWtVuBbJVzyd1mYGaTiAo6auY+trIk1dXkeIXcp3sfRgNGsSvYwBkgpWJfMqVURkTDCpePCstXcVc2Rf698f1Wap5+7VzHb+dkJi7fNSMPetnsy3btmY7rz7sdUWkjxIpUYIlabUxeKwLrWyQx5Eq8gGFXdX5QdZQHp91OlkLnMiu7dKmEa56l8fV87BqhF85vZjlzjj2fWKbTG9T4jUOkWOPXIk3Lq8t501qlD6ZfOW5FWn9iThrWtAaCZ6XGtVeXeyRKcnVIZMblCxyfEZgRo2f+a334pKl0C7k5ysvqWKY4sZbwzJypnF53ar4wop2/veNo1OmXAtGe/mLgSf7MCnYnpCZ1zXCQVSEJSAAQ8He09Fjs0BZq4GnEs0wpzvHVB4GpgQFMtxQddhlRZOy8XjFrNddXcN4DRf3zrxqw7mmZaF1o+4KMR1jHugGbtPYXYkM6mi+y5CEpVk9A4nsaGfT5mrtPTowC+aNckZV544YXmGuO7P/jBD9IJrzkxXXzJxbWinFzfC362ssQWK2z9OMZBoJ9/b3zjG20MaMgOzB7sXux8Ru3DN50LZM4NaPzVX/1VemzN4+m6675r7jTcaJGdRM2+WblpeHm8D2IC7jvunZgW73t+E+8THwK4vTIG54uuPSvoGVkwR5ioYwEjFy75+ePyrVtYvsbcXezgWGU5NFWeXiEwGj1w0Cj11Pd76KGHLEEaxQCrCHewK1xVQiAK3fI+9O+1Ap/DHoMFwlGAulT1e0e664Gn06PrtquckLRsNGa5ivqGhuU9QGEBkHJ1+1cDjCL4cE++nvi9am78vssauZ/HrZtmllGrJepyLruEiT1LWOfAiyUJdyno3MMynN+fBnsm01mnDKZ3vOWMdPZpy9MA7FvN8eyseqepjc34wVFZNnut0ebYuABE1TOSKqvPk/AthYR+U736TrfYuN3KqRzozx2kh9TAc0Ckoh4l3hO/M5JDR7+UBhVhnhJdf3Qh7RmbS9teGpH1tF8gNaJuwDOquKHCygt6nirqbOQglAhx9NoX6MZd9LYyZh/JtQIjLKz5ely+al5eLhhF6+hI54rr2dx0X/ruj6xQalwgzR5eeZPE41zYIawQlggwLBAXatYNUi6fWDS12QYsa0MujP1nHAeWwNrH1lnuC0U5cS3hZuJFoH7v6L7U05eZQ14Hj8+qBGqV1lY1F2WhwPcAXlhyjAOrxMvq+EapEiStrlfeeC7U/ScEA6ywN57/ZlXavsOACE2c7zHPUK2JgTkTzTf9c889ZyAEaF900UVGa//P//zP9KlPfcqo4DTQwzJyenkUhE6OOJI5HufsWMGobkXgNq6TU3ydOSi5NVwFRnEcDVbScQIj5iYqGTA3GQ/3jFJCOw5ile1ymXXoX1n58vGV3UhVYOT7czHKDNplZ+9QOjQ5nR5d83S645616bnn9qSeodPUDFIElx7FRqWZ44lfKFiiDkazsoygFUeZ4Nc8Hm66eN6oUDRTJvwYX7/RQuY7UQGO83sEHanh49p5YG3WFHLlOMoe6lHDzF6B0pknd6c3n70ive2NJ6bhnrHUrbj3PGAw1Z22KE770t59aWT0YBo5OKEY0KxidTqXLJEOYk2kemgvdsjaokdadydkB1lJGj/ANDjYl4YHe6WwL1iu44CqzFCBBpZeV7/IRu1L0lznkrRf8aTtqkW4fd+4KrlPW/xvvyj7ew7IbSeriu7UNevIKOY8YPKcsiLfofEsqGJ7laFxJFlc3ktRHvle9WfR7FytlCkDI9x0/uXo+igv/qitukBwYEFIIQAJbvt7/PTyQdEaKm+mZq4U35DO3EJ7I/4BwCFAATkqOdBzaM/u/VbmhmsihAniA0ymaalwqZft4dqLBZyjWczuPmJcVClw8gBzEqnPVQ/DtcEIPnGT8TnzS1zHS+z4T8gGsKGgrQMeAKIz6YgfoalRNdytM+JCWD0AJW49iA2XX365ETtgzZ155pkWW+OYqDQclUYeJu5Yv1ee+3kEZHDT+aIvb6oqzdnnMh5L5fXgBLDLOej67369VlYg881647lzHRowxk64KEbM8VVXaS2WqrWX77GVFtnsM187fM4eYyxG9ZeWvXnrnnT73fepY+yLadtOJWt3rpL2rkK5VGXoJGE9ghECqohnidHqQbfy82uZvIplUbiEy+NtRWAoX6OZm648X0fzvThPDesA11xYCLNzIhbRroUZUGmynnQoLemaTq8/dXm68tI3pFNOIGK0XyC0P83Kb7Zzp4ok71CcR2CwT3WYRg9OpwMiJBySUnKQkmhaEz0Csna5ywGJTllcnZ1y9YksRUHlQZEgejSp/SKa9Ku1TFe7uiQPyGLS7/39c3qOAig16+wbXJ76hlfruQ3pnL3p4HR/Gpto13Pdm7buOpB2j85K6dZ4BE4TU8qHlOsul3QSWMsqa1e8KSvFcMazp4RXWfbGOXWZwXE+Z1FhiGAUDZmmrvEjCFSr2h3B6DAhEEp6xAXmwORUYgaA68tjEU4N76CxHY+hiJdUAUEzcOBmEYhsrmLqzJ3AZh+RUCVeQg4MsQ183gh+GrlxPIF9xmICekZ+8xBVfyXAiHO61VVmlsQ5bQVGrmX7IslJtD0W+8LSBEiojI3V5yV4OBaqKBquu9O4BnPA90fHRlRW6CT7HYH5rW99K/3FX/yFWVSAOj8BcawhvucsHQfXKu34aED6SAJksedybY5xOWPSNea4+F9tMHKrl3n8zne+k37vd/+g1m7Dq53z2dKlw8rrqccLm+2DZmuzGRj5vvL9x3NG+XnqqafTWllEjzypvlrdg/L8KCF5dD5NHqIttRIkixhxphpBrgHsi5bfMFqLB1Mez/ECo7gPytc4krfA10yZVblYEItCuOw6b1tQzEfCuguizcxYWtpzKP3Km1+T3nXxeWnJEOA9rY+n0i7lbm1WIvGmlyAczBgQjB2alttMcmhac6nEY1p5WOKd2MNatGalEDNiGXTJKiJm1Nl5UEnK82lIz2ywp0v/FDHqVf31nrnU1626GX2yolSwuV+khaHhJQKnZVJKlwpclhlAzeg5jksZHRH5YdtL42nPvqm0fe+s8skOyU0o6oTiQ7NtUkBkEc2S4GztSerEtPJc/0KBkQ8uaqFlgYHQRdg5HTdaPzzc2HLAHzwLpe52WawISgYwnJ+fS4aXmwbP6+tf/7pVhYaoACDCACMhE+uBMWAxEAcx4SVt5JUGIywVr54QEzjL2kcrMOJYB3kHdXKjAAuqH9DWAYHHi1wpr5gwKw1sWmwpb+3BNZgTns9Xr/2y3G+ftHlgbqB/U/OOueK8WEM07/NqD9yHJyp7BYUq99Bin2DZ3XRsllIWmA4+zsr8RQAj9wg8/PDDphx9/Dd/u0and7IOc5XTBshTya/jBUacx3L7CrYmc0LtQBo/rlp6UjqgtbHmmY1pVjUYO7uH06bnt6b96ok0NS9GFhVGrJZaIxjNGcW7iB2X4sjHC4zKbslm66mVsCx/pxUYRc09WsBlMOqcHxFZQYSPqUPp5BW96ZfPPzG944JV6YQlUoCVFC8uQtqmfK0XNu5L2/bMpG37p9N+FaWdpLuBaIjt7QJ+SBAkLCrnaEFkBksLseKZKAJykxnLGE4d1ZTVCTpJxsneEu6kJfrP0j4BUn9bGpK1NNBHwWiKOGPj6Kc8IL29/RZrGl42pPBDd1qi/mkw7vr6V8st25427ZpOm9ViBBfeLlm0/wAAIABJREFUnpGJtFluvb0HIWSowLSerYj8Tbfvzx2MiBnF0blWXCt+WQQVEW4IOR4gAouHz2b0PBOEoTOvqBUHjZkE2FbCzN0LnIsNNTM1IQ0kuz28OCjXu+uuu9IJJ58hi+ctmV6s6t07tu8Qo4Q8ItVMW9Zv8RKqOHitt2LbyzfeyDdtJRB9obqgW6zQdQHj7gAH87IfnPMyR04Fd+uH+4UWzMKlffpja9emUbUsP1dVG1YsX5Fu/ektAt9z0lve8paaS8gtqawhZjdWTkKVI0FWFHEfrKp77rnHXG/MCwF1XrjoTjvtNHPXxTFWjY1n7PPiCkjUSltpsosFH8IWuHhQJDFi7Sd3xcqUQJwmIVlrBLdsp6pYQGmmq66xwEL9rqpYlrvpGp5lUdWhuYLkCaT1OA9ZJSQ4wk7EQh9RDbjh4WVWQPexNWvTZe96pwrSrrO5uvLKKxvIChAYSKpuBUbxsyprwa0j1o7n7Xl5Lb6L9UylDyj4jPHQwXFpw0qolMvm+Y07JKiS3K9T0uhfSpt3E2CXli8acGfnoAqq5moBFK1boGAwAtTKBeQkb4RoZtjXSwXZriqekxEeK2jd9vzxcFhpm+pXrlKdqzdwCqfjF6z9nGJSgGL5mjam4rT+GX82vxq3kd1Uc6QRsG8o4SOXHFy2dt3vUJcU6smd6UOXnZcufduZZr0stE+l53aMpA2q97d+/d60fcd8GhmX0oflAWPNWLK0/iBrnrnLE5Mr+gBKuVanUUOjtDVmDvMM9VtrW6y3TmjjquIw0DWXVg33CniUQNvblvoU5xtUTAlX34A8JgPaz91KqO0dEEDp37CU716V4mrvWqJE2h6RKGZUOHdH2jPRmTbJWtq651A6MKZwyiG5BZXsPK3cJlInOqCxMydSUNrmJIMU15rX/ZIL2iFGZoLubrdzOIHsaOSjH+uy8bDvkvT6n9f9sDY9LpgcYPgiv7sLKOarIKQ8oO2sMXcbzBOsLayhVgN2zaSm1UiTo6addw8FYMiDwep4eO0T0uYfT7/6q79qpWjw1xMkRsj2ypQFiHjFEje2MEt06iMJyErhtYhZd9CNWlgZjNz36vMEsDJe7mP16pOUozKe7rzzTgMSrECsGOJPfTLTR1W9gdwojwk5GEWLgef0zW9+05JbsZ5oIQ7dG0YXFtBagRzPCraX1/3zMbqW7fEo9xn7+Tk3bk9vlLcYwXqkua4t0BIYtWkze40t4r9jUlJQSABt5oNKEswD85drhOVX1fWOCYzMOsgvBwGLU2mDworbvv0lxSn3WXff89/wRgHAKWI0fsfayuNKBSRcMbHvHycw8nO6QuhrgZJT7AdifuwHXrNyT1Oj7pCC6Umumuc3bku794zovZRe2H4grd/Ad6jSQNNHcoSovk3hThVTJT5nXfpynTTbQwjvWLduEXtiMWBEoqxXT6nary4jWik95aG0suAQqoDQLO1McFnNilSl5NSOhZm0THT3jql96b2/8rp05a+8XgA1pviPnveufemhp15ITz27Q0piZzo4oUaGVEsASPG8WFNQSySrA2fNqkQ1LyjWNfdoMWIWN/MMGFnlb41NbkD9x0jmyqeVu04WU397WjqQZC1BDU/qDKB/vZ2ydpXX1Kf+Vr3tkpGq+CBQWrp0hbwgy7UOlqq9SFs6ON+fNu5Uexe1q98jS27XroNp3whJt9SKlMUOCYe4loEOeVa6vmJXuRI5SbcKtdCo0a3lRTz3Voe0BKMvfPv7h1lG7n7ImnamZfum9rpnABMgYQtfAOILyeqbmTbTuJmrBsgCY0O5m6hdCVwzcjmRp3PTTTfZda+66ioTQPvHR017+ulPf2ouOlxz3km0tx+WSM46rsofitc+kiYfQeVo5n0xYOSWoLvy+ImApb3DQfl4L7jgLeZi9IrbxMRwAV1+xbuMiOCxOLdW2KhuZXHvnIuK3LjfmFOAm5gFeUQEt7GEyH9yN2DsTxWFNuel7QRuUMbMfANgXv8uWiBHms9FzyHB78IyMrBGFLJP9f6zz22we0fYfv7zn08f/OAHbV0yZrS8Vq+XC0bR2mU/fOWrX0of+NUPat12yQI9IPbkprR3z770GrlR3/Oed5kS4flrDmTHE4y4HxQKxgXRBPYmSgLWr1f1yPORawBOScEbOTCaunv6JIRGtNY2idjSoZ5H8+np9dvSLrUuH4Nhp0C5zfpMtgrzM+YfXo6CYm/CqcIEavIAFgNGJMvGUl5l5TGC0WLde63AiFI7VsHPLD1ankzKoybCjvhoqxQnuuJXzk3vvOS1OmKfLITOtH7zgXTX/RvS4wKjaXXZ7exUrGZGpCCBNiX9MIbmSUgNDEQPSzAthXGY830aJK1Nrf0H2rcBUmEhEbLqUu4QZcXaBEwdC1K6NEZAaGigJ61c2mlEhz4B0lC/yBACj14BVZ/iTn0CpqHB/rR0yfI0OLxClu5Qau9flcaVk7RdZIeXBEovbh1Ju0ZS2rFvMo2JEQj0zXm5NsuvAoxI3tU8iX3XLtDsLHKwbGU14RIsZq8vGowQcggcBBnaucdBPHfF4wgU2vRAMgNg07nrwASlXEVewdc3ZLOBuvVFjtCzT2xI555zngENNGPK0SCYoSFf8MtvVhkNXDO50oI3nGNioEvycrdXlbvGr99KeNYsu4oE1SNN9GLAiEXqbha3LN0tulva16233moVtnGheZkPkicn5cMekL0O0EZLhvE6+PJz+/bt1i7ir//6r41RyO+ACDEid7Hx7Lykj1tq/tNZj1QYx73353/+5wZsWCUIOpKI3aJazHwu1jLyNeQ8k+gGtHsUixKNH+2fcSHwcYUBsJMTdXZQ1bNtCUZmtVQ4dYJlFK0RxnL7HT+16gqnnXq6PUvcY7/+679eA3jmCTcpMbrafR2FZUSQu0z18z3kLT0AH54LFhFWL+DkrnPGyFw5oYYyPcSsYHn2qynk+Nih9Nz6HWmHclZ6BsSqVJ26NU8+p/IRw+mQkixVsMqE5Kwlmed4q80R1ejRno8zGLVrvqrqSvr6Ou5gpDyeTN+GYDCZ2mfHRdMeS8sHOtOv/tIJ6cp3vEFMuO2ajq70mObpp/dsSWufHpXHRkpAnwoMq15qR7fcYbKGZgUU4HM+Xw5JuCxk/Ky9uaLZmoFR9NEVfs0snCl2SwxP1rflBeonuUn0WVN9u7mpcRWe1nvTh8zN2CdX4rBAaLi/Ky0b7DLLaYl+75bLrbtjIltPijmtUDPQHrnuoIcvWXmSFDvRv2XlbBHx4vmXDqVtI+osrdjXLrUZGRMDkHp42TWeSQ415Vmeiu7AOnzFwOjfvvbdBrx2P7q7Z9wScjeOB8p9sqMW4Aso9hcqg1EUGDwIZ4ZRRueu2+5O+/bslxvmbdLgXpBQPtU0+UcfXZOGVgykM848w2IGaCFRYOEjP14vH+/RCNJ47bJA9Nib51jhWvrRj35k94XQh2gB/be3p18C9j3mViP5lMRZjwNBRTYNVYvbx8e8OQXbz821KEMEq5C8I85LnIh8K2+B7s8L7R2hzrUc+BgbLSMQcAAbgv8973mPWVTeBNAtsZc73w3zRKVhcjH0GK0aoAm/ogcmPyVgAVAAHEGLNUBrdiyksVFRxIpXee4diJjHWDkCbTa2pYjaOOcgc575IrZGM0IA3OOjzBc5IOvXP2M5bSgPvfLdE8/CZVizhsLmZYfHZoy+tspWgO+pOLcoGSiF/HNL2NuB8Fx5Ns7grIEfrhcTKoVwkWsK9+KMzjVvvcZ61VpiU9ouMsOsAtujErD3PfikLGvt3GlaxAAQehbaV7PWniV3ILUyM5y3cMEvdo+0slTM9grbt2pOIjA1e9bx2Zep5PGctM1gPbUpLtLdoeychQNpuGsiXXTBWemqC05TTTnFgpQ0un7rzvSD29amZzdjXa4U1uA4Q1EgfqayPlDAjcqOmy5bjva3/awrOFgWubZlfsU5y2V6+D9uaT0rPbQ5xXFwk85pfIqMas55XgI98oUUV+Jvq9KuJyQjKPUpZ6lfFSOWD/ak5aqPNzwgslKPCFWKLy2VFSW7IPXKUhoQAWyp1i6svNn2AZWG6krSR1QfbyE9v2lv2rFbe18U9UMqM4TSMUknBY27S/H5Nq2dBbEC3aphrl0p9r3VTB7E+225Xqy53pe/ZYVSWdCeQBhbEPCZV4j1AXisKC7+2mLADRoWWBmM4oCiNcE1u7WZX5DL6t577k0f+OAH0sknnSwXw0hatnSZtBXVtNPDdksq9t95uYKxDCY+ruN1Xrd+AFCECiACmw1X2G/91m/Z/P7ohz9RvOEcc0XxisVlKRYaI58+hwAH30UL9/wWrsHzQYihQec6aUrcK6pBOBi5IuDP8o477rCYFP8oZ4NrlL5HGzZssFp+zImz7VpZnouds7gOLD6EJmiuE/au2qM/vlZU1b3pBIHB2a8/qxYr8/vDKsKlOTS4tHbJZlavbx4ft4ORr824scxK1DrE5UnMje9gqTMX7JGpKSj3xAiUI6LCtwcO7Bc4IWwU+5Abp9ITYKWA6jMTtf3ymMuf8dzcqsV9DRDxbIgn8nzL+6mmTJlgLJRcwJg/xKCbUq+xMdGvupUIvmXb9rRJQlcFpAVefVKO1CV2404Fug9ai4kpGBBSknBtGb2A6t6/IGBUzv9qmIdSYdYIRnQRaqNMlmIj89N70vK+yfSOt56R3n3RG1N/56RVMnhx+3i68ScPpQ1bVVlhYakcVpoD6wTtcSH6GeHEQjnUc1fcKBu0jVVs8hMvFnXFxrAK6XyvcE8DQvM+9rZJfSYAQKuwFu647PCfQojgWQJO1MATA1akh04BVbfGuGyoMy1f0p1Wioq+TK687nbR/RVT79KaJc60VMGnwSXDqUf7pkuxpZnZfuUnHUy79k6nrTvG9U/lzMRw3zcuwpqsujkpJgtKOs/d6XPy+WLByOWe33qz/VmgtFpIfOXbVoHBNyRCzQkLvIdQdJCas/pNWXP1E/vg4oXQqFzbKT+gKMh8ATm6suTnyZvR5GMN4WJi0eGimoPFJIaeJ9Y2nucXxzKqQn8nBRAbwtoAcIjn4JoEBHCJ9nT3qXLDJTbXuKM8b8vOV1QM8MXAvVOBAUAmVuBJsWjwAI+74nIR2pwQ6e48ByPe49rkLaHtE5vi/FdccYX9xMWH+8m1OU9i9iTkxYJOs+Ma/P9aLBppbl+gf0/L6ln39JNp5QmrDbjf++4rzGLDCsCN7NXIjYFpRXKLbR+tEeAbYCnWanTXORi5EsYcMR53R5Nk624vQI+yUpBMsGJPOeU16nt1ptxgijVoPbZL7R8d3a8xLUtTE3kdHiaUKiyjSguqGLPvR99/jIvKGcT+IKdgEQFEvGJ+WTwnZchgh5kWzU+5Z8xikBAdmTooDXjckip37dojht0exb1kYYrosGnbLsXoXhQbS3JAVtOC6j5a91fzR+nfLwgYsR7jq8F11AKM2pSw2q/4yuzs/rR6SXt6yzmr0mUXnpFWazoPKV6yWe6rG76/Nj21gTydYSULy1KUIJ+Ruyyje1Y8JBn1J4VPcfvJgjGcqleyabYmG+Qkz5vSQ3o+KGSYo4ARteXaRaqgHqftfzwHgABgoN+1UvU3VhJlfuhhJFDS2OgU2yVgwo03JPbdKt3TSrkbh4cUV5LbDmupr1euPFUUH9KzHxgYlqwQC697qc7SLYp4p2JJihdvHUvb98+lrSMCKcUbD45pPPOirR8DGDV6sFrwHN0y4sGy8F2j5nc0eNxt/nIh6xPeiZCTKecbPiZ7Fm7Syo1Z1qqj1kKBwfhqMNkrXHEOhC3Nv6OQmn4vDsyLEaRx0THxCGssFbfg+ByAgMmGlfGZz3zGftIxFRca7CvcZbntRW22a2CfGw/mxFZIDGPjY1pcQ+nue+5OW9SxdlKa+lmyHHD9/c//+X/mKt1yZeadUy/O6nNEhvlGubkARCwLnicxocvkbsK9gIuP+3/bhReZ8IelmH3dMt67e0wZGOgfLMgMastuVpjo9vqM6+buuLl5WNl6jc/Jq1M48JJDQZyL+/q1D3/YwPCEk060yuc/uPGH6S0XvNUSnDNZxrimhlxxsXtqgW8aZjMqTrXnWYC7E0LKrqG8RjOw5BjZnMUuzzknE2cmCRwU586OxfzqMFcOrzoo2V+AbKFRuuLF++4Kz12I80alCj3rgLmjhNC02FUoHtwnrlvWlufyRbdtldYZwQkB5y9FH7ROeG65/QBkjGef2ZB27d6rKtM9yptJ6clnNqvv0ZhclhK5A8tEOoNeny0/e9lilZAqgJxgv9937ULFL7jF/JXleSZJ2Aot6ZHxPlpq0oHAbYKc8xY/59sPZJeZmIJtsnKZ53naw0Cd1rPsax9PJy89qBpzJ6d3XKj+XHKxdqm+5ab9k+krX/uB9pVcwgsrJf+G5JVTErByhtoESgAyY+oolHca4bkla/E1f/ooQMXv5fuLc+OxMp5NTlkwJ7UdMq/nUu5wbOuFY0gxsHpzGcFIObBq3OZBwW0t611xz4HOhbSsX/+GBEwr20UR7079qonX3SU3nkBpUBbT0MCgejCJ7NAnjkC/cjNV5WG/QGnzngm58MQk3KMKDyTRjorSoQKuk6q1194zpJ9iWUsRs+oouiyPFONxHg+WxoauAMtwUtY0FmReMtnYsH5bQHlBfLPPOuSmg03nSZK8iUbIYkeTnqmoXGAbnYAWlMwCPKKGaZp4sExbWUZcr5WPuLyoD1vkheZ7vMDIFnSlqd145So3lVsgLmwQdAhuXCvQtYnh8DtxCOIwWC8ElUlmjRq8X8nJFLn7qkxmxdQAMICLa5FzBMUdjRlwg+jANRDy7sIg1gQ4ON3dBf/3vvc9szigSEMSAZQAIb5HvboeMa+mJJFq58EiZhPqc9YHDD2npUMlB9iw8q648t0CsNy4D4uC+4+v+JzchKegKPfCCwuE+aBEEeMjbkWsavWqkyx2g1XUyj1bdrf5+jpMqB0BjOI4XUnjXB53c0u3fN5WpYP8GVd6BhRXcFe4u3HZg/v275WH4GGzBN1N6Iqju+6aWVhxLZfH6X9zDp4R/7i3TSJEbNyyU+45cczEsoJ19cQzWwSIon53CByh/hZCJZ7fhKSEfs4UOvxV3p+tQGaxYLQgyyGbaVkkR7BFczOBR204Yjjz2hMwxBZEBFKM5ZwzlqQrLj5DZX7UDVdWImHHTQLeG299UM0H92udr9I5l4kl16+8HQGO5eJIWbQk4Wz9uCJQJXsaFOwWTpuoNLn3Ke7/8rldeekwS6gwpbSWybnLeWxYUVR8wLqSNaQ56BI49XaNKdYqt31Pu5h4A4otqQ1Gv2JOymXqUyfaPgHukIyPJUMCpKHlct8p/7BHvdBUgHVMZY/2qhbezt0HrazU3gML6rk0l/aoDt8hazWkuVC+Gi2bsBdMeSW+ZY1KlXITs76o/WfWOfBkzI/6YmlTbbr/5/NfNTcdi983umtxE6GOkX/LJkj/p9CPlUUv4k1RS3slwKjqofs4W2tQR4K0+udRmC3+W/nICEb8zgZ3lxmxBywmXHNO5Ua4cD0nOJSv52Bkm18P7a67fmaEhz/6oz8ylxGAgqvGa/CxmAEifx58j0KpWFMAmLUykPDhHFT4RrBT+ZsYEa0jGCtWGmsAej2A5Ow6zukCCy2dtULJJUCJcwCskAk2b3lRDK9NNia7viXk1l9REPO7Vw+gMgTJmlg+VBAgLoLV6FYArjgH91YC/1jBqOzyieuJOfXk0laxHu4yjs0FjYOug5H/7dcw4QZxVs/H2XLcNwnLW7ZsUuLzOaZ0AFLRDRTXfjMFqhlQxbG4Bc+6hLhwcPxQemb98+mABE53n4grqhb9wMNPpr37D0raDFsubC32VrhAjwRGR7OXFg9Gap/uyrLJNLO58qXUuwkHWreUse4FGHMHZBGNphNWDaQ3nbUsXSxraMmArHc1IJwWYK15+qV0688eT5t2TMp6GpKFv0zVy2Xpy3VObUsSQcnHolpFnGt3/ZZlUwQja8UePEwNQFW4vRhyGYwiUMX5M2WXZNWCdo8wnlGuVKaO4/LT/xXjEUvB3IhdAt8ktmC7WHadcicuVRoMfZeWDbWp4kPOXeIWKUWE+5J9PzS81PKVBpXU3a2eV23k9M22CbQFRLKQtorssEPVHfaJ+TIiJD+g36dUgYIqFLj7Zqg6btYPYFg3W+XjMS8DYGRApTn1lwgar23712uvW3Bty5GXG0b7mwvVC3zCa1oBLjoaRhXlSI4HGLVy4ZU/YxwusI8XGDnjqmZ6H8UucjBCyBMbQqvHv48LjLYMlriruAx5U36sCy+3XMr3SJwEy2dYGsv557/Rvg/xAcsKS4Hve1Iw5/D2wzWhWFQaABQQ8nwXmjeWGnR5qNrQgwEiGHRe8BN3EwFaBzin0vOMqUwOWHAPgCufcY9QjU8/41SB0gfMmvHYVHkj+d/cK8xBxkaVcywzXJkflosOS8Bjg6b5Cow94bpeqzCf6Xi46cpgFAWGJ5Y6yHtOne+VeH9VYFROgYj7yPcShAnfRzxDYnk8z7POfr2e80oDe29sGBUE//1owchd6h4n873E3C6Itt4mUHr2hRdVAmdGjd8IkfenO+58SPEDinDW3YvxPK0so/L+bOXJWDQYCXeyYu35UGBRFnydtD0hsC+nY58E8WtWdqnq9nB647nq2bVaDDOxz2Z0zK6RcQOim+5+Wgmhwto+Va/ooKQYiaSDKpskoW/5rBKibeRU1tmsXMfB6Gjk1tGAUTPx04aS5+WlaAciowFrBDcdvZcoOUQNAKqGW7yZmJbume+16YMuESNWKI400Cn3ncgOQ6KFD/dMC5CmNDdy50mBHZILr1dWU6+Yo8tWDqchGLnqvzS1MCAymZi4U+1pZGwm7VHfpf37x1RFfFJFYtUQUK49PhuXW5cx5ORpPOqMrmiEiKvXGl/W437tc7KMvJ8RCyRuHJQMSAM15Cp8xY7Yor03mKwRjGYwk6kKXARBWoGFu7WqNIGyC8+1SsZ0JADic9cAjwJTFnWon9vH7AUq/Xpf/OIXLQ8GiwPBjGWE4PbaeS7I/P4M+K2qbmY18oK+jFsOCvi6J57ijq2KAtfGreaxJrT23D03uw8ABywW3Gmd8g8T30Cw4aLjs+uvv97OQ1Ix5AXO48pI7eYpAaNdyDg9twlKNff5j//4j+kv//IvDSQBR5hdWFpco0NRVK+EEUGnQ/fFkuRczu77xje+ka6++mp7j/wq7pN/gBp5VvEZx0KpUWFy68CVkigcfH34e34+m3O6XoYK0/4c/KeDRJVSEtddK/eTjy1aQtGicEuP8/VJ8PGTe0dpAHzOUymowSHlsxQx37i/ooVU3p+t/vbvxfv0e2Sc04o/dtICRu7BpSuXpydkIW1WtQYshSlZG9f/eI2SZXMBX0+89uvN0ZqgSeuJ8j6OmywK8nhfbuXGY+O+6+jsk5KCE0iuaKjPKmLaoSRWWjIM9Y6lHlUmX76kI511+op07hmr08krVctNMZTpMdVt1FhfVFXz+9ZuSA+t2yaas1iJHUskIJcLfGRVqeFdLlOUW95TmSKpWjb9jqpeJgcQuLgri9CBH2d5Y+F1JFkYn5/PgcsG/8yo6XYt/mmMGp9bRgoOaCACJyH1PBUWinivTKVcI08WTpssxi65Ofs6KAo7KTJDl/Ks5s1aHJLl1E9JIjUTHBAQ92rOKCrQb/TwpalfibSAUo/iS/RS6lDu0oQ8FxPTC6qUotp9u8fUe0n5qqrZt//AlPovqdqDxSZVhU/xokklYZsPT+PvkQvUFSHRMTIYRVdCbYPlcf9vMKpYfWUwYkMR+0BYE4dhDu+9914DGIQvoITlYeVrCunCMV59gmMQypzXtU0+x1L57ne/my5/95US/s8boGBZcT0XIu7mi72aGDJjIclxw4b15vIhHwZLDZcYx8LCw0oCuGKNMxPapgFqIWv8jMeVFMaJmw5WF7ElLC2qRGBlGUjgIS4pME5nR8hyLq7H8QAQcSWC8uTrUFcNiy9avEYwsJyyOq3UGW+uCMTjjwaMYMK58IvAFUHrSGBUdkOWLSN/1gaWerZ0/PS14wIdBQENEisRAgcECZ4Nrz5lL+YGeXXKcBxzBMOykKv6O1pQDrhRCeR+uiXEDk0SH9iSDkyq06gEy7qntqcnHt+YDkyv0uLIZKcyq/JYwajKSmqlRPp4KSIE+LQpaXWgU2tdOUNDvQvpRGnxZ57Unc4651R5FKh4TdxILiQ1uuuUgrVtz7zuZ2O654F1aecBMQZVATupV9C8mIPzApw2I+HUQYfnZs9MvYVyXZDDXxFQXQnxoyxmdZzBKOMLtRKzNQTeOTABP7DrLH+rqPpgkZWCjUdvpXl1JMafRyO+NhJ/ZTX1idQwoJDgoOrgqSReGupW080BxYhF3uiVm65LpYc61fJiWL2XcP0PDS7RT1JH+lSWSK0u+kXdE5AvqI3KhM4/qirmY8SWRBk3V56s7EMiw+zeN6bUgSmVVFJnAZNjeOFEhliQZfTv3/iegVHZimG4M4Ep5Iv7f1tG2SrzeeAnwXY0/c9+9rMmuHGvEdcBgHhxTLReACH+ATZYFAh34gKw1xDKDlQcg1ts27Yd0p77DQA8hsF1osbE7zHugCvtuefXy/r4mB0HCCH4oGvj2kNwunZrAjHEd3DRzUiD8YrpXn4mFq/FDYmlB3EC4DNXIxnk+ISLlzPmsKq4JgQF5u4DH/iA0dmx/tatW2eAhiXgriofS15zbGYqS+c1ypjj3B8rGOXk6XpKA0M+3paRuypdQPl9+bNiXiCxPPTgo3bvWKm4KIkFMrYJ9XwgpylaDMcDjHw8ZQvLZlo1bmYUBF+QcHpK1u8TT76YfnLLQxJaS9U0ToFtERkcsKNYPlYwKot2t3z92cTP43Pv6hiRK07VBpSPc+aJfel1Jw2/JY0eAAAgAElEQVSk885clU4/WR1Y9SXipR3qC7Qgl+OYknn3Sksnj+ruJ3ao4OkelfaRK25otbnfZhTr6BVDlCwjCivjm6BAK1EXWpGbQqQ9QSfVSjAqErZtvRaywY/rlJfh+INRPmMGG7nfrMJHtpTaRL9vp06RFWfN9AGSaY1o0KZ2OurZNDcHZME40J6y5Fq5ZgXsUMg7VWm8T+67parqMNSjoqza1oMCnAEVcu5WHlZ/t6xnfadfVk1vR48spj79G1DRVlUBUZHrHgq36ieMya4Ogbu61U7rehPTnUoXaJNrTwC1/5Co46oorljThBRsZOPExGzdTedCs2Yl8UCkPdZfObsYJDNUJR5BQUtdNG5iHgglSNytUPn0XuE3uQePMZQ1r0aXQUH7s2dbI2bmIGBRpdZBmE2CIIzn9VygGJM544wzDFCwOhCycQN5/MFjMFyV0jE//OEPzer59Kc/bZYDjDKPjXj5nazd1DWJXPJlVsHDUdNOiEn97d/+rRESAI3f/d3fTWsee0QWyC3pmmuuMaGP1o3QB1wACo9VmUYsQHLCBeeluypgefPNNxuoYvExJsAm1yrLL77rgt0FCef1+obMEZYP17v4okvSFgHvrbfcqrlZKdDekz4mV12PgWFmQOX5Lni/9iDqOW0e44hz6tZQWSP19ezrsMHto7VrOUKFBlwmRZQtpbJA9L/L1kcU8u465Fh+hxxAtW+zMuVH53lt3PhCuvOuO0UZP8sYiViK2TJ2q63QaAvtvJWLh+uUwaXZOMugG/d4p9xxtD9Qoxi56RfUimBURVW3pjt/9nB6buuUhAd7YEBCu1v3VdCQqXwtSjjkhqi0NtvmcQ8aLdliPXn/2SPx2A/JlpTdIelW74mio74y++VKPJiWrWhLy5XYedH5quZ/1klK8iQhl5bbVJueU6xrRjGMeVUX2JOe23QgPfn0NlGTJ9KBeWnwsoASTQSVQ9XWiVuOf8olqlHQ83icym4yrUXlcaeWV91vCzLdUUnBaH1BHmuAOEo1GRiRi0TfJZTlHEsDUGvGBkw7kn1JMC9m3CI5CBfu3YI8VHDH5UkVcVqli3GnmAwEh0GVIFqqOrwD3bKWzGIS4UE3Pyh50iFedxfFW1WabVDdagfl1hsaHFL8aVhuvWGjedtzhO4tt96UmJm7FF/aJ6beXrn2JqcmWoMR2kB5QecbY9U5KGXtsrwZ/kuAkZXpaEJHLVU98HlwgRstCxars9UAFXz+3H+MwcXF5IDGT8CImBJxEtqBk1hJq2qEN68IfjVFoYjvASCjo+Pp5ptuMRcXFgqFZLHMPvShD6WTTzlRmvcOOwegQHzHqzF48NsBhWMcLPco3+SBBx5K73//++2+IDwQp+KcPSolHN3g0aXCPbrr0d171113nVHOX3ppZ9q1c49Vc8BNh0uKe/V5WowwdfdklWV0JDCKLiosuOimK8c0Xgkw6pQW6eNnjphTrEXYcisVn/FqCm4RNLOGWkmwlw9Gks9KjqWAKP+bZp1JgHQo9+SFTTvSTbc9nn527yNydw1pbSv4TE5UkV/TrvhBzpc6PPGzPObDwajIQ7JKFS4mqSpA7g3KLSVwpLG3q/Nq53g6+zXL0zmqI3fO609Jw0rkbBObTF4ksbmkdY+oLfe2fep0u0vVBEbUaG5CRZbbFK9QDFWNBqflboOV0CYwwvXWgfau37H4UKLjq8EKRbQ3QZZW5Y6OCnFaHNwgP6ytR+NgoneL0/jf0YsDyODvisfWLFGIeACSFWzNgAQQWbRXv7epHBDgBAgNihLeL6tpULKgTzElWHidAqZuWaK9+tejBOEuufT6lXtoPZj6+mU9Dar/Eu0u1FuL+LLen5NS0CHLVJCm87e1BiNSq8oPJ8cGcq2t7M8+3DLKGk5doz1eD2Sx5zkqy6jpSbNbKAoQBHOs1VcGC08adneZW1KmWUkj5nw0zCPXiBd0aDRkEjwR0lgffIaLD5pzFPS+gFzgAyoINbSgsaL1BAD2G7/xG1aTjpgVBIaTlDgKaw4rx92DWDixxqDHhqCA890Vy1capZNEWqpgcF5ckVadofBRl9dFtEC5X0DZ6cjElvbu3ZfeeP6bjZL++7//+7VYlBEfqKQga843f9x4DlL8LJMXfNNF104cl89fFCp5veooq4qQBWfZ4nglwEgqoVmkuDe99BLPfGh4UBbRYI3a6/P48wEj1ryUIM0P7GA6hbapjtnsfK8SpXekm29/Ij348FoJJ4L5sixo6mfFVGXVqheOla5hakPMpWp7LRaMSFqdF9B0LRxUsH00nbaiPV18/unpLeedKcF2SFio1SgAmpWmv2nr7vT85j1pw8atade2WVHU1btH9OY5WXEzcwIe5Qy1ifQgrrfGR105SlTop4ERrLOcwFp+1Z7DqwxGZXCJ4wL8QgqoydoIPs3AiCKrbfQrKu7T15rtH6uhhxWVa+FZdQeUALOc9L4x4wRIAiZlPsrJJ8sJWSCXnXBFibSKcapYXo/IDwP6yd8DSrKlSSByqF/u5i79HB6Sy0+x0D6593qGBFAqOtvbLQJJd0drMJopdcxqQNkicTD6dsub/khuhcWCy9Eet3gwan1mzuMxCphjCBISNHFbIWwRKmj5uONcIHK8B6fdHeZWFJYPC4fv0LUVYY1r5rLLLjOrxquhu9VSDqA7OHIOAAWAuUlW0aqVqw0oEPoQDAA5SBPOGuMuPeDMM/FYkAsFrkfhUe7xox/9qILV60T53po++clPmpXF2BCcWDNDwwMNjLkIIB47+spXvmLxD84JqMLau0f1BmeUvAuN2xUVvuu06ggcZWKAr6O4iaJ1dDRgxPWMHWUKVVUtsbqrqWwx+Sb3VVNe363cdF1yBfH8yfPCVUqsjfWBO8NbkpcB3fdbM9BsKjgLFmuzcTZ30ylnpe2AJXfOyiqZmFLbgR2j6YGHnkx33fGAwGlILpclqvwtoSZLwhizBRglNXTLTeVy3KTV3l8sGNE1tV1tHYY7VKNw8GD63auvUIkbUZJFOZ6ZFmtLDQ53qavpE89sT+s3qfvq7klrJpgEnrDiZsQeg1G2oOoJyl7V/3uyF8dKiykDxsAI9x7vQYlunNH4PFkxr6Zl1AqMqCAUzYQyGEU53SizSRTOSrGvtfo+AowyqMG2Mx6SAAlryVpu2JaBhScFfZoqCyoMjIJNywm55manx5X/pK4C+kfZoS65+QZkIa1QAVdIDz2ylHrl7oMyTl5TDw0DVaoIpbdPllNbV89r2z7/zRt0/frg4uOYtZbE+bPDjoHJEjTL8oY5GsvIJ6wKGlp9VqUFR7fPkUCsSpi4pefuNqjZVBkAQHCrEHinRA3zQQCef7izPEaA0EfI8AKEsGC84jLX4zisDNxekBbcXfORj3yklmRankv/2+MwHnP6p3/6J/XW+ZBAcocVXSXWRMIpFGEAc0amNe4of7nrzMkP/O3uRQcjWpwvU+n5f/2Xz1mDPmIZ8RnEum6+Wbk2YyImhcuRagwf//jH7T3+Zi7f976rRAOtboQXFRrG2soy8nvxeygLcAe1hhiRvtSwVrWhkJkxvyt+XqUhV62lcqypDEY8e6+j99Nb7zCFgOeCe5J1lOND9fhkFfiV91h0E5fvvdl6L58jjpPPGJc1TlSpqXlVfIaMsEslYB58ZH2674HHRbARqQZXVloi4UMVQUrjSDaYMk1L61ztm0h6tOiOtP/y57j83SLBajEemL2P4Oua3Z3ecGpnuvo9b0ynnaB8KyXlApTrxYh76tlN6fltY2mLQGiuXYmq83L9AEbqzkp8HqABcAAiyvnwZif5QkbvZ/zS+4l7a49wVYnJw5z2NdlXAqP4rFpWJW9hbfn8+DWqnr8fU44Z1QsONRKqqmRaTXZjwRoNvN5Zt7afLJ/PwQh6gwWpLZY0r+/MiXFnFcQVV6LdhVUPNzYf3+M4XHs0KSRuJ6Ci/JKAqUcxqj6hj3r/qaW63Hpy7w3JYlKNYdHDKTbcmUk67Z2NYBQXty0Hma+VQMQdlMDI3goa0X8NMKoHThk/ZeHJk6E+2G518vRqBVhAEADIz0EIQpUmkZWCle7iQuN2i8bn0V1hTrtmftx1x7EQHUgYhexAFebyHPrCYi5ZjG6l8T4CHkvk3nvul9XyOgM4xgiYwHKzKuh60JHdhvDje5AfvKSNJ5cCoIAKFGyYdK9/3Vlm1XgDQ49dUWIIgPPvOyMPVhj0ZPKprMacWlnQlA+rKI+fZVuPQUZBVbZQjuSm47sORuXz/KKAkVHrNc80KMRaPfGEUwysUUwAKMaZ6xHiZtLmLdzacQ/G9RAtUI7x5+H338oSaQVGPl9Y2QPy6+9W8uJ9961J9z/0tNb/bgWde+TnF9NM5aHa1JrawIjSP1SrBkQolSMwMsso9PQp30dzYGoEI+SKg1H3zO501kld6ZMfels6dQVtFtoEPFPpwcdeTE8+8YLaHoyqsjQ+oqVaD7q+rCAC+7OKK0kq5tiQxos7rkMxOwBUYpGdnmvXsB8hUHTmPLguBdXLYaHFgFF74Z6sehatXH9HA0bx+XK96KaLgFXeSw3PwTr55rQQX1u17+KAN6GfC7J6JXE+p/TSnCwds3wLingu2spsA26KQwFSTKm1usixJ8Cqi3gTLj8BU6+soyQFmaL3VBDHgurt61AKipiN1KaLlpEhpiM5GptM8QhGDQu+BEZR2zLBfhQxo5+XZWT+0ZpWli0Z4iMkdD6+9qla1WrGx/sIakADa4H7dWq1CwaOc+sD68RrxuGKw2rheG8AyHFem66qO6jPpy2GYLmizXtSKz8HVXn3gQcetHNTZ86b0AFIaEExCRWAYiyABeCFexGB6DEkzmEsPZUDmtY/fue+/bmbEFSgkrwAr/hAjIvxky/EcSTVov1TLgi3Ju5CA0YFMwPru2mchvttBUb+mYNRXJO+jty6LVsONaH8KlhGjIHcM+aH+TjpxNeY9VFTFAo6fWYm5tp/bjlXAfUrBUaMEwWF10MPP5ruuO+Z9NwLO9VETuy/LrXnkHtxSrXPqFxNKEH+FAkgiAsORnrTaMF4A+rlco4NjDJV2cFo6dwWuebemd52tuqkHdyZRtTW4Nb7N6efPbbDCgRjrangjw4HCEUlBuDlhpogcbwgKVhbegESLTEY3yzCFGYcYKR1MKN2EtndCBjJhRt6D8W9V3bTRSumdf+k5nGoowGjOJ8d0LTDIokyuix3o1zmHudobV7IkwZ3qZFWsHjcIrJ6E/rHlWhRDomE36kAb05uK97cIWp9R9tBWZis4aJIkfWMQnkQCcVACkcfnWMprCoCPYVe9a9LC6pTzMcusfMEkTlmFFlfcYCK/x0GRg302zAhUQBUCYEqrSFuupf7uwupVqauLy5+utWC5QCiH1CpdPrT4D556qlnLHgPqw1NFmoyLhdYYYCIx3L8WgjmgxLuPbIuEOC49tB+aZHN79STI46EQAEMeA9LJFpM3jrC+9f4guF9wOLf/vXzijOssP5On1IsBwExII3V3Dy2wbIwA3y8GVxm243W3ISMF3IEOUdvfeuF6fbb7jTr54orL7f78yrBeUEzS5ki6jULGUe/OkeOqN12j/IO1qrn0IsvbtS8XGjxpiHlF3z4wx9Jd4kpdu6551nSpmUKWW+daquo6rk3gBELubhHX1dYY7X4UUEvjs/Wn0uMTcX1AUhzTosf5Rtt+iq74uZlxXgmQBcEEuZe8zUravq8WceZYvvVr15rzSFRXnB7LhsctufghW1/8zd/055rtoryWDwpOo6pfP040LjWfb3UANd8R/zL1jjvQy3vUn7InPKX5jTGwaEVWoPtxpB7ZM3j6cGH1kpYKffG+hdpnUs4W24NcwTxAzeWueKyOy5XnYbEhAzLcQWbc0sByYm+riA0hJ85MHMdZJRISZHWPaO+O+Zbk1Xe16F6gG1j6X3nn5yuvOwcZf5PpZFDe9IPb3003fvw/nRgVImqsvqzKp7JB6wvPNLYRvMdqs7Ae0akyKEG7j1fUBYSM2PuUV6ARZFOkPs71l7lWIytseJTX4tVq6eVDMqpEDlx2ElNfsEjrUV/xoAR7rMqC7msBMT1Y/ddAFHZgopKuc2KW092w7aLa/MCNdz/blOpoTa54vIrW5gAk9H8AR2edWHG5a2WZ7BDFTPaVeHbCFGs/3aBEZaRM8bKA6wGo2rqJjftD6/8MMrgFJ73cfv1aMAoWjLugychEysAawOtngA8JXMQ7AgUNH+O9YKGtrltM2RquyeEcm7cVQgawIs4E8KfgDXzQEFQWHNeRy7OjQtPt9C8BM9137neLAsWLxYWybG4fziPlwLxZxefgwOnWT4CQ4QnhU25zhWXX2k9eGjvDgDCuKttsEJYu6bO8bl6uIpTSuOZUHO2L3/5y0a8gDRBMi5xNACJMeOei4SJwxZ+sSniw48b8XiBkV/X3Zy2XRCWuj+qGpRr0lUtxsPAiATH4uUxJ2vDQCFaCTzAhjJOxAOh6xMfskaJKoXCOsL1y7r6sz/7MwOJ0bEDerbkZSlJE3ZaiXxwbGDEjdZd0DVAKM7NR50K8D+zflO6XTXn7ntgrZJAAR1VIWhTTog5X4ij8JM1TtyF3ki4vRrrs2VBL8Fa0KIz6GW3ss9/K+WUis+zYmTNqoICtcrapkQfbhtNKwYOpj//DarAK8g93JFukjv7ez96II1PnahznyBt0ho2IdZMI7d/VjlEAlEMuViayOO5JlZV6qdZJYUqCycK77g+Wll+rcCIseRYYQbso5GNVWBUvlbVXovj9muWLajy2m8VN228dxAca7b+cjwBeDI8Hf7SijHXHR/b+uySm+5zX7/ejq4JoqAptgKjOFhO9osKRq18tg6e5MIwfthjuM6I4yAoKNoZNxXveUJnBCOnMTOPWEMw7mgX4aX/sbawhrCO+N0rILiQME2hEESuxVLAFHcacanVq09MN97wfdOsPQ5BzIq8oXLXUs7pGj+Ah1sIFhdVHrBwiE8xlvvve1C14M5P73jHOyzXqWENBEHGunAigjXiU32qNWvWWlFTWHsUbIWEAeBRj8/XAcAVLZOy1hcZcy7AfMk2gpGnEdRJNnXLKBdR9Zev4QYXSqGd+zEORsS9fJ5abbxWYMRnzp6ckivy/ocfMbccdHhvesgz2qJnuVNVNJh31g8ED1iLFieU1jijnkVRYDa4ZIpahZU7uuLNujCqu4eyxZwrdGC5bVYDvdvvvDc9+pgKhO6WlaRKZNQbmybJVICQxQduOAAqB/uz+YMl2UhScDDy3jxRyB0ZjHIvnDlZRVhHxHw6cA+nfenCNyxPH7n0NbZ+D6i/zue+9L30oqpqz7fTAlyN3hTnQTvPFo8X3UFRpvNqri1X9xbkuo+8ft5g5PPFWJq5o5s968WAUSsg5PsRjI4Emotbc8QMD3dFmsfAYL/+WSOIFYm3psxYTOi1bf/2te9aC4mqVyswKgsTNz19wvx8ZaQ+kim6uAk4/KhmllH5gdsk6X69KKUX6LzllluscjQEAHz7uelYzj1wxplt0cK8jmDklbOxMAAjjqEWHGAE+YF2CLjnPKfGz+2EBF+YfI9/EAkYC6V7sKo2qGDlJz7xW2alOaOP+WejHjw0VquA4NoW8SBna/m5aG8OQH7/+983K+j0087QPWYXnJMRaosl0PZdk8PSIUfqhec3SpB+zMZJfIjrYBkRf0LY5qB8DrBHID9mMEKAFAwgH1+jm645GPnGj9d2MKJqhFtGRwNGCPO4tvku7rVvf/vb6ZTXnGYxMqxgnhXVK7gGoN0poeka47e+9S2zmHhOc3JlnKfEVwCM+2L+4nhbWUZVe6W23yqC6rhob731p+mJDdvThuc3S0xAeVaV6gW11VaXV2JB0HqzmCCHKFOea2Cksi6RMecKjClVyBOsoWINm+APbro41kahBHgo/mOJlspTmZ1Ow2270zUfvCBdeJ72XxpUHGtbuuHHT6YJVU+gOniXiqgBlNn6KawhgulmIVG6B7diHYx8fdsYrJxRjLjUR/ZqWEYuQ8pWkc9XK/m3GDDyZ+LnievH15/vi1Zrq9WeiOsTIDIiS8WLnUlFDH/F547VjQKDp4U9OTuvFhJetTt+wW+aEkcUd4yfxQUW3SBRC25lwh4NGLm26EKtvKDdHVB2w8Tj+T0H0LstLweAQCDnFtKnWMUCXn/6p39qOTVYRmeKoODncO3Bf/rc4M7DUnHLwe8LQMJSgLwAAMEui/lGPmecH0HF2LBgEOqMj5+4ebBmsLBw9W3atCU9ouAyVGsAyM18xg27DcHqTfUYD0ALUw/BSHmgf//3fzfKN1bWbbfdZqyuC978lmLzHu52nVVQl/gZXWEnZfEAMrj3fu/3fi/t3zciELrBxkbVB+aLMSFYPbbkoFhe7D5HPoc+p9EqiJsJ64o5xP2H2xShwt/MGddzN+aRXBM1rbiw4AE3LCO3Rsvr1RWWwzVH2FcKdKt0DJYgMbzbb79DIL3O1szJJ55UKwXla+42ra/n5ZqjPBP3yZgBLu4Hq3Ri4iClUMxq9n5UUZC30l7jfuD7zInP/fKly4yYgAJE3BB2I2uyVzUOD80PpBde1BrZd9ASQttVUWFWsSOLv1jJGICEcHMjGNEcvh4raMwlQrD4c3CLP1oBcazxnohdzVt9NMUXZtTuffpgWt27J/0ff/geJVHuSYdUUfs/vv5w2rBZeyUtzbXj5NKbE+M1A2Mu6guQUXKJa86Grqsu/GvXt/SCajAqU7R9nbpCFhVeZ866dyXeX5QdUSHzY8sKu383ysZWcrKcZ1T2UjWARXD7Vu0/H4vvgWZ7qdl4cnnk3JW2/Lwt0lRxfZNbWOshDqV2RdVJr2bOwRbTM3MLyAdTBUZmJVjQ+8ilQF4NMPLN4BvTc31wR+H+IukQYU0rafJ7YMlxLMLBc3hc4PvGcYozLhbiJAARbDHqybkg4ScCAOHsvYA8duKAGcHIHkoRKOR4rDPGiAuH40mMBTQvuuhXVOdp2ISxC24v3QNw4HjlmdFHiTgF8SQ0bWrecR+U8cGthrBDaFK9e0QJg2zeqpcVgRHA8ew95oXlg4WHNTU4MGQFXIl/ebUJjyn5OigDjAtYB5uyu6IsdPkb4XnPPffoGf16rXNsVDwAK1pzH28wqhIONm6TbBk0WCdUk+D5Yl3TCn758JBcmGsMFFhXjA8ribm/VaDEWuF5EFdiPUEewTKans4N/KLVHRW9yodUetNTBnh7TnGtNuqPSet8WuQbUhFYLwMCwi5ax3f2q3LyZHryqRfSS7tFg27DMhIbzsggOPGPDxg5EJTBPj7rWSoCCGbw16k+ZxqaG0+/dPJM+tTVF0hgjaujaE/6//7z9rRv8gQNb6nNEe0PZgQq0TICYDpkfS7Q2A23X4hVRJlj7LpXEYzKzy4CdVkWlj9rJiuPFxgdjSxuBUY8wbKCme87Rx2b7ScAyV+d7RVgVDPlQDzQq+DjupDxn77Aotb5iwRGCAJiLlg7kA/QDImbYKkwZsCEWBFClFgIAfhYCDVqPi5IEUIIGywPkmBxpQF0CJaPfexjtSZouGg41nOPvNhpfChuGXEciaHED65QFQUEB649xkS1AgCPcu3ZP54ZOAg0hKAJHiWXOXAAXlgquBoBJa6Pmw5LixwprEKstAxqyJ1cRLEMHJSLv/vun9l8XXLJJWZhkcNEvsxl73yXSBSn19yXtuRgThXuGbcqqqzjVpZR3LRuUZEYjJU5OLhUIL3PntmOHS8JrD+ie0EwEeusJ183E9pHaxm5Bnu4q0Jaec+AFJk9xrYkHnTw0EHlZL0+XfjWt6TRPbtVDWOVCtQqT+e++y3xF7LJkEDqc3LfoghgUfIM3T1KvKhTRSY9TSCuEVfyFgNGvi74zqzWxro169KaR9fYs8ba5oVViZLZIRZmj8r/P79xe3ro0afVdwY3Wa5SQNwGUs7LsYy4lq8D3wPxHg4HI8gLchkrZtU/tT99WLGiC88T869/SVq/bTx94bp70tjCahk/y0Qj7rbuoTPkQBZUcrOQ6CtqVo/un+rUIfIQO63qrK8qGLWyRqoUMGc2u5ytevbHC4xcrkVlbjFWWxwTYoTuDtVglONGVWBk1JjwjOTePdwycrqhmbvyu9YHl10bmUDm/tlqrdQXYnwQi9lQL+eYaG5yXQQwbi+0eQCDDfnAAw+YFfQnf/In5rrAgnEhUBaeaLdYJQgk3FS49HDNIdABI+IBABJWFr15uCaCOwo+F9QAAOcBIBGogBf/uD4v3sd16P2KsGiIOXHN+mauAwfXOiQhOCCa9YxYWJybsWGpcM9f+tKXDIDJb6GVBBR1LDpnfzFGBP6hQ6pvJ+uow9op1EFlVpr1v/7r59Kf/emfWSn9adHId+3aaYC9besOmwNekZVYBT5l66dBQy0Cyia4CkvMi7jmuYLyLLeNCl89/tiT6VSBK9TxH/3oB/Y83//+q2qFXZtZRtHd5q4WxkyuVCyUGscOC7VdQnHBxkerZdVFU1l86OmdXd2y1B5MT617Mp2tuV0i4f4TxfROPulk68j6rssvU00uJfDJymF9feELX0i/rNyvaT3rnbt3GCGG58/8xrmxEEeYD9eQTViEChoONDD3+HdIQEaMpkNW0LQ6tK5aviI99cS6dOdtt8syaldCYa8Vp+QcjInv9ParNIsAtY156O5PDzz6ZHr40WdU3h+XrwS1gNGyH61sEmtOe5z3dR2Efwaqwj1mFkZ2ebVrDbli4/Puws7vNd6X7/U5Jc2aMSbQ7FVdvLaxjekPP/H2dPoJ01rfy9NP7nsu/fD+7RJ4AiIVbFUE13Kf6CBqssjSBgpyQkGumCkxEhuFfj62WnganyR/VngbaB9BLMwtciM1F41Da0zlwByMXpm43v16Hksty0ibQ+a4UA79b87hMrlmLZeSXuN1Ch2zgcJdA63fGUgAACAASURBVANjWR/ObuP70WUdn5+PJ1rq8T2TccU5OXPDOm4p0DPl25N35zvFposxIy4SwWhO2ocF2orimBbLNNovC6DeZ8UXnV/bNeWfFxjhRiPhEAIAlgxgQOzFa7IBSoCUC+dmc+ZJoAh33GcIEywO7g9hQxyFOTvjjDMMPNx1Vj4fx0eiAAIJsHM2Fg8QYYElAvUXIHHQ8rwje+g6D2PyQDcuNFxZWFZo3Xwflh2MuZ/97GcmtKFfe1IroOfPJC58X2h8H7B+73uvSuuf3WBzRxdXSh5xDlxPvpH5WUVFjvfeCoziBnJ6up8T6w4SSZ4fhFW2CAFsvkeODsAdwbDKjVAWgg7CELBagVEHXSUJykvQQdbj5+TMtLlN161dl9524dvSJYrfnaQY0RrF9hZEavil89+Qvnvj9bW1BnDz7Jg76s8NLxkyaxmL1ll8EUSrANXuKTQr9Lm1WKOE95QVs6QgZV/aunFT+pniVyOquL5aoESV8B4BT7difx2ijtNvpkM5RgZKtLLQul2yYpX6zKR030Pr0l13r1XNOf2hvj6ZOacTWwoOSa6ZOm3ExRoYZSq15QaxNokwFdaxC9AoD9ztXVZa5i1hVsQd4pQL46lvbmv6/Y//SjppqSpYqA7eteoue8/6QzpklUr5kCOkhuKdyq/T8bHpoMsgu7bOh4PIX2ULxPeSC/yq/err3EEouod979SEvLU/qSvmVUATwa8ZEPp5/XM/p8nggnjFe+UKDA1ghFLJmg35RLV5aFK5wc5ZAKHfd5TdMe7lYBvfi8+0aq5bYlLx4fxcicBQBqN5ajtZ/ChnRUcwWlB9KL+J8kb6eYMRQoCYEF1SoR7T3homkVsZVp1AD8BdXVWTFV1XCHHmAWGEa+byyy83S4Q4ijOyEI5lq8iFqwMI1wTEiFUBGnzfzXLT2PXPO75ybJfiEoeKatv+bHxhemFVAAMgQgvHFYcrjTwp3EF8Jyeqqmx7QZbwe/VqEIybuAa16YgD4cZ88MGHrQoD94lFhVXJMRwbn/XLAaOGOZdEJSubcULcwKr9wz/8w6J/ktadAusO3IA6rlesM95zgD0SGLngyWuW7gfVMU7T1LIH1ICgT43Dnpar8wuf+5yay01Iwbk6XQrx4KAau0mpQBx//dqvKYF0KJ146kk298SImCsIHvzs7ZMQlTvRwTEGuOPmZ2zxs/I9eQK0CVNZrL0k0a7fkB649z5VKNB4BEr9SkbukQXX2QMQKbcMIorAiIRsrBdymnqVMAo4wZvr6hm0Dpx337sm3Xb7/erIKXCgurWRGYqEUsvhERgpVtMMjAA6X5tRCWGs0YVYBiOjBcOoErh0z42m5T370qevfrtaQ4gg1L8q/a+v35GeG5EHoVN7jUKeBkYqrElfrcJLc9gcytUYwahqbUQywqsJRg1KWPRTsdwKQChbHj5nNeuklWV0jGAU1x7zUQajCDJlaynO3ysGRgv0gjeTNXfXpG2EW0aAUeMGrzNUft5g5OQBQAfhTAUFWisAUg5Cbqk0Q22nTmN9eOFTjvVCoFgfuMEQ9p5V7RZLecMhNIn9AH6QB7CyAEpYbcSFmC+uwftYBE568CrYtfgQjdl0LAIbhhkPHrIDMSqKuWK14aaDGYgr0e8RK8uFgmtMzBHuR64BqQMLiMRfAPJ1qkv3zNPPGoC5RRnvyX9/OWAUz+cN+0gWPv/8880FCvOP8kZ4AOg8y716w0HuCyHvikCVVeECyn3vDYqCBKA3BHRNL66DNq/qIGFBDI9/sEq53sd/6xMWK5w8eMgYil2yMp5+8in1z9mSfu3XP2rry9eDtxsxkkWxPeLeiJpv/N2VGBtzoGh7YjXHAsi3qUnhqJSiZcNLzNrpEwj1AUa9PeoX029gBEh0aNzdeo8SBVRgGOxXwcp+ERlUrWNWanSHyvjv230w3ffgY+m2+9aJ3UfcSUC0ILaohD/UbpsnqiQ0sYyI0UTrIM6nx2Kr5jo/JzHp1J6gd25/OmXpZPrkR98uK2mfcolWpr//8s1pb3qNxqluopZTRO05uR5DhQcD55hka43GqxlzPq6fFxhFa70seyIYecw6gsQrCUblOYxg5GN2EIrHVsW9msnUVu/XLCO/4ajZcGGqdturyDthb+QkSxyruaSFD7qMnA2bu6QBxM/KgrvZ9xCoCE6v7eYaP0KJceMCoToBjDLXml0j43O+7zXd/BrlB865CTjzviepOvmA93BxwFQjloMWz/lc6PF3DHi7Wc0xuL+ILeFm4u/f+Z3fsb5BuBJJFOUanqflY2M+neoLQPE9xkDgHM377//+7w1kIWFgrf3BH/yBfe59gQAlp1r7ORkj46LXEYm9xM4IanM+QBbLCiLF90TdXrXqBGsPzvwiTPxVFvytNKrys41aIedlPh0omQPmlvvBHcpn3vso5hVxDh9PWeMt/x03vq9VG7/lLSkTXkIatEMRMAtGP60kj1xTzN11soQZFzTsU+SS2ymCwv0P3W9u0LNEWsARNK4yUsSJiBu+9aJMvecfa8m2jl0ve76iIIyCu9l98P6UYkFeOsqJMddee61ZzL3yXCyT1coY+zR2LCJfSz1yt7Xr/qwMFTT2wjoCjDrFYW5X3xnq4kGVnpyYEUNyuSjo29Pt96+Vi3eNxrxM66lf7jzyjah2QH0XXweWQWKuuzbK7nCPDV2hG8WOK0D+DA5bF1arTOt1bk96w+n96QMqAbRicDZt3tWe/uPGB9OeuRNkqC0RsTzHiWbkgpQvrlZuqCzkrJRREzA6nJTSXEQ6eFrTufwwKwF3Mc31fA7i/mY+PCzC+62sigZXmeJl3lwvenA4By66Zq0uYFhWxYx8TOXnFGfGsSG6K319xxQOz+kqr2k/Np4z3q+YkDlmdCxgZL3hww47VvOsFRjFgbOpELCuPXgtL2iyCHb+JhaEBQQTjQRP3EsIZxfSCHXXru3BFYuMyUQI8ZM4EIIJSwHKrjOffNFwfcbhgp1zcG2EF4CBIAJEGC+uQSwgrBdPQkXgAgSQI4jnIIyrNilCxWqXCQigfOMmwxJDIH3961+3cQFq3BNxHsrPeN6NW1rluXWAw9qDMu2FU3HNMXYsI+jtp59+plkjDhjlDRwX2ssBI+YK0L/55lusGgSWIveNO5R7JZmW16RqqfkYjhWMGoR/UWHC1xLzgAKDC5X5fXHTVrPOzhbgYG0uEZUdYT+kdsojE2OmELz70stMCZiBiKJ+LLhUJ0V7Z87LsbncyK8eOHZFpQzsZaHAVzq13lzgoDA8Iov4JCkMfBe3HFYQ1hAuO4go3bjoWI9dfZl2T61+qk0U5AV+dhsRiaA8bjclLSKkJOqpbP30i1vSDd+/I619dJNY7CcIjOiISuwqBr6PHxi1UfSTdgMLo6lLYHTJm05Ml775lHTicHu698kD6bq71qfRdKImQr2UaE2gSZklcdWSXBtznWrzVwKjKqu+OQTVP3mlwcj3TtmtWTW2CEboBQ5G5T3+aoBRvCb3EGV/2eIsHxvvLcoRtag4djBqF8UyCtGygIoXbQU4i/3Mj8M9hdCAgICw9oROgIMxoDWiyZIg6qV1otvEXTuMDwBxVwrfpT/QVVddZRo6sSbYadyjt4pgotngrkFwfsAEEEPAY/lg6SDYXNMHSCgzxN9YSFhu5P0AWACgWy++2HzePJfFk2IhPBAX4r4AD0AY9xHnygytXDGC452Y4cydKOSYi3/+5382+jf3B5CRCAs1HYvPcqUUf2gXecWtQX42ex0rGOFGxN1FfT1cg88++5y5H2HPLVmSk4VzEmeusfZywcg1M7eMYtKrF5QF2G+/8470xFPPpitUpaJPzdhOO/kUbXzqsslhpXposyqDPyOr57Zbb0uX65huil4SUaFah7WxzrT7CDiZMtSYpR7BsdFlmYPhrDuuS7D63nvvkVv2EVM2eNZYSuZyFvjwvADCPuKCsnoMjLCCpCx2YSnp904BFu91UCNPOKJPNB6qbSPcBaAUedUjpuHchCymp5/elm76yaPp8XXbxF8Qg82CbMR2spss/zs+llGHuURpyqYaffO70mVvPT1ddN4J6aRlXem7t21Mtz+5Nx1qFxh1qRuuXHkdGi/EKroPLRaMjsYaKgtL2+uvkGUUraUjubzLYISSEhVqH/erAUatPBIN6z4o/L7/muGC5vi1bV/4zvesIDllGXLF4RxwtP5JPPPCF+wbJruTnN5ZZ6zEhVH18F3LKAu1ZhsxFtrkd2IulKNBG8VqgS2GIEOQUJaG8yBQ2ZyumfrDdvYSfyPg2Mhsdm/dTbFQSrbgNoOdBrmAjQ/RAHBCW+Y60acb2XHcE3NGzAdCAUF/xsz40Kw5P39jvQAe7kN3cHPTl7E5uYLfuWe+i9Xyax/6aHrrhRdIY7/JgOizn/1jCZpcrXhmRm6OQoP2zH/O7RUM3L3JM8ANCSgCbAh87gMXE63AXUNjvrxMRx0kXTPO5eGN4loLIOfP8iKtpwMwJzmvaUaKg5oOKqjuBA3yhxgrz4Cfo6NjsvQ+XTue8+VxUAFY5e2LeFl5I5QXf8NiFwvUKkcXLK88RvtvUWNQFaIFfiOa36VLl5hiQ8WKs889Oy2X5To0OGRjIHxvkIhQsiRb2Hg52994ycanlXWB2w8xXbhffCxckiK1+V7oAZTdWnYvuB2pTzepmIkSUnmiU1IGVus53SKLce0jj5nV0z+gGJB+dssKwgKyZ08756IiB/NsibMWFxLc6CefdapaBJeh0K5hiC7frZyidrXsnpk7ZA0YbVxUvZbFMSMAe3HTHj2zwfQP/++Xk9j/1tfM2AI0rssCoXDRZYGIIKVQqj+b6B6NSgTH+vPyuVlQ9WaatXXPHUxd89vTR97zS+nsU4bToO7xW3c9nx7bMJ4mkyqJK07U0Q54MgQq4Nfby1kRa6cX2/PlOdT9oi4HvFyRr1VXpOKaafa731uV+8meOZGLvLTy3rCbPTy9NsrGVue0HkkNxmiWta4KNBtnpqTXP405VkaCDyETX4+u/LQyDFwOsLbdEuL4spuwalx+XFTky+vAYkZfvO57NnQKTs7JXEcIoSWZANCCdZBpBKP6gOLF/dhmbp2qm43veXFNp1S7hskx0LVxU8BQApTeLa0UwYErCY0ea8a7akbCgS88nxDbOIBtQZX8h3/4BzsXcQDGTWCY8zMWrC+EEcd6DIDzuf+Uzc9nnA+NFSCDMEHsCoFPPTjiMcSLEAxsBu4JgewPlHPwAhQQzCR6AoTUpMNy+OxnP5tOO/UM5f38mwRQR7rmmquL/CSBzQyJtdQUaySPuMVG0i8WI/fDnHAvjNMtHRJiGQ/uMCwxj8VEH3DV4ooCpsoijpajt1KfnJiSkMxtNLi+AzvX4p4BxM985jPmcsVCKSs3zkgsu4ObghEav7U3aIxrcj3eG+gfNjcq4wPcUWhwUZ508gkC7OU2X+6CLc+BC9vy+3HeymsdK8dfnpBp84QgU6+gOdrVC+B6BQiP3P9Auuunt1ssasXy1WLGydqBlq1n1yUrx1hxeq+7Xx0zi8oN7irmJ6Wc+gdQuOpuLGeSomTKsZcmJset8sECPa+s3XSHlKnxtHnniJ7B/rTu6S2KScoyUjuGDEaQKVirGdz95YIMMPJnw7w5ldv3imv+ZeGl7kPK69L6nz0ky2hb+s1fe1M6c7Xibsol+vyPH1MZIJX+aV8tWdQv1AOMlO8lYoUBSeH6tD49zCVAYB7Fw8HI1ixSuhT3WazVdKxhiHI8KV6v1Tlb0bebAZHJ8YhEpb/LlqTLxLKMb7bn/VnH48ug0gyMeL9ZLpPJ1Cow4gORbIw6OquEtMWCURQK5QmJGlPVxq5t0oIb7/Eg14w5H7/jCsNawXrAYoGKTBAf1xgxGHcrVYGhgwbxCIQ9LwL0gMAXv/hFc1lBZQbcOBeAwXe8wVwUNB6/csEKgAGWWFe0VgC4sDoAAa/+7daag6FvWGfMedFUQAFXI0AGyw0h+e53XSFywYfTc8+vNw0+gw1JjO1KqMQqqpf1YcweJ4MMAMABhg62DqqupTAOB6hWVkZ8bosFI54ZFHuA5uqrr5F1UK+/xvWZa54ZxwCazKMTGuIa8mdX5S5cLBi5RmeWDpTwqTkDPbc8sbaJ6y1RPhCBfX/eVS6J6DKJ89JKuFjnzEIrdbB2LZX+L8tUUeLJtY+nW2+62YgJQ1g1Ygv1qHoDrDjYcDDjcLcBBvzdP5TrFPKP+XRgysVWc96PgwLjzD2raAFCvhmWkSxSWeAjBw6lbdv36jmMqPX4gqqM704v7ZGLVNWx6W00bzEjJD1s1Dq4R23Z84xMsBwlGLXNiGI+IwKDwOj3Pn6xGHVdaYkqRPzf37gjbdstd3GHYlf0KBKb72WDEQMMgNTKGljss20FDr/IYOTPqpV89ntreNZFEnBUSJrNQfagFFadfvraN4UuWmllMHLlwS2jmUWCkV+gmQ93sWDkQpSkR1hdCCYmwZuOeQIocQ4sEMADIeYJkC4ko1BgbK4N8zmCHCFN4JzCn1yD8VGpgN9xq7lL0c+Ta6DVm8P5dbyiAkKMeBOaNUF43GsAJ6CGa47xcW+eyIqwcHcVAgSLCrccoMGLfjdYVH/8x39sAvKWm3+q6g7vMCbjoPJeuIcBVQWYmob5heVWd5c6qHnOEmOBlEGpIXJgYNJ5VQq36Nxcj1ZEqw22WDDiHFisjIlutOed+wazwtxN6flbrjE52Hjlb9eqHfQj8ygqMJXrrmQZuQXqx05NzhoRhFJHZypPCyub9UWCt/tHODbGGLlmdMG1mq8yiFmiqbm/JbYR1gCKQId736zE2B/+4IfmqlstokqvUipw6xlDs6/LrGqrtCDXnOULAT5aQwCTW0SM3efRf3oMkevyjzXGfjgo39uBUQGPqkvs3iMKterSrV+/Ret2b5o+1CmLW7a2EkunVDy1TW6+DEZ4SdgrGYxMqyaWWMS3zCIJcYzFWkbz6hSapjUf02OpR2D0x59+d1o9KHfywJL0f3311rRrRCzatDLNkPB6PMCosI4ckFqt8//uYGTWZUGJd2BqNh8RjNyz0crNyHnMiR2qp0cgwkrF/V0DO8Do89+6TpVPKHnBwNBqcm9zXBwRjLJCkQOrMXYS/26GlFH78IXsJiLaKS4tLBNuEgGF8MbS4B/B7WuuucYWv8eRrFlZsSH4Ttmt5IF7PvPqA2TCf+1rX7NzAWLEdvib8cNUgxrN+SM1ket4HMfpxc5YYzwkilJHDncPSaZepSFWdojA6IKQc3k8xd0nnAMLDZcjIAk4/su//ItVPbj4oksEyJMmKHkuWQPOZXSmJkXLVRFVxgnY4Xb6m7/5GwNz5hULEjckeUhYklSKADQhgUSB6XPmY4yflS3NCEYeq6oy9T3vivnolovutttEDpAiASEEIgbP1hUFXw9+vijY3DJyQkrcML4mHVAdMKBvz6hqAvPBC4BjjnDlYold+9Vv2Drgb56/Wxiwy1DYyuOo2qRHct34HDI2s9o1Btx1k2Pj6fRTT0tPqt7ft7/xLXOnDape3LBiVLD2enWcVUrQz9SbCQiM35hxgJK56WQZCax8/zkYYVmz5tlXKDnuMWBPEXvEdcsenxWdGvdfv5iCvX2qGH9oPt180x1p+5YxWVkqM6Wmd6lTig9ue9aald2BcZetcBcstT1fonb7eii76dyS9e9L1RSPQj2z5iZS1+yW9Ae/fWla0T+fVg8vT38ny2jn/t40vaCOtO0q5BrcdMxnmxKXbW1QMdo4FXDoNU4jWjTGjJoJWYsDFnLNwbVqLZe/H/dHWfFoWJ+h5YivzahIuWz0cIArZFhUgYBpX2mm7MfnsZhj/PplpX2xVqIDl++9ZvfvpYni/dZcdShkLweM4oRE6+FIm7L8ICNCskl44X5DSFDfjWrGnvODiwdQIp7AhmSTOsg0Y6D45HAc3yH+wvfe//73m1sGRtunPvUpE4q+WbBkTAAUQWh3I7HhEWKMxxvjxeRZ3mPzQyVn8wNKERzjg+LcTi33Y7CAcOfh1oOcARUcijoVCIg94ZLcs3ufCQFqqnkcwMGIKsXQsH0R4yaEpAAIcW3o2gghYk/cq7PzzAoI/uUyqBwPMDJTHEXHFAm1Qx8YNmsEywzQdevQFQaPJ8S4gj8fjxmVF34EowaXnUAFxlysxwcwMb+4P99z5VUGRDw/V2hsTUN6kEA7FjCKY3Nw9TER5yGBtV+gvG/X7vT9792Q9u7cnU6T5YybjuecmXEiH8gaAWw6FUvqGc7Uf5hw/z937wFk+XXdZ97OuXt68mCAATAYBAIkSBAMYhBIQYwiRUmUZNPSWvZaLntL63LJoVzlLZervFXeKqtcLlkrr0xZsiTLIilmURRJEEwAmBFIECABIhKDweTYPZ3Tft+5/9vv9pvuBgYkbMoP9fB6XviHG87vhN85x1whqdl91pxTIWlK8biufDrPjqXr1dhOLuKbCwYXduYW7rmX4w94DGJOuv7sEbRlbGe6+5770x13PkDC9KloYLdo8VRYs7Lpolafze8aD0G74GrPM3o+YNQNGP2997w27RnrSltw0/2HD975vMAo2g08S9JrLSDLvBVg+l8ZjNoVufWAcSPgrt+vLaXNwGipDVG16jNL7ocAo/bFV4CgaGbtG/HZbroAkptHAaU1oMBXmApGpbaXGp7UYzdTYaLVrqiiFbSfr5iSCiPzetTIFfCCk8LIQLn5SN5HsU6KAPLaSlxIurYCy2oAbnZdOn6vJJUW11Hx29cJokWDWG8sjI94b7IC7Q4q1dqH1yewCYKlwnYvLaLtaKm2rz2UBXC2jGTT6aaTwSe4CkSOofdgfpMC1+Mp7Aow1FZQuTaPWcdCfhRgVNxY2TKAFk/MqMQTiiVTb/wfFozWKEuMVamy4DhqCX7gAx+I/CXHad9lV67meNUaq6Wvni8YtStlZZ0GqQDhf+r4yXQbRXCPHTqcdmzZmoYt38NzidhfPyw5LR/db5bsyZZRd+rBTecYWb6nl2NkinbuxtpNAVPXi+OmUqdLViDyXs+czpav1rLHcv7L31tIiFXnklEngaFLYgm09P7+kfS5O76dPnPbXen4yVmUny3RgE/Kup1Tgx1WgdGaPd/yuMSS2shNt6lltPR0+ju/TM0/wGgrldr/w5/f8bzAaMXaghUYbWq5VHGMdoLDZpbCX0fLaDOQabd0nw2QnhsYoYRWlEDHbNWAMD+zCi/kCgwf+ougoRRNrmiiCrjFKtFNI70hLMZ1Rtdfp1y3XWPmtmsbmaZnCSElZ+654/HHbCTHpplGcxtBW7XB3fdwS20nt+eWN7wxNFo7pv7dv/u/h+CYpvTKXV++Iywbb6jQl1cFqa7F5vi+Z7HRrxEb8TzH0ELf+ra3p63bxsMN9tO3/nS6jtiMropuLI3S6sHjClyCSwGnorkLXjLbSg03KdsSAtQ4S3yjDPQi4CpdONwIHNNCn95P5AFZtBIpIIXY+ND+/fvDjSKb7L//9z9LL73xJsgYt8J0Ms8nT5zjbhsPlYl+3DW66XJOkSDahYtwIv3hH/5hkDGMB1m+RzecYyBLTBAt91OusQB4EZ5FQNQLrIxnAeh6cba7XTdauO0aZrjr+U8abmG6+WocovXI1Ol8jTLi+D4sz+LabBf4upA6g0aFAqELiXMEjVo3M0U4t23dHqWTvgAT87WvfU24Ly+5ZE/QzT3vGmvKc+pDr4qTtguyikhWrbmm3l2P1dSdOyoAEE4ZoKr64ACJvcRlvvj5O3DLPZD24JrUXdfH3A0BEsaAYCwE9VqGnFXUIxE6ElX5mxhhEBbCas8g5fW5fs9NTodr+ChtNY4ePYLLFpo892VvpVHdflTXyDlJfVilAB/JuWEtMl5BhgAEKTAV7kA7p5qXNMuAfv4L92BRfy2dmbAUEFUYrLLAXskCnmczP+0KaJnvsr7K5/W6Kp+V12Vq9nUt8Fw8C8fv6fS3fuHmdOn4QBohv+k/feze9IPTnHvgEsoToahB7TY9dxGXXbQmWF0nmcssN1FGdMS1GnpzlClqFlf9Xr3eYtHI0I91WK/F6lsN6WGjtb7hHmhz09Xfy/G31ju1DFNQK1efK0jUY1/Gtngmnss1X+B2bTv3RoC+3vur+54TF8q916BMyykSzf6v3HQ5z+hDf8l1tICiBUZVOaAymdXI9ZhVHidoFZysb7po4b4X7o/mHLoOSm8hA/RuJoWugv1DH/9ElIJRk1eQWnXbR1RwZjPYNkHAKHGdcr7g5OvbNjjMef7dv/t34aYy7vKTP0W5HTabgXRZd/7Wc0b7CDK/LY9SXFxudIFOLfN3fud30j/9p/80vqebUEvNGJOsK/OR3OiWz1FwCGjlPs0TWcIlpcCxnlnRyqPNNMJiZm42NHTbOpQyNILIL777l9Fsj4R1WFubMbFNZ1LvLeIvZvtzTv+thad1JenD/jkSMP79v//36Z//838e99oe92qP99WCo7aMyvs/DBg9X590vV5i3SAgSxC+HYxC2ATIscjZ+ObqyEQ7ieW5hbYOtuNwPRmjcg6MU83OWdS21RCyAFI9FmVtXQhGLWFV3HvZCmD9kUQqCC0gXLdREfv0qbOkI9yZvnznXWnP9t1pu6WmaKu9BcZev5W0g66NYO0TjEhcbapxRHyoYcf1kJsVJBsuaL7pcKvlc5h5P0XXXYkI0sLdI65J85EEo37jQVTt7kZrLO7nHtpDCHbd0cUV4Q44hTtvdh4yzGI6ffYMVb5grU500Brj7vTAQ8dYwyhokhfUPqMxXUt6bgZGtau1rKE6frQqME274vo7F06loc6D6Zff8dK0d+tg2tI/nt73hSfSdw8vkPu0E3LHQhqk9IBJnbOAUa7L3UqoKZb9xQjgdiG9WRmhiw1FrK6fTcDoAsXK+FXzUI6YSfXjDkbrAV3BhDLH7XupE6nhYgAAIABJREFU3NMa74uWUQ1GtZ9bLQN9ZU3eVX3iGoyKIK5PuhEY6eoyTuJD95kCVEac7oU+AvHGT9x8FhQttd+86H7cFW76dmabx6nByH+b3W/lg+uuu45maAPp+xANFP6lrl3R7M3bMZ9KoV1iOW5cYwu6PGTd6daxbI/xIK9XMPIabSNdYleFqeVx+9EulwEjz1ViXAKtgGFJ/5/52XdGozrrrknacIMaK5KkkBOPMyGjJOqGS84WM/Dt/a7H1OqRTejvjTWZfyVBw984jrr8dC16PcXSK3GZMi+1sGi3jMrGbp/XMr/P1X3xfMFoVVAVa9cqzE3C6AXgUGnAca9Nrx+7mv7pn/5pVNJwDnVflnig4P6jAKNaAIYrknJA2wE75+CvPmme2IOs5cFoNTGPgiMtfwjw6eL8QwIFilxfP8nUWkRNHbkCRLppXQdWT3fuBKCjR4+xLp+JdaJe2Ie1Y0Vw+1oJXsOAcLh3OUcP8abiKstVPnLOkXOysGRFeBQv3FmnzkwCbCfT2YkpFJtj6fHHnkgTZ+d5X8uD6gvkPS1L6tAyIn5Ug1G7IKq18/a4X7vm3gIj5oJx61w4nQY7DqZ3vfnadOUuuubSy+ijd1CV4wcwUXv3opDAIKQckAJpjrJF0VSxkk61i/35AscLAUadugPqJNS2OG09hvW+6opSBBcSRdYT/mWfFiWu/k67wrDRZ+3AUe/BjeTARvKgrLPNrrX9sygH1A5Gfik0GP5bbAKk6520HYzqgxfNvgxurelGMLZJPBVs7BVU6NS33PqmyDYv7qSy2f3N3Hyu0uxTQV9TbtvByOsvFtQUmf8jaIyl4rHHKpZQN26VMtC6crSebDehZSQgeR6tOMHDltFaSX6mFlpoyV5jYcKEZYEmJI1XwNCaUhC8973vzcQGhM49990bv7WuXLHCcjkfLc0ct2m3jEqhWj+zBJBlc/7lv/yX0cVVgoJsuUL6qBNxvbeabVjPS4mplUVXxroIjaLFrrex603T7rKrF//zBaOiOeVXxV9u3NYOgs5etwxQ/vCpS8uk0G995/70ZSt04Pa84oorVskB5doKK7FocBdnGbUo/h6vrKsh4jAdJFt++tOfiRYYzulW+go5/z4H+y1fk9JWYnjd5DENAEIy63pp59BNvKhQtMvecI1Ep2LIK+6TMi+FMWnJJEu0+f4QLrkB3IESH2TCCsipP7ucdAVly6oLi3CWPKLz0KWn06FnjqYjR09TbYHXI5TcoZeRFbwtftptVeyuEY6F18A1ibtzPTBab+7LGNdg1G7p1u7hFVtBCEbz52iu91R6x60H0nWXb02jNAC881uH0pcfPpMmOi/B8UHCL3lRWsHzTZ+1mm5W4qA/bpbR888zyg7Di7WMHPci02qDoB1c/PdmoF3vwc3AaN192bg02xWQss/WU0yiUOof/PlfrLrp2g9sDagipMriKgfqtLFXdUPl/fVOVA9QfZO+b1kYBaN5MDivg1lUH6toPCV4vx4wttMgy/liAuzJVCFlLXgU8jMzGXjUPnWX6dLx/FpXMu7UrHXrmUdkXEZrqyz4wiwSAHQ/+ju7bU5D3ZWUoJvQOJc5TVpWO/fsTldctT/ASZdh6WcUCyOqH7dyODyebiXdcf0D0pInQ9O35YTH1ZqT9OG1aHVpsRXKew1mG2knRZDUbtb2BbiR5rPRMesFvtEi3Uxbqs33NWumtHTgxwUA/FzQn2d8BgEhGR2XH9if/ssf/gHuprPpp2Ds9TOmzm1RgFbB2EiJQrBxMbfHNGp3ZRGkWUHqJtY5s5r/5tw4h66de++9L33qk7cF8OkeC2ac1bSxUsIFB+gMDvI3saJhPjcs5d+y5/oBE+NM2fo5GjlqWldB/+/NbroCQsVqlt49vl0iggV16ZJK11Zjv/39HAtlb7lPpWuRY03TNG8at/cTrMNzrJ1HqLJAPhFd9ZZ0u3VSGYQcnmz1SNvOvYsEJavYZcp0LvS6YrXsVqAml71pBE+7olCUPsfD8SypEe0KqnXpupcYh6XZ1Dn7eHrjT+xKN+zflraPjKUjZxbTf/3Lu9NU/wEubWvqtHKJzMyoCLF2JdWCrqQA1KDXbrWVtVrLCns4LTVB9XYro1ay2oXzmmM0l9WSk5lw5KNWAOvrKWNSr7vSWrzekwVc1siwZg7KaLRfZz1K7Xtys3tqn8/2f9eyof6sPS+vPn97GGDNZ5Fn9AKAUbvAqRegnxWtu1gVbjQFti61GozqBXMxYFQPjqVMajDynC5Wn5/7/GchEVwZPXQcRNsy2GVV66cUI/VvLTcrIUhakJJc6tTVLi/PqVD6T//xd9KbIEkINub1SCU2V8jk129iFT3w3QfDjVZcKMVKy0KgtWgVZAolXXiW/bn//m/HNQhAAqJgaezJSg265Eq1irJRLsZVUQuUGhD+Z4FRvT4U0jmxtwlSB008t1o3yG/MRdq4SaS/+3v/X7oJUH7Ri66Ldgp9KCJljRUgijl7FjCqBVsRNDkPCWJE0IbzwxiNqQcmKS9yTZfvvTzHaYjN9Jsf1MRrZMf19krH7o1YEVFFYjq40VA+XF+zJOCqrATANrGiUhS1D6CqY0jF0opOtVj23TDhlhaksVPdYjrXADx/HvB5+nEUoqcgx5xKx46eJA40k5axvrXCOgCusHiCdYZgh+UY8SABKOJCxody/Um77Mb6YNxstrn60FLdAIzKeioeiiKIy7j66md5D1D8dJGxXaAI3vTj6VU3DqdX33gp1G7anXQOpP/80a+mp6d3gty7Ug/X0607VNBYU0U8WxD1eWtBW39W5E+RLWtkBfe6XBhebYSF5wtGIBDrN3uDajlYX6syoF0BuhgwquXtesbARsCxGXBtJMPb3/ff9RjWaS3tn7XPw/8QMKovrtYwaqFXNrkToeANdwcbtrAvyu+ej2VU3+RSE6wt7zlYgoYAOD1zPv3+7783gELAeBiL46u4WIwx6BrxPrRsvAbBS5p0aRdehL33UYSndO8v0vBMQSjV2twoz2PsScH1LpqvTeMqqWvwFTAqllEJ1Dsmxq0sDTQyOoTlc1O6+eabI09K8DFhU63T+ykVKFbHqqborLd6GiFSFkux9IqQaF/QG2lF6x16jQum8o8XkNzgctaQXMr5AgCickFWYHyWjRufmXczMpi+z7zd8QXqFqIE2ILb2MkiAFVK/ziWfv+5WkblWh2Hen7j3mipIFCYKiA5wrHfvXtXAItUbUkCxiJtNS4Y9UJOiHhQ/yjuOS05QAF304njR2HZncyuEtx7uto8bsk3ilqC3F+nsSOsoEg5lfrNvRSrYx7r7gzWjv2Ijh09lZ55+hiu5kO4907QzmKOkkf2VLJjK8y9Ia1s+xHZcz2XFBJ0okW1e8TApOxCrQ7XTzDLOC/xumwpAcTmSrUk26Zg1AKbrGCV/V7WaB5jwynUV8Qy6iZBuXvuYLpm32K65VX707YRxhJ34afvOZK+9NAspL69fE+3LEBmcWB7rLWx6WqPSm0FbAZG9Xo0ZlRbRu1CfqN/b2oZgdgqSvVeq9dXGZtaCfQ+LgaM6v1ZrP319tmzWUbtcnvN2LTt5Y328bO55jcCy6B2/zGFUqWKTlEpuA+XgMVS88NqwmtrCbUEik2acqa6i3qVOtm4PYzhbKSZRwygEpbmn6g5hMVSUWrL5K2C2Wry1Bo7JwcHm4BuHDZoVaVAZEMl9K0m5lCEvYD00Y9+JP3N9/zNqFTwiU/8RbR62E2w+czpM7Rvtiw/4wEIqY1qsZmhrVArXT/LhBR35QeochAtv9HOH4U08SmSbV8MOeO1UK1DiDJmmdbcMt0L0OVFmSLIbaxA6vG/+Tf/dxAlvvzlu8I9p0WkMNI9JOW9ZhXWm73dEm3Jj9bYtYPGKpA1UuLZFma9wev72WwBP5sm1n7OVZ+3Dd4ai8h5U1AruCG8p/d97EO4u3rTK4jJjRK36QtLqolLGutQlOoOw52Vtf1YWXmFN+u7xBt8L/JoQvlAo5VOT6BfN+0w5xvm+I88+oOoZqEltAU3qspGuONgsXlwXXF9gFEfoFT6Bi1bcQOGXXG/zczZ+BDCgRUXICCMAERWYOgin0eqdz9dWqXtR5PXXmJCI6P8kV2Ep2nmd+4cFd0hM0xOzwKK3yV/6QSKlUw+pTt7CavJvKDs9tWak7hAWR/jkrx2WPXavao7T0ByTXrfApDuunh1c8foZV5XdAjMlmaAiATWyqUeRUubfV3msVbYYmwb+VDWiK7StDTJnaFYSOOfOZIu3zaXbr35snT5Dqq9s/+eOtOX/vQT300LK3voXkucTMYiAGZCLlJmXZlYC7x215BCvkXCKEnZ+X4cvqD7B4stalzHeGYlhr5osG9j5TQWo0Vnc301Y+ytR7YYPQuWa5OXVRTWsOi1zhsZ0L5Xyx5pB6P1brT8tt6L9R5b3T/1tVWgUtZ/fZyyL9rl90YKaTvA1QpxUebq+Wi3WFdlk9Tu//hHf7zi4lfr1xpwQxSH7LxEkHi2XCSr9+VGrwJV5SZ8r8scnqpsSD2QeWOsLbZYPtcD4iZpv8F1V1z15kY+/vrGy2Io7DKrPZjLZBkgLSELrto0zfYRstT6LG/iamuEVn0N69WqU6BZ0ue//skfB2POY5gwa06SIFKSZOtrUrAWV4YatrGfL8PY+7/+1b+KWNW//tf/OoDnX/yLfxHzI93cxF8rM9Tuo/qYG/1dhEF9H2Wci2VUxtHvbAZG5dyhwem+qYRS/bv2BbwZGLV/t+Ufh8pLfKPkgJX+UY71h1EmXnzzTTTBuypyjVbM6TInh7WnMmpVGM+pZbKeclSuvayJcDGgEFnFekb2G+zOM7iPr95/VXrwOw+kT8CAPEjCqq5ar0dANDfHuJDstA6rJ7BuerGItH7msJSnJs/RgA/qP8qFnVfHt46nIajdkYAKcOmWU/xZ7Nb4j3lJfbjSdOspziYmz2IhH0+PP/l0NP174gfPpDPkli3gjjMPS4DojMrvAHZDQPCeFaz5Yca7QrtoauxPcoe4mBibqNgdVlEDRvY6qsGo2uMduPBq70YtBG2DUap51+uorKV2WeH7USGlYypSIdRDOxbOpm0959JPv2x3OrAH1uHOkTRNXbo/ed8306nZXRilY/LAAVriabQh15LZ6FEDYT33XY5RhRxlnXnNi9S+y/cge9NCnlkW+trZZX0/xzwrupH/1gDLZvKpds85XuU3ZYzKHixu+3KszcCoBpEazOq5iZmvXIMbXWNtkZXvXIzSuB4YlRzLcp3rzb3nKjI55kAwes8/+M0VBebQsAFXqdylUCSTs0Sh0gaMLgCIHxEY1UKoLOgXEowcGMFERpyaaqlWoPWjq65QojsI/vY0bolS2LOerBKo81iFURWsOoTRHXfdGVaL8SdBSSCqW1GX4wg0xsqkHavt+2+tov9M87vrrr8+rCI7spp0q/B685vfHBuhuJ2ebdFs9nn5rIx1O6i0g1b97xcCjNoVh6JVhWsO71JZ4CYem4BsovTP/ty7om7a2OhYWppfCPdoScDuioB7BqJaMyv34XELC7IG1WhbgjDS3pcefvrEyYjVHT70TJAVFEISS0qyc4nnhNBlT8ySC2f315np89GNcxR3ncVtnf+okydYWaPO+ophwVD8dnRLUMBnaLMh8B48+DR1Dx+jbNUT5NcsUlV7ks/MPyN3TWAJsNBtlmnDmWzg5m4sGbX7AKMGgNaAkYogQBfHsKW4381/Z0WwBUZlTlrjt3Ysnw8Y1evIOR3omo/8KceqY3Ei9c09k255yc5087Xb08BWmkX2bE+f//Kh9MDjC2lqZZhWEngmqJLRQWWIjRJUPcdzBaOyzryXpS7cgTGUub9bdqHq3tXaJjbHOox79m29HEGCCb9IM9Ybw1IZyx9XMKo9JetZVJvJg3bF9bmCUalek8d5ZX9H59AVK9e/7CXpXT//9rRr9zhJc/qM4fMLS4vSO1uuujW+0R8RGNU3qQH+QltGZaEKIt6PsRwfpbZX0VB0G2xkGUkeMFdKzVhSg0BSjrdoIVPde2y0XCkhB9/rjV3uWeAxaVUWlYVbPYbVoy3jo1Vl7tA/+2f/LIBIIVlrPu0B0XLMzSyaeqyfDYzaweGFBqNae62t2GAgoZk6jgpzY2ZalFaWiNI5uFOLpS2ArI4zPjYFRqlNt56VVtiHYSE0Pa4c135adp89czZ9DPJJYVdaxLTEc5wL5740Z3Rs7P66uEAyra465muM1g/O2yA5QFEto5fgu9W4saAGOZb9d6ai2+9ceuLpw8Giexim2wQuuIkzULm15nS56Y5iKXYDtGHFIPiWEJRW8rCKta62cJmhQ2atPbvVGj9RZRVlgel3KEsaYBQuqYgR8XeJGQWjrtVKugYcex61A3v593O1jAK0G0+Lbu9e7qEQJhZnTqeBhePpxZd2pVe/eA97gRgbdRlOTo2mj93+YJpYHCPHaJgSMyoLaxNw22FgYzBqOenWXItueGi5HSgwPpYNHzgmzVh0AuDmkUnbCGYheU6ldJQxv42Asd1r8+MKRrX82CzuVI/ZRtD7XMAowL/Zc3G+lPZ39G1/+crczGTaunMs/eIvvTO97OUvYrjpyklexPISuRMsboP29aaOiQaMimD3tWiXnsTs4faKs6sXzoJeTyj6ngu6nfm2nhnZPiDtFkDtdmofsPWCjeU7NRNkEJfLmdOnAmi0ovyd4KHQkFptDpGJp5IKzPFRWOr660cLjqoAjXujPn/JISkuO8dRANJdaIFYj6cLqDT187eCZemFVI5ZFsuzWUYbLZbYbA2bSatL620zSuZmx2n/rF3obzTX7W6z2vXgtZV2IgrzwYHhKJn02c9+Nlo+2Fa+WHKFmJAXYyuxM/z4FX27CNUydlKvSx1BQUMr2bF2W7z/j/8s8sQsT5VZdIJJJkFQ5mEV8Eq5KC0dY0qD5A6VjqvGHYaoiK31E9YTdeZmaRFxlpjPD546TJmqk+lplJqzgM8koLREcmsXgGPh22B0BRBh2S1D6imDqEtUQClWD0y0HBfKLrqIUuRAbhATisae0yfLU0BqOrcW11y8ZjedMab2OWspUi02XT2efl8yxWr32mZ9lfVa1n1tga5a5MtzEaNbwq/YtUzcevFY2js8FWB0YB8Jt1z3tj3XpY98+t704FNTaa57Z5peghHYmZtSrvcoa7DMdb3nO7nO0uiw3c02D6sPlI9yUva0yhTx3EttljifnvsgHIV1FEGhGPMuK4pXLsPN9sCz7cnVMdPibXMnrrfXLuZc7S49j1d7odrlSa38lvlud8G2f+diZUWR1dky2vKKFdk/SyyERdoQv+Mdb0lv+KnX4raDxYNG6gZSGBcW2eqP/5qC0WaTVwvImckJWk9vCatFyrcEAuM1JsB+8IMfDAaehIeSg2RpI+ueTc/TlI9FWjZCfT4FrAtboSewmbwq4cFqDAKZpZA8xm/91m/FuSzk6uJXcNYa1o8CjMqi8bgKy/YCrxezqOrvPl8wKvdUmv+VXBGD/FoMlmQqVmhhYCoLuvWZ6O5SAKq3CkihaSHCQ5hkAV3iRgVcPF/dgr5Ud//UJ/4yXX/ldWHVCG4WL9WKsU2Bbpk+QMVjOCeFSOEYBpEBQWZBUzvaDhFvOkm5ngnyww4fPpoOkXd2EiKE4DM9A6EBMoFqW4+16SJoTpI5caDighM8BCMTaX0ILgrAKFgaOOMdC4yKQ2vyFTCKQFlTZy0Ly3iuKoG64ovllMkaIUibOJGEhfpRxi8LqrVNHAu4+P0I7Zc4VRvt27Eu2nJRIooQ7MLlFvk9Ii4yqAfLaGvX6fTi/VvSjVdTFmh8GAVvGxbSWPqTD3+J2NGWdB6PzTIWUrgX13k8OxjlH7WDUReJtosQuGw9AtuDckkqLHpQuMZO4n5UgOgk01gySifN/ozxhedo2Ryt9a/lYvZRvcfbcyfXi3lebDjjhwGjWEmuqyaptn2NbHSfm8mDVYWkuOl6d7x+ZX52mk3BgliEdooGcNWLr8VV9K60c8cYgfQdEZjXLVHagP91tow2Wxy1ZrAIBXeQwLQCy1ySnA8yG/2Q1NKN5eimMYYh6aEkqBozqsGonrzC5BPApHv/8i//8io9+0v0RZIO7vetyedxtaB0TdXFXIsAWM/yupiFX/++vdbfxRyn/bvPF4zKwizkEK/PMRD49dVrOZYuvI5RbFxO3mcgnjE3YL9oQVk1VnNwLAAaLMsMRsUlV67X8/mex7F01H333RcAMwarrX8xA86CjFHICLrCLCyKdpa2bxnNFQ0QhOYNlZJP88SspuigOsGcPXXwUDpCe4hjPGcAmHmKp/ZYPDVcZFolFsylcykAkV25uiyECOM2BQwyk2u5MNQaKnPGnEpljvtrXHNBwc4ssAgT5YzVhoTk8TIwFaaddaakdYcgVSBYGX6VTduy7lsWRkvgtltGko8KUzRO2EZuKoK2VtLiGJICUHqDOUjia88yNeqWjqarIDDsvySlA/vN66Og7NDW9ODj59Jd9x5L52aH03TnKGOzPoFhczDK8akCRvX6XaGcxwrMgY4Ya8kGdsSFSM4aWFiYiEounVhkg/R/kgRy5PDJmMMUYLS2Msfz2UM/rmBU7qWA0Xp7fD159GxgeQEYdWx9LW5kfNC6yKAuhnk6N5N27dmV3vYzryOB8NqgEfvDJTSEuBCeKmahWbDxzQXJQlKty89yFQUfZdHG32ojm2gQrTKBzz6VNcqXhVUPSLnR9UzP1aPHpi4bOwiZqx8Nwmg6f36KXJJPRp08SR6PPPJoZsi96hXpVfy7FCItuUJhXTSVaRV05RpL+SKF2L33fjvcR9aT+7W/82sh2AS8D33ow+nX/vavxfgZf+glKVKmltR3R837KC6pjSb+2QKPazbeBnkDP4zrbzNgar/mcq1ljLwcBbpryTiQ1Ok/oJrCLbe8Me3etXvVuqm1cRv2LePHj02CpW4GCpynECQCSFQkYB4dz74GeKTa2sAO6RKW6Wc+fVtQtq2KrUDUFdOJQAqmF7+V3dYL6825iHiP7jhch17v5MQkyceHifuRM0Q6wInT00H79z4CDUzWDWqveSMZGHNSpQDRBL3dJ5zPnlR5BTbutObzqCSdzZ/8iNdm3epSC/DJcZ7Cmot9KPY0P8rJ1OUABufZr00sM5/U/dtiuNbzWDTyLIgyGJU1svoaR8/xlKhpqWyIUxqL4o7cFp5fi1UrKXgX2SXfqZvOmJ2WLGBEmVaMkGM01+tOV21P6br9u6h0Tj4dcbf+sX3pjrsPp3sePJ4m5gCAXiwZLJQFAUGFgTWgpdXNzYcXwiRl3YeOBbJLsFwgdtfBK43ZqZhEziFlxmRdRswrTaXuwa40Mo7CQR+p3Xt3U/l/mM4CklCMGVpPkJwtqlwcfeZs+vRf3ElPqplwsfaQFiO5RPmmGxB4JUl3iWtTUdrIasrV18uYrvF+qDQ0Vki95tfu4bwW6q3svbWk2FprRiUkRl1dIejqrplmLhox6FJbla26fZvvFJdkPl85Z+vaXQGxTD1HvC2eWKur1dOsXbaskdG66dK210bVRX2jVPjMQXsO0kN2d//QItWOXxkxDLXAPQDU8RPHwz1hq2AXeREyLd+9t2vwr6V91EwNSJyr4r9deF3sv2ugKxZIHbhcdSlWB14zIGpAG1yNQXOPqbViTOcf/aN/FC3Ff/d3fzdddeDKaEcg+Ljoc+fVvOBKHpD/Du2az7VsjDXdfvsX0htpkWFhWN1OWkdzlhHiPP/nb/5m0Lm1hhR45d5icht3THEx1feQJz8vkB8GjOrzXew8bPT9WoNq31AK+xKjE3AX5jPhw4oTjo1lonRblpptJcZV7jNr2MZKFNauft09Vm3PristmXk2Qr/NGAGHBRJAjY2ZCHo/VtCn/+Jj5Pbg7mHc+vsGAT+FlkBIXGRgOdot9PfLghuNGEIfCa0TE+ep50as5+mDJK2ejITTiLVILHDj9eausrlqQQah4r7JMZz1Hlz7qqzKyaX5d0oFrZicHxXPCx4Z8EreSw5W5uRe+xSVx1ohIGywf3OvhfhK2cNlLdW/q38rGNXfrS8n8oR4I+oEBiB5XwIQVqk5WwpkKe/c7EK0K48zh+Lq39i6/G8WWjzdlqdOAirT6YZdPWnPFgDpyi1pfBTw6RlOPePXpLvufjw9/PjpdHqaiuO46+YgeXRExQ3sTjrGzpEz6cVYFX0ZSr2chBXMaxXnhT7cb1zTlm5iwcQB91yyO+264pI0uB2GJErHEnKvYwjLdZA4EYnDi0vz/BYVB7dqJ+usB2TtZhwu331V+vgHbk8PffspzoECgmm+jLUbJZYYBGqdA4r8zjp6G+ZDCZZ579ZxtTLGhcjTTvtuXwb1PgulpzX1WQFqQM0GiYL+enKxXgc1SGyknG70nVoelQZ6RS61H2uNyy/AaPvrmkt3MZjqbmkVNBUmsX9oCauIhUBuxC/8wrswl7sJHh8IBlifroYqX+h/NTCaOs/GsMClyZUsRt1FBqwtHfSym25E+0Wj4yEwF2q3g6tA1doRVEpLACfDoqa2urZMkFZWYWIVVlwpvFq6yNZaUuk+WioKtAv5H1cw2swqLYvWMbUb6QCCXwvc8kl+ZssHx6i0DXesS3Jqy8rSwlCqZetRMMqdcJvEYv4WfEZxde6gr9G9996T/pKY0GGSnHfu1No3IdY8H+N4VNSGfm3+zUqTJNtFfOCppw7ibjsOVXsu4oMdlM6x/JDWh7EDhX+XrkIpx6sWiNKvgFEGFr0PG4JRSMsGgBoGV7ZySjynpfRlKZ5tqHBTNZaRlk1U8zaBVIbdhuDntWhRCr4ta6gWgBuD0VrgWns/TdyuuZVYo2H1GfeCMh24LBjxvmCUsYhbMVnY+1T+UHuO6FAnLrHl+cm0vfsEFRlG07bhuXT1FVujht9KD69LXDwCAAAgAElEQVQju9Njh+fSV+59KB2d4D4Gac0BGCxRZ7IfQJoHRJZQAs33GodQdBn9q7bwW4vUXkssaoQUllEsmV6LLnPe0+zlJeLmx6musYRisoL1ZNf1AHTA0u/19SAHFsgLnKVpIWt237ZL0hPfI/fr4cPpm/d8O814/i4Ylsu23DCWhOXhPTa3ut7cRyLyCwxGnneVdGBftegRdqHi2q6QPJtyuhlgrX5mvilzu5GSfCEY7XwDhkzUW3HLkDhI4UJNePG8YzaNYbLu2r2DAPvR9DPveBsssgOUyd/KxGP2SrtlgZVcjmwd/K9hGXUBtlo0pcdR8XVHDTiDro5QAz5Fc1kt7cM4CCq2O7cvk9aSOUKX79uPO+5DlG15Ov0qVbt9lE6dHt9ncemtyY9phGwJwv91BKP1NKzSk8mxMhnaQrBWN9eCKfX/SlynWJrtm7oeC5vFeR7nIejXWDlbAJnHHn0sfRyQOwx7bce27TE3XUPk1QFEWkdWHllAOE9S4HZycobqBqeD9WbOj2u8WD8eezGYVLmQqG6gYL/pYTJe1VUczYWV1rjiXC0BRhsgRIQbGikeYNSK7wRpoLGM8v5qHUMXXhYiWmetWFOO6dYNFlqulwBGc2ckTVQWdRFGrVqJLeApY14rSO3zGWW3mktrnDe5OoHXocWa7Sb+XfxBzbeWcrwlKNMQBASu7iWYa1hJPXMn6Pi6lPZhIW0fXU6X7BmPnKz+QWI2/dvS1HxX+t7jh9ODDx+MtumX7NyD0rElbd87DumKzraA8ojNCLGMh3GxdjFRc7OHUj/tMFQglrBgOrGAp21kCWj9YA4qORYW9lCaxZLSuuuzCaFjTlCsm2vv61hMg+z/XYMjkC2ohH5uBjYkBZdh4n3hq/ekux+kIO0s94z7kGKb5E4hVzfQQ/S+BNX+BbSM6jlWGVjAWqu9C2VuV11zlaelpfRdCKUbgVF5P8BMZ0FThqu8Xx9pHcsIMIo4UBObiIQF0dN4kBe+lC697BIS/rakE6eOUjT0Ehh3b0+D+OvNp4iq0rrteIQANWbCb2r31xpTPxZBqzJ3fUG1YIntWbkmiiZdhHa9adoZHrVpWg9o7dbz+K0E39YQle+H+6ftsfr7cAdlDaMASskrKu4nqzlI07ZagvXl/O6LrntxVP6WAFEICqvnc/JCsJQM76y9xDNIT2s/K5dWxqhMdgnUa3EEJZX5Ke0wLozTtHZJbXXUY7/RnKxZdM01x5hWDuyaKl/PSZk7r82E3ydI7rzrrq+mN73pTXG/QaXm2ovVWDOwapM/1oTuEL7r/QoqvjoGQ5TnOUTy6F8R4/N1D/lb9v3ptZuv3XIBLktgTeJ6mzh7nv49p6Mpnl1lOzqwkOJmHP8CDpmYkoVq435bTSbNbLhli6dVCaZ1zs/yqtvsQkAKLGnKztRAFIIqKqI0Dz1fTVZ9zJcCPCyj3Ho+4j4BXhmb1hMA2TVWXIEXCpmiWLmnCgOufa2V9VHmxX8v246FuY/akqHYxmDllBAKnmoBLEJWkBrfqZQyTwcFoBvSwKI5Pd4PYQItm+7FaYgNM2nasly9K2nXtm6enYDNcLr0kh3sHZLEEfS9sN86cY32QSjow4XXxUCaC7TUPYfbF9q7LnSurUtGKgDfD7As9HDewHqsBJU/6vQt03ZkgXE86ywCRrThNbEr57E5OayJOSxjaeE9WG89MOzIwKQZIAVwnaOuofTYk8+kxw8dSx+77c5Izl0e2JpOTpqvaXSq5d6siRzmJ5movB4YXTgz1TJo9th6LtNSuWF1yVT7MaKqbctvjQemTQZtdg0bfVazcp1mq6wXRb6EMspvixsywLGjAzfdjlsbMMLcjeCXVlJGT0HJvbh8/mzaf+O1acfOcWJGh3FpDKZffNfP0VFydFXQKfD8TVByY+Otrw5YRXsjMNrs5jcDo/UEZrnRFwKMSgzH6y2tAiylpFvOCg6Fnmyh09/7vd9Lv/EbvxHdYR/4zndp8ver8ZtidT1XMCrBwTIOG4GRbkWvwWRNk2ZtQ+5ryRMrANE+ZkWwFHCrQe7ZNkb7GJfv14vP+SgAI2DIjDPBN7s/59Ob3/TWGBOv3+MVoViDXjnuqkvYpm+onbb6toLB9NQslPt9cew/+7P30wTxoXQVrd21bmzrobA8z+vZiXPpLOean4Gua9InVpkBfam6i2qykVCZwSjHcCoWWQjSYqEo1fJnsckL83nVxdbUdIvk0o3cdEpLj5MtrmxeZEJBpmC3WFqOhYqfr8HMLGCkVVJykwoRARfVemPntXY3dPH15rWeywtovBFjbT38bhE0CxIRioImkDGnQcAREPop48PDaBW6Od4X4jBYQd0oWLNzp2I/mMircrttbCiND2EJUQB372UHolbj2DCkAeJ4HcuwS4MJD9GKGGMXczMPeSBXF1eBsZBsb/JaBgAYcwUFECt99+hO5fwzgFgPeWvd0LaXcdcJQqBUEF56OY+J99C0eJV00kH8aS5Nnp6AqUlXaO7BWFCvchGSFwuXKefvFS176h/ian706RNYV+Pp4NnF9MG//Hw6Pg1ARlmhrFyvBSPyqF5gMKrnsPT9qufwRw1Gayxrlks4qyslu/3cq5abYNS56y3EXgGi0GY0KdXuBCM3nVRTNzwuucXz6ZobrkmX7N2Oy+4IC7ojioAaQymxlexaUnsrfu1mT1fovBkYtZv+67mj1rOM2jdVEdhlImrBWp/j+VpGC+HKzK2i7VtkMzXdcJ/5zGdCMz9Fy2uraktHtnmgsQYB4mff+fMB1nVA8rmAkeD+XMFIpeCP/uiPIinXc0lZtrad16XrymfZGO2CZdW33CygkMfV3JXvFwuxjPNGYNQ+n/7e8kfGhs4TU/skVot9mPbsgcOLAHf9FMtyIyKK5y6uO4PLvRQStZ/P7t2XBKHgU5/6TLrn7vvSyNg4FQ4gRRDfWcRNMwdgmT/ivx1MR0HwycJAQYlAt1Ms7hw19EKLtpp6AaMcoFcg15ZRFrPBVArSTnlmoMouvY1jRgFRETNSyBZWXI77aFktN2BX5sz+RxZxjaK7UQVFa0gwyq49Lbl4D1dUMNaMSdSKIefpWsfqL3NbiCIXzn3w5FaXTK20hAMDl36wPoNKh80GqNutVOboygrJrPZzoi9XPyA5PNhD2ggt4LeNp717tgY5pA+rtY96fPAGIEfRSHNlPk3z+2kUBqnVRw8/hVt0IW0b7yf2Q01A4kQy3HqxcPts1cFenGe9zzO/HZIN+G8R62iWtJV+zi04GQvvnu2nzuPWNMgxlqDUz1tDkHW0hMybpRzRAnM/i6VmvtE0QMSHaQCyQxdxJCepm8Xic5AYkz3dAuxmI2OMmoGTxKAAYFqmT3WOpY985q50+wNH0jTVGyS4rLq29HY4aBAvXmgwWuNB8pRtxah/1GBUg5/uyciXqjwnm4JR2vXWVTedVpHVuNVwBKfYYGgxXT2WBpolka83HbhqH3THESYa9xwMO7WaN7zxFjQ2kgD5214uRZA4+ArsIgBjgTMYmc6Y3R2ZdloeWcvM7pD8KK/1t9qtg/oGy9+tiW/ipE2Mp6Wte8SNyeS66TYCMa8qb/DMgrEXzWfo8HklWvgv/eIvBfh88EMfpPDs2WirHmVh0NyzFpfN8tptlc/TCrpnl5yTmN10ebPn9/KjGg3mqrip/J05GbLRXvnKV1DD7bu4v74S1GjP+XOUGZqCRq5LpJfNpMJRX087+K83zquaTBP8bnd9to+/mryWisc6c/YcSb17sRK/GWMmWCtEtu/YCavQsjBZ4w82cx6RvInJ97CXkHEOmXf9jOUEFRN8byvkmjnAxg6r99z9rXQWQNK+l2W/SP6HVviKRUqtLxbJdcZ3eM9Cvhr/4QAwlySzJw24rwJOuL4aMGoCIjKqWoCTgSeuVQKBf+eJaypJAQ5aOPFZtGUtNxavq+Orpt/EoQpxIV+vritjVs0+CVDj+hiDnADrtWQSRwcxTt0+/i1rrLs3sxMz2GXauOMSVzztzzi+tft4LiOIF9jPFm0NMk7kaflFw8m41VC8HLpewFIBr8G2tJSZZl1xDFtNkJZKcvwWYjUjyIJd27ZixZC3RVmksRHXJa7Tprmgbdc7iLss8fsO5Iuxuz5ztxj+fkhSQ7Zh5xxznFd50c173VHJQk8EdiufLRMmsERSZu7qDuwjz2s6HYVm32eb+iZJ2ddMMpTxuERr8yFwcy4NRfwH6wrQnpewZZycPEvvR1w3jSUsPcfQdaEBHVXGUSZdNOxlg/PSujvmcP8RawyFHtcd9j0VxyFZHJ1K7/3kHekZrKMFXJXh9rV1OnJ2MXyzwZKILdPumcjEnJq40pJyG7nO4zjhHs1S09mOay6PWD/1P7Msqvdsu2fEz8oe34iI4OdrLL7mgB3Suhswap31wvvIXjjZdLve1lyNb7Dw1H4av29uzyxAWYpflt0SvveduD6uwJ+q8FyMigGnTh8nF2d/uF0ugSqp771o/6XqQGs8WlTk8BU2lOj4vAnCOmDFt1leNyQjrXeXzQDG8cPLkQfrgvNt8Nv4xaZgtPaHRRt4//vfH+f5x//4HwebTitAYVy0/VJVoJ781WtiJ4aF2rg+ijutBKNr/KktDhfcIhq/lZ5ln0nBz3Nr5XQYjzy3EbT/0z/9b1hn47jtbm7Ggs3krq4Wm3+vt6jquy0Lr8xbu/XTbukVVqF5OLv37I026d6bJZS0kDxfjB8Ld7VWVZXLqBtumfwTBYKN5BQ6Z89MpMsuvQwQWkyfvf2L6eMf+giWFoCnn78HPw4LyNfZhdbOi+tUaW9cSQqN8mjds0CkX70BnLBs6hweN3tNImjlVnh8sh1W26GUvlxqwGvByMWtypiVnVAIoAtbtbtDiniIEz0MjUWFrp3HtChqlcuwiRNlAoDCVhQ3xghwE4Y3puR1GIjP6U0ZHLsIuHuLCvIeLEvB13UzOXEmg5f7XesQwRuatFUnAKrxQZhtgL+s2u0kxFtceeu2/J5nFKzQRVMnQNVp/EcAE0iIpZmfU9yrAosgGBXW9cLocmxCA959KGBam+ydAXJ89l56SXRk7kSyzc6Ry4VleH6KduTM+QxrvwvL6jwAM4/cGYUxNwhIOWZ6LzotSAuyzQGyWsVT/AYuRBo5fy4NsV+6sIxcJrPKIUMMyDz/7ISM4lOHneddZpxMgO3mb5v8dfAjOBaAM+M+DxEBBaFLcOazWdx2093j0Mi3pfd+/PZ071Nn0/nObaxzWHkrzss85zMtQQVr/VhwLu/UqgW4xqPjfK7jsXDqioJT5MpG39tE9K37Ufu+rr/kvi17qC4rJhBt5p2ujxH9jNLut6+CUXbTZVdd0YBFcTVTQcqJGMDUliq5axeJYYPSXBdokXB1lLr3Qq6++qrox2LJGy9wIzStrY7Vi3qeYLTZgJf41QsJRlo+5hFJSlDjt4iq1RWsXOFDQCpVDsp11GOTAacFRpslt7avlNrt55iXdtWOSR+dcxVssvokTdhGvTDN+qi4EbllLyAYGTsr5YxMHv0v/+UPwy2nAqPbssSRbI+tdr4a/KxcU45LN7a+cSWPJQV8y5Zt0SL+Ix/6eDpEQ7luhJEwYfBaS8a4gQ8Li5ZHWW+rQdOmxUncv2DYKAEByEaBm7iPINGKEYlz+djFOs2b1H9awLQQc3IMKL4Vks1WDVo4DZD5Ubjh8te6oiOtwsl/Z3Zc9BHSAggwykIpW0jZng9RRZwiE+f0NkRJ6bzfHA3ZXFyPLuUehHEPFoA9skzZGEAgzuO2naK5ZCfv99h1FlfWLhTNLTu2BfljGy60oeGBKAVmV1mtn0EAXuGpG3MRwOmwJBgufM85PrYtrgmDm3wfOQDhPAScOK9JwNpljW7g92UiRlklPpnFhTrL9ZS5EGwE6SnAoZ8YogfuhZzi/dlawznsQ/YscewZGXK8P8c1zvCbCayjeRtYAlJWAzeuJmElLEOOM0SG607Ov40KK1vxEozw3Z6wHoh3m5fEq0Vte3kKRIKpXXvNT+q0kKoXaasSXGzTZ4l9LWBRdbDPuIYurENdgbPEIGchVKSh7emT33wkffiOB9M5wGilC3cfHiajUvNa3LL5fgRgtF4447ko3ptZWKsbp/mjdpu3ExE8TiG71KSliwejS94ZOpITHeu9YtNlVTJbR10sugxSS+mqKy/HvTJPsDhnxg+zaK++5qoAsMceewRAujZyNqxcYG23+gJjg1YTUPs0n69l1B5oLRORN3BObH0hwUghqjuy5AoZt7HwZs1MEqiLu7JoEmutnwvByLHKrqU8ReWxZvFFhn9KlhPS0rDWXSnb1ENAV1eWoFhaY/hdx2KBnIlI8HR0Grdh+axYZ+0Lsny3AGmZy/bv5ePn1uACpO3Xv/mNb6bXv+6WSGp1fIpFlK1G/PsIOF1w2WQvIJL99PO0pB4b2xIC+tFHH08ffP8HaK/wJOsRYTwwHlJGl5YB7HnK7yi8zQOLEj7NYzMwUmiHoG9SEyJZM8SOvv0W8wxYzOy2mItGsjZglPN8GpdaZe3njau7JPwVq4BiLEm3ahhJzFGATLHeV8GHcH+QNBRagmYmF4Vg5577BcZGeVxWTTfxl3FcwPW1tIiFzG8GQQbJYQO8jtMxeBgGwL6d29IoxIBxAGdglOoTuNOGeJ1DgM/ynEOJEPK0nFUUeqQ3220W8PMWBL4+BLSKqnOnC857sJW6pAQruXRr3Ziz6JFob65FuoQnxXuMCgzhUuQ7KBC9WLQeJ0A0LDtytoz1oSwZA5L1uIDZaUdbvS66uxckfXBdtpRY4N6mAKYpQHc+vKoei3HjO3Eszul9CVCj8x1pYHIq3cAa3A6Dcq9NEgGIQcZ1Qr2BYwrQeoV02TkOAkznFsaRgJYWnvGw2SkgBSp4B9T0oLXrLgec1V0mqcTePTIGuA2mY0sj6bf+5FPp0bPMJa66LmUoxza2FGyzWBItBu3qHr8Iy2hNnCas7VYSfLvnot6r7b/b6Lvl+vxtnaxeH6uuPVjev3gwuuwXdMzHonahxz5khyxbECxUNz+zbgLCcmE2tIPdO7enHdu74f3vDGG5hOW0Zw8NsQ5cFdr2/fc/kPYTP5G2aw+YEtPwtdbki8tn9ab09TZ++xJoW6Uilv4izaZtH9QCQO2oXcBodZIb/6b/vuC79UHbqou3ax9rvrqByex3ysIoAr8IYSe4AHGYtm3VIApLKdwNJlgaSwmtlJgJlpZgF8U6sTjuuefeaK3wm1RxiHbVHo/HPIDjJi+PNe69lgervpX4u1587R+2LOb8Sfmu11cAt7gjnX97AQnUL7ruRRSe3R7XXINfPgpWkdp2aMSZqiyrTXAJZWdkmKThR3Dx/VX6FuWUdJ35WXQepZpA+NujplqOnxgU1tKCRrV6+cVCjzUXuNACqrXrQJdWPpbSPHCqcZcEEJlbtFq9IA9ixFl52GbcPeMcFfZifB6uPksIqUHiHo3mf7nDqk344PqF2yrikLo2gsqvZWSTPF05K2lm6nwUaYWeRjUJmFzSoWcAJQSnhIARXGb7LtmJJdOHkrg3jeE620rcZgustE409gE0fRv/aSUtLeSxndZyQGJM4ALTQWWsKDo9WxqHc6uwqHz2U41c4d7baQdaLBrvM1zgkkcEwUxusOROQLhC3fGItASUhGXsH1t6mCoSP+2hYvkpvkfCOP2ajCFbsiksmaatgKMe3W6jEKnH11oUtHPFi1nu2zI+yxx/lu/NDPam8/28YpotWFOujF9jGemqdF32Tc2nYRSWcViVN6Iw76H54Q4sRBzGgF9cdMSnHAvHIVsunKeX68SdOsJaVPGYnUY+LhBnXAIQnWPGohMwim6wkQDN/OIiX9lyWfqT276ZPn3/oXSW7+rO85gLkBq8l9buXLvT2t10m7ndatnUvj9LC5v1vEft4PNcXXr1fmk/X/1ZOxgVF2K78RB3HjGjfb/Uona7qMwFiHpOjQ+6YdeREh2Wke46Tdgbb9iL1ksWc1QpwGRlQtV6r7rqSgBoVzDM1I7tO6PFYJVrNfRCTa011TINLrbQDsMHkampzwWMak2gCPFyzJKgWk/1c7KSLgKM1i6jtf9adQs11kcNRmVSChgFg7F51GCk4LEkTR1zkgbtd977+3+Ybn3TWyIG89u//dtR6fuWW27J1QtG7IOU3R8hFIufZLMLbr632XfrRVsWn1ae8aHiYoxre+97g2Wo+3Ln9p0Ee+2W2eoQ3LowAuimGiIkA0hwcwwMyJTqS6chPbzvA3+e7vvm3Xrzc0woRJ6KUm6brTYtaAQYxYKxwKjrqDWeJWcpj7mCphWYWleByUGWMESKmyzYbZFjlsEiN9iz6kbjPZDyy31rJeTE8UwAEFi7cJsVEPbz8pnCfm7xFNtLarQA2tDAI2y1AgFgOwSA4TROgdbdlKzZMT6W9lEzbcvYaNo+tiOqCgwihPvI81kCpKYnzkIYmaQ8jnEXBTDWDoyyTuK9Ctg+rJAZhGInr9KXpTbP85zTBUofrkFL2vC3sZmwhhiG81P0V+KPXjR96/KVnDoVCy1R77WnmyoLWlPRfqHEQjIBB3oCn3hvGfymYZ9RvJzuyk9hwUGJxq1q/ChqxyEr7NWkNbYAky07bRrQD6GVXZUz0c7IHB/Ax7UHuWqCcZgiULUQjNXGPaoSrXLN1537LtZYH9ZWHw0L92BlvRgLb8fURBqmjc4o991jAqx17ppnZis2ZBHAtBsQ1DWZ3aq22dHCk/ThpWWCje1GLEXlFM4yno9Odqbf/uiX0nFiS0GMAEVJyTZi16zlCzdkOxhtFvKof90OKGXdPxcw2uw49WfruenWkzHPZhmtAVE7vaYr/oY+rOymC/KCjBEJC76Vzc94T0YTvnS1H83wF1+7Ax/z1nTllVeSx/I4TfkUfPNYRFfgLtpOcuy+dIiyK5bBMdfFRRq1wZrOqCE6XIBZisSj1IPTPMusO+mrzYebWEaxRht/eXuMqp2+XaPzpsL5IsBos+MUTW89y6glnCzrkt2J9aNYHVZ8XiRmUrqLSifXl+8Yn2ZTfeFLFGyETv7ud7+bJn3fTm984xuCwbZsLodabPOor3MzLWgzy6h92zjegmRxPXpdjzzySBQhtaaheUO6Dye5TimyPoqFXI61TDPHeei/wQSjVE0fBTBPnjibbrvt9nT7Zz+naZHGtu2g8dxktogUDtKG+cv1UcBIkMhWTC7FkyMF+VE0xCAwONKbgFEr6JqBsfQMcly6bDwpCSCST1c9b9lphyIn+FjsVWs2ElSNPBC3mZ4+FSA1QDzGa9E6GtNVRpuSXbtxm9GKfCtAMzZG1XDisoMAg0Vee7BGBiAXzAEIy/MwtgAXgjAI8XliOjSaI3CvOyznwBDTDSt7hRzAHcEynCNGpMUxz3Wdn6HFt5b19q1QlTk2c4PXCvcR4CEBhmPtHtkW3WoFIo8zhUU2NQVlOWosLnIfEgXsboyrDCDqJ166A2XjwOWjWX5YGy9cbq1114XQXmLcljoJ3jO487Acnzkylb7zwBMw7KiGGspEJrIISmU/05Aj6Bw57psBP5czIEZE8mqQNXjqspuhnty5AcAIl53JtXEcvTZaRE2vJWODWkxLs+wLaP9jKAC7YBFeBcV7lG4F+yA3DLGgLMpa2JceP3MZbfCoxa37F6UqqrBo5pkUmxVD3XVLkEgkDmWLmu/DRJ4a3p1+/3PfSl964HGGR+uIAq30qZqH6FCvw3pvtYOR+6u27td6OTZ2c9S/ad+77XKr/ve61ktzgE09StVJ1gOjWrbU5wgCQ8e+94A3aqvBx8l+6ca3G9pjAJWGKAvFBaH7DiN0eGA2vfktb4CKqc+4K504dhgNzW6IS+nAddcHq0UXne4kBeS1NEQbYPHvIEDqBdVafhmESPRrXF4FjELwxPJraLNeSQVg3nsBmHKja3yhsbZbQilANoTZWsG/+p3QSMuIqn3XeRpFQ1trXG8ERuEfb+pwFbCsmSeeJWvSalloV+GPz9p1+czXHha3TKsFBMsDDzyQbnrZTekjH/0IeRDT6W/+yq+kcYTBv/23/w+tLN4c+UUKENl1OUZ/YW5I3uztS3Ptvze6p5o6WorCRgImT4Hnc7RjEDxVQKLHD0J1TgXG2EPModaLLp5cJNLBXsBn30O15BUDv+fn0hc/f0f67Gc+F+V5uii7wodpEUuvf3gsx8Ma8RBurtVwfrZWwsuktWTMIvwuTcC/0ZQjrhPcZCsDxJcpFwNBRxdY4yZbgRVlvpHCpBtygXEKq4hnfUF3NnOkK4Z8mE6E/xCegQG+P8rrGOvecdlN0dtxwGULYNPdR4B/O3RlG7ehNecWFDTO1rLSpScLjuubgxTAmQKgegn0jJFUDj8w3GuHnngyLaBgCD5ztDR3rUR9RGO6RZk0SRNBax+y3j4SOzmXBIAeLRg09hlcakYsZrSOuGd7KRn8P0N1+k6uf8FYyATAiYXrnl7CLT+PtXXzK14anYgHhy9paPHZMReuRAa8j/O84sZ93LeKAaSFAMQ8D9kKzVZqrqjOb6jh9hBW0SOPPJ36Rskx0+LkPgLIdXc1+7XTPEfhKAzhUtUlK22zAEh26AKBkgZIlD071JkmsY5KHNKfRR8qt7Fu8XCT2jdKtiAJxIzJEHtlJ+N+KeWhDgC64+wxqtOlMV2rFni1VqH7EQAJ6012HfdpwdFQa1jP3ZI5XIfRCkN5FZzA2NfLjPU8AP/tI5PpU9/8VnqKArsnzsCt7xliX9i0T2sSVypjIhszK0oOmXlMgp3yjXuNyiBZ1i14OUGHzPsnMy0b2r5nb7wwIRebzR6hWMfBb27gIdlMWV3PG5IlRi1IimERaiLXwT20N1N1X5a4ViXHA4y6L/tVxjr7hy2S2s0mcKEtshBjRXkXDakhKuwWt106l2586TVp/xW70+WX7Qc7vuIAACAASURBVEoTdEU9dfQYpnx/mmLzvvwVrwxNXrq3N2J3VK2ia2HelT4wkhwK46oI61ok1qASQcLN5ecP/Wlx9wWoNVUk1nPp5ZL96z+KtZPjA5nyWB6hPTWC2/f89+oTBaAnSqKUCr65GGe4gRa88+6oVvArgI8Af4bgq1Pz6ds/HQHoW2+9FeLI1as5Pd6DroPn6JnbdOzqReqw9CJUC0GhUPe9zw99+MPpZthyV11+BUntxglYV1wDJcSYu5wJH4FqNpmWjW45J9VqyTNopl+6/Uvp9k/eFrlCQ9SUWxawCNLPm4/RPJZMIGr8+O7H7qommp/ldtw5F6cnmGnZyo4ePpx7IbRmjkukO0o6ueYNVCPsdJV1AUrLMK1WBDYE015AxeTKrcS/RrBEto1SH406ZsMkTW7BdSbTzwr3Zvj3GR/RvaNiF7ERGVjIHanR7CVzwHLAH2AKV1QvQIbom52nvhmliewmSnzGUjYatMeo4HEe4FkiqbeHa7Yd+jIJncFCM0EUEFBfNPxlnbV56MbzUI3PnJkKxSW8ENyfVbLng7GIQOO381ifqpThunJp8V4Pyovjs0gNtgwKyID5qXQtFeqvuebKdCdV1KcXCMq7oKA5LyCAu/lbmrMJ8EP9c3Q9fjF3SZqBlDrXcVDUWStk3kQcDtJCJ/O5yHUeOXI88uC6xy7l+nkPK64H12IoGA242na9ftTrcIZ7di1agcleSgFGw4DRYC4GGhaB96dCqJLH+R0HRdlilCYCkHgO891+GiBuwevzYhTrfczVFmJowzDttPX6tHJkaMoNrEIIYXF5T6ytfgEvkslzvNHcpciBUgYwT9OA1CTX8+CRY2ma4z1xhOooBw9j/VML8TzHWRmiKSfJzFZTZ43gZwhFqkeqf+OWFFFjTzPeiz1AIq7CFdZCUcA7iyszPFxukZaFWcbQWob2x9rI81EDTjswbfRZPlft1clAlB/Z1V0esRe1TgNV1yrExCgBo32/Cs2/4dbzO01c40bRDyb8nk0CbMSLyt+W/DkPzbYjvetn30xW9RJMHRIRz06kk0ePp26KT+oiUEuXxSUgeQG6kr7+ja+E1mzsSDeTCaI+2puf+d4LAUYbDarne65g1CpKeaEM95rLRK5hCjbHL+DWsgbz4ujTP9/EjIpJXkzsHipFP/LI41QX+FScUAvk+uuvDzfoe/63vxUaT6kc7uvqAm1yrC68yot7Z41LgLVmVrXxgmcoPGrtPbVmW6b//Lt/IVwj41gHapUCwKJrSsGsi8vNCWAoUDuxOHqpkOyqvPvue9P7/vz96dwzR7E0cNOh0BjD6EJAdqrVBxjnRwH7sCjVjIlDlYedVh3fEPQoVVMLk6xDYlHShg0c25mTa9DVN8CxpTD7HKUEzTaD/axV45+7SBI2trIVhtk8mvMAyTMKXq3XFVwyAzRdlPLbBRgINPnfWDyCHELfmIWuOcFoBtfY1PnpdOYIjSsbtmBpyOdc2btJINJ91z+ENQswvujA1enwE0/Enp7EJbYFt7fCzzhEl8meglBYmAgkBQF/T1Cw8+Of+Cx76lrmZoRpANQEIN1fDFBpHZB9HLnOXlgMigsRk/1urs8o8ampaYrEYiW8iKLIL0J5PHniWBAV7iUIL41+kXNaqUBjsy9iQozN0llSPIgXb6cBHZ8HQ64Bo0Xao0eH2mAvyHRcIeY1TjrEiXTPtx5KZ2G3bSPOLHzNCx4NCaVbpmC1VOt1OCvJQzDi5gSjGWJF54e60zQWNh2GoqqF9ypglBI/kdbAGM4zlnPOBefCmEqDzOkgY3Up59/LutyOIr6LOdmBzBu1HQTXw6jH/IXFJ9HDtex+leyAsrBApYgliCLw7XG/Uk0CQsUibnJtUWNay4zrY6RXPHLoGYyiUQCL0kXLVLM5Mpe+++ih9NjTp3HpDacJzCPXvIScUNrCWwSgyzzUEYtZ1mPMSpdwuB0zIDX2f1hlMb/ruD6WVW51OzaA1C4Fnk02ric1Ih1otSqJ3wgzNH/VHmO6tZtZjCXQ+Ll8L4hAzWckQgNGl/9aNNcL9lyYmo3rwp/F5tFtl3OPQlgGQEFiIBg5T6n3N9/6mnTl5bvSCIweZd8xwMg4hiU+3GyWCzJmIMVXP/Tk+QkqBHwrYk1qbvYIcnMa46gTpryXFwKM2i2VeoCfKxitV0S1XVgWy6j2r9Zuu/bYVlidLK6c18GGwi1VvuPCtMWBSbQlIGl3UsF+/zVXkwyeAchHTXzYrEbgegtro/fWmPUKdZaIlH272952220xf7Z8cGN2W3TS5oCRHZ+TLePpukNF9frtH2TpHlmX5kA9/egTVE0exfIYwRWF4HLuOZZPK32oLa6Or+svfA752VN1JlVYyHayEojtCIZ3UeuMRN9xaOFjHN8urraTGMGyGSWZsh8XokF7rQYb7nUBOoKDfYzOnz2ThowdWCWAa+iwbYTN0qCZT6M16y7r47oU8gpQ3UwmfnZyDL0rCno7imoJqeHPzQogWknEg6gg4WwJKmro561mwvntuHyeVuUdUIMHuE9pz5MA3DZirf1bxyIJVMsEiAl3kBgSCbrhGuqjTNf59LWvPwDpYReusiHmAYZixMiyRaQQzW7KQiIRH7Ig0wrUO9JJNQir8l8O4WgXJXvM2VHg6Fb/3B3fIQl1C+6lTGHXesrN7JbSCFL9JTdex7yTC8QYmMhawGipk3ycBowyGYTCtliDJnVq8T319DPpkcchM2A1ddr62zYM3FNPJNu3FJF6HWIAxhhaKN31NY3xPId1NI8cmgR+luzOqsVko8QApuyp0OW6wLqZZc587WX8+pnjMa55HNbfNsZpO0C0F4LQPsB+FzJsONx1uoCzxh8eDt33jTsMRghxtmlwlrHoB+DGcKvDvmPxRGmhDhSfKe5lgjG+/+HvpymUo0Hq4/UtD7Eud+KK3gIIdQFIJ9OTx/AwTUxRNZ7Y3CL3w1DPAkZLMA+XyGdaQcno14VnQdii+DIPeZSyZVbk2Or1NZvH+NSKydXPA4za5WT5tyMrjSjPRmMJNbUbg+zDemp9F1BHPrhPVRJr8Ovuwk3Xe9Wvr+gW0AceNbn0hDY073zwLCQjGda/Xdw8uzjJMtV1L710PL3nb7wTk5EaUFaJRogePX4qyrU4abrirrjiitA6bR4nDdyLMPZhvTStI/NOZOJpJSnYXPixOfXlNz7G9qZ89YDXgn09f2i5aT/bLDC3Rhi3EQrq4xrUbn+0T7DnrJl07QtEoVxbTgp4u8taoUAhb207ATrAJ1hKapQ58fPxxx+PcdNCclaKbVDXvMtLs6kx2FzsZoHHEqsq91kDc8mH8vUclRTGAA2TfG2AZ16TCkWMrQK4cZMFELkR84WEYO2DwOBCfPDBh8iLuiPdB03bEjQy5Awym8Fv8qC5HlNYFvMGiRHYXouadrg9BSAtEn43CKBs37uTJOy9sPVIIUBgDLFujMUIHFdevh1qM0oQ19ZvzhVrSRejWfLDCC6ZTxMAy1ncNOd49ZoniJ8cP3YSC/8weTyAIfGTnTDXLgMQLP/STfLlFgTJIt/TzWPypVEs918UWY3mfHYhNSdF904Oss/gysvCodFaXR+NQIvQFX/boI5gTpo4dCRiFp0A7Xlex6Fq92wbQ8gCChILAkDUcrPiGJYP5kFXzwhr4ygtM55KIwM7wuXruPql2N9cp+47E1It/2M5H/e2iew7d5CuQY+noVHiTDDMdK4YPxZQjUHo/PnKN74PIQLhGIe0liCECcBnbvpcesNP/kRULECoMM7mQWm5qJ6yzqFEZzdddtk0XrhYF2FV8ZycXkjfvPdBKuQAosRSDMxE2Z3itvNITU6dx5jjeIK/37GtxzznnOJ6VrBIFgawkJj/aQ4zT7zO7zoOscaR7vOMK4Q+rsuYF3RtwGqES+2GGbcVy3Mb+2wcN/j1nO9SFISt0s4R+G77Io8iStPIky4M73kAbJ5Crit9EEvGKZNG0dVF2mGkFdiJWnwqAiho38CLcIy4kTGlUQgXjnUvStIypJ0FkmK9/2ksx1NnVtLBQ+fS06zFo6emuD86JBC3WsbF2ts1xnXzXedIbwDH0vUYOWsQLLoBwVrWFfm4qKVVgdF6svICwfYsb3RGDmpRbjIRJRRPpy5WkT76vNbdf6FoRrinNZYha4wZ9V79D/jbGBELk81v6QytoRDghbwQ5lSOF0XNOi8gjgawTJ9Mv/Jr70YgbEO7ZIMzcZNUT37qqacCWKxmLa275BxJN3YQtJR0Mz388MP4pK8JAFKoKXAUwnUQ3++3g1EZ7DpG47j9jwCjdsuoXEO7n/ViwGgAgXwWQX/nnXcGSOsC+yf/5J9kP7EbAbO8tDIvtO4YIxajC9FHe3LxxYBRWXM1YJVFXEBTZWHv7j3ps9SBM24lhVylodD1C8Aq+PTPR7sGNOARWWGorw9hCX30ox9LD33vYVxJuMdGtkRr94JYCuTIu0GbHcIS6CV1oAdFRWvLY6uwyMgcR7EZYgP34NZKAzLc0IKxVEao/CETVBAYBNCCvMz4TRugZ6ysOjAD6WMeQazrzQ1yEir0GdpIOI7jAJrux3MmCUOWGLNnDRc3B6likeNPnp8BrFCQqBjwimuupZ+N2h2kA653gQ3ZQ6LjKLl3C1hXS/qwuOdu2XjslclueiM1mmyUAPI/Y4bhfIkwfbDh+hUqE3QrPXEKiWtyZ1ca3r0zdeD+MrFzMWJSuQ1EBMojmK1ra5n0igUsw53pG1+/L02enIm26Sb+ahFZDkfqva67HoSz8a69djnFChoa0GpTWAv+WfmxHUOUMgJgswjpSD94ZiJ9/7FDyAiKjFo9AJDp6phJV162I11++eVci3mKEnH8jdfYgFEQGFoWTq2YRUoxlpL0KL2pt3/xK5BAID5hIfcioINs1Oj99f7SMglgaABdS0lAUgmY4XWRBNXz1LE7Z4sKYlGCUShHjO8sls40ruJF5mcAJWcUcB/RqtftCNBqCe1i3d7A8fdQNmiXFR24Ly2wiPHGfIVUzaw95N0cVHidcql/MQ1tY9xZitRZoB2GzDqqi2vlo8jMAISf+MtPswZRZCgcwBRBzCFex3VbTdwqDbBJOP4Yis84Ybb+dBIX7BOHTvA6nY6dmmANmtuJpcT4WhF8GaupA9ZlzJSs58byLYp3C4y0jJzr9eNG67n2Qqa6QS/Uv0NkCEbd4ka4C1WOCutRBjYretEKJs3ch3XcKGFNLL14w/AM7e/oOfAPs2XkZDBp89BHHV8vOILFoZ3oqhOcOGlTQ8oN32mL4NkTFOW8Pr35p1/HZwgetPUpFpKAIq1b7d1NoHWkC+rSy/bEe8X60d3zne98J3JRZCIJWgrdEvvYyDLy/SLsHZSNrJ92q+lHYRm1x4yKkPlhwEiy0AgCViHvOAnUf/RHfxx5OvML0zSdu3E1x6N0l1VALxg8bTTO4sIrwHIxYFQv0Bpctca8PwFQIPhvXNMlxFRe85rXxMZ0MZUx7Y16W/KNVFRYeAiyQSySo08eTF8i3vW9e+5r5n0oaM42MPReg9CCz9+kzmFiJ+ihuRYYdN3RnVg8bNK8PohHqM2yNq0SYLxkdgkKOy40rSrjBytk5xtL0jrSleR3ZZTJlostEftKwY9g4trmdIfx2mv+DN+N/CxczPMIoy/f8bV05sQky78TpuhQdFbFmYWwQpvm/Lfe/LI0M3kc64j3tRLoX7VCisOMAlFhibAwCC1bTnfaoq7w2Jh5c2f+kxo6oKXbi1fqmyIcWf8A4qlnjuBu60oDJJl30r5lxrbdoI/g1WUbCIkdYVZRkV0rRosSC0M347EfoFGfOIFiaOsMMBvX5J69l4R3QpngXl9E65c52I/QttSX87hgAL1JzOyWGcEcxrBxL08dOZceeuQgYznKIU1Ahaq9eDbdesurA9ilPvcQXNcyslfRumAUFSWyCz4TSBgjk0MZJ2OD3Qjjz/zV7RT33ZNOTHPuRpOv97h/W1UhOk2LCUEssNipScJYbsZpsI6miCGdHzBB1u/LdFhOOFjTNHOOZ41zAvTM/Si/HeZYfXh7lG8DzNd21tEB7ulKZOOO2anUY38k7lrFJ9JvBSVjW8ZAAawl3MId1OvsxiLq5LnSQwUJwLkfJV9DYI5Y1HwvtP7hbem2z99Je5NHIK8Mc3tY633GUJ0/3cQoYID9UD+f2YLDxFhylTpglHYAZhN0oD5+ajIdOzGRDh4+SUjEqhnGp2TPskZVFNhXWVnPPpNVIhSguBEYFQWhyI76dSO3XqwL3dN41Dq4fpUR16L0d+zlIEB2W8Mv5jp7NMJjogLBHOiZiLXAK0nqULuv+PWVfgKw5ghFUVSZSJaox02SN7MLRps2N8bKOUcNNXcR9k8P/u2e+fT3/u570vatBOakIYLQbmoFmZaP2qaApAVknsH1N1wfF2FcQdaVmujBgwfTyVMnArSkvhoYVxMXuDwWqzSTKhrgCcGfrfjmuVbzKoPp92qg2gj96+/HOcL50Tqmp1sNzDUMkXKsNb7ZRgPMbrpMR82thbPwidbQarYNmMaE8u8+xmICK1Lh7LgJOBI+3ve+95Gv8/r02te9JmJGCm6PJGAL+D22PAjWmJ6T1r1mZaTF5CvnWW+xlc8KmKrhWCnAa5yZJp7BOU7RH+mvPvkp3DE/mS6/gnJQ9qAxLqDbSAeQwsCKz5zY/BjfPfH04XTXbZ9L93/jHqyI5bQVYssoWqCJmEFrRth1oNXJTrO8jJn+xyi6u4VGjle9+GriSNkFZoVjy+k4fq6HPKbRKgzhDDAA4lqWvdZ4Q6gJdK4XGZiRsxau7EyBVYBl7VaORZCNQ4D1YVXNRcykh5yeBSyv0fT//sf/nPZfeS3rT2p6XnudkHX6JB7g2nvr616JlDlL3APLCTDqufoaQAiFjfUrlVr3nJHULq/JbWNsyXWhoIh7yPRgW18HsOtGVCjy/QFeF9G4z9CLagRrq5v4jVWsl/2ex9M30YCRRAmrIoTADSHkXOR1FvTiZtIdP78jo01NVtIb6B3ttLUoZfsZY8nVx6Up5yRi4zrmFX397u/B7jPhk7I2UcIHaxAf1U++7mbuIqeHKC+i+r+yYzV2kHdUPOLz/K9cNT4zTFVMlrBW5qFdLxHEv+OOu1LfyB7WNzEkrIkFBZeurphzrJ0YB+5PvAr/FPPN/cwhn5ZYE3MoMzOjfWmGZNjzkhgcd+TaSVxnc/xOq8L4la3vhrigEcDZXkWCjQ3zRsihupw1ex3H22PHZ8otrQBIA6ycPgBaJUNwmgLQu1XYEL79uOc6qFC+hJK+Yn1DjtsTHidUGK5vDnIOR4KU0pM+/lefR5GBBBL0b6twsKZw+bqvu821Y58PwjJ1PAdR0Fyvgp89nHp6RwKYdJlOoHycODOfnj48kY6fPE+XWRiFTGe3Nfy4RktY2WspPCj821hcrAv3bTi/CuGqKXIQc1QMocYciiTfHBfSK+Q1R8V2GfzWPpS4YV0+rMeOlSm6K1Neaoguu+DKSNPZITe8zE0rc+5lcDmzKxlAx8Kin9GVf4/3rd6bqYhRrFLfqr1loHaGhuuiUfMqMSP9r0HRhQrbSY4IfUbe+fY3pte++uUU5DxE+fgdASAeT4Gqlu/F6H468JIXgeon0tve/JZ05uSp8OUb7BxAuD32g8fSE7CIpCj7W912uvm0mM5jKmfBl62gNaASybkNJdQhC+TIj3bw2cxPWlsEm1lQ5RjtzLjVzRbWaA6YlmvIMRk0gyYAX1xaReswGO3qqGM1WiN+br6WwONn7XGh1Rtt/ijgWwNw+3fW+3c9LossMIPQVtresXVb+vpXv5GOQDN+4xt/KvJmFKC5pXTJKcn5VDKkLaXyzBNPpm98/ovp0W9/h426BAih6eEL71CwsVb0afez0ca27iE2ZE0zmjQCKCPERWZhMg1REXqB70xhEc5HHo25SCpDljiiJxFr9PAzh9O73v2uNMJ3LbQ5jPWkxZrrywcHNHc7LeMSKpIEeS5SQd8Eo/1CL2tPtpgJwtY/27vnALG7T7MWn8Ii2hLHXW5yPnrYlD3MQx9gvR2L6KZrcU/Nn0uDWwbS5KWXxxzVikbsbc7RxwSX5mZq9RIfdDVFrooVnxugbDJrsiuO385BCDIYv/3yfWlSpqtuOuNQ/Ldk/Kla6/XeEKrj3M2zDIQiVKpycK4AE70gFpjt7pR4olVrKR3mZGgsF5pFYJuw/NBDD6cTJ8k/gl4uuKqsDGJ9bN86kvZftRfhl7XcjVxAG61BG+XlNe+m8bhaiNm9f/b0bHr4+08ii1g/FGKVdRguSWZ4AVlgXyZ5AugBQcSYAQDmWYQd+NoWiNFNUQx4GlbleS5sjsNb524G74709Uhc5t50zfUq8AGvLsBKRqbMuSHW2Db23BUoTntkGQI2g4DiMOt5BNBcodfRPBbBHN6gHtbHAknbQ7txsQ3jLepiDGOtMZtmIjRK06Llk7Beusmt+txX7k9HjlISSTcqgNmJy9lmfyqjY7RWlxQywD0NE1d68rHvpukzJwFEaOh6pDpZ6ygE3Shw3eyj7sGxNECS85mzC8SYzqTHnzqSTpyeTKfOzlInjwvpIiYF7KJT8Tcub70ZAlEY6TkvqjAdi9VSKqnkaKGJ3lLJGW+U5nny62RSz7Hu+ztnaMuB9bh9LL3k2itx44+l7bAJR3CTDuoK16Js4v659UlWQrI8dOnzt3JyGTAafNFvrJTOpGFK6eeXdaIglKWxmluUAalU9I6yJVGVASLD/ES6Yt+O9Ld/9ZdAdHygaKjejBWkFRyWAdLyMYZ0Cjbdy256WTpG35GfefvbaQdwBrfIYNNHRdRcjCZ1V155ZcSVjDcFe0VzrrJUfpzAqI6zZA3x4sHI3IQ2uRJjopVYQK1ouptZd5uB0WZAXLs955h7FZAhLBabA15/w3XpKoreqhR0AagBRny+BFvLoLvCYBsutBPHjqSv3fWl9NUvfgHKNYFcwED3xzLa4xCuI+vobRsfJl4BMOGy6OgdS0fPzKbTkwaVabxHnbBpwKgDIbLM2hvR0mbjDBBfyuVZzNEhGbXR+J88dDD9rb//t8OKNNG2pCiY69NO1lht6WAQVSsp2KNOFDk7WHLnzlp1oDfiUh/58CeI2R2lIsI2BLQ6gmCUxakbyPvt5feLk6fSG159IxtyFmtuLE1tz32j2skpkQ/leT0UpyxgVAgM3ZFakYWjOolAH3EJXrVkTp6bSFuIGxmslhGVAYs9oVukeTgnMffNv7sqlmENBH6+oJlmXAezQqamrrEltOd+OrKuEHs4DaPv4MFDNLQ7Eha93XFHiIdFmwuvkN/oPjSn6NK923C978bt10rK3Myt0w5K0aYh3Da5qoa5V5OwyVz30uIxUNKXv/Kt1De0Ndh2Ycmq6FkVnDnRNev4CtgQFtMSBAaLpc5h+ZmLNMn7U6xYp9EqEqYVmO+k+89KGfbM67f+HpPaTwysV8seq3KA9WuFhpFlQAat/0qUlF0WpqWBXj8WE9gbbuLMZsTy6sCbsQ3rfpz4EOsh6toZ0iVfqAVGuutIQh6jJQa1Co9OddJAEMAERGmJlM4DbsuyAFl0Y7MT6RJINuTiYnyfTN/6+lchzUASw5PQY107Dt7DPukh3tcDO9M40+AQrTwso8VzGbB65vi5dPT0TPru9w9iOZ2AG4PCsQwRAkZhN3tqBQVkyaRuQFgw6uHvrBjkOVmNGZsPyJwPAOxQMdj7FIGmKdYle4bStVfsSDdfJ4GIlhmAlAQKmw5qKUFEiAaLLvoI+2iV66lolO7s0sqykljm/o6u/b+OYcTgAhTGiESq8MWqPZIZby5DlMSw0GE0mmriR2qdglE4bafTnp1D6RU3X5de/aqXRab4FgSXwlRryKeAZBtuA3X6+6+Dlqz2Y4M1g8pmceszdyJ0xdiGQbeUlb8VNmP0vVc7rgdpdWH/T7aMauKAtfCeDxi1d3N1IegKE8xVFopFVO5/Q02zcUuuZxltxqYrYKRA14V2P1Uz7v3Wven1P/l6Yg27Iw9m0YZouiik57JO+li0o8zb6SOH091f+Up6mDmbPXsKKjUxHvLORmEyDROP2IK5rivY2Mwya2aB48yv9KZDp+bStx58Ku2/4ZVphqZnKzZ6M83AtYWwm0Urde0N6faLhGA0d2njTbHVFUkCI/3p1a/7CSwTfOx65WwPrYuM/RPEgHCPuh84NutLmm8Aih1fw42EBwCBMUaW/FNPPUMzwi/Huh3CpRgAFOZVLpialXeEt0JQzRWhPkyQ52U3UBR413iaxK9f5qcd+Ot/hzbYbPjY/Gid7jnZeoKQYj4LdAAn2KXcD+MsacBgv5aRGuYyBCJ3c5aHoeZmoOa1t4n1uE4CR10X4dkmgK8rjmcUA40E7n7qzy1BLHkMzXoyhOsYLiOVSuMNxpBm0RZCkAi22lWM8+5dW7CMhtLO3VsiP6q2ijZTfOq1G83sGsuo9niESxX3v+7Ce+57JB05Dnuxe9jU6XA1ObHOrYAUSa+SfFgLCwjoCd3MJjhz7AVAa9I9xCgoP7T+dF2heXDN5oZBYtDKE5yJf41yrJ3Uy9uOu3Cr8SOSe6Wv74G80j9JPpJuPNaOc6WNFmkx5l3Z740uF4PbEfCYa1KaVea7rXSuHazSzrHnAJOVAdp0bN1Hou5uqPt96cjEOdqUn0rncX3NyDbm+5dibRxAaRtkbZAkk758++fTiUMnAVOUp4ij2RDSdheOBZYdnROM3w5AuhmEfr+M0tiJcrHYSRwJAJyBAnno6HniTBPp0OHj6RQu4LO4+OaljUelHdMhHBPd2NnTVMAoHJL4BJcXCCMMLKT9+0bTT9x8Vdp3GTF+koy7iamZGuC+Mqt4hjqlbpglxqkfqzYUweK5EpSCFZuL6pZ1As5ky8ibmIJIoC9bUPIxZ56LapcOAgAAIABJREFUNFU3DZNl/SuXcj+fz5KhvOwqCFvPQCWsEcy117/+Jemtb74lzdHbSLdLoWkbL1KoyhA7CWXSrrBTHP+mm24KkDJH5SxdUXs8v2arGiHfF4wEJd11PQizXVQGLxRkr3HVpdVWEeE5kxTaJHptcTzXzdQOCqUWXk2uCIEQki37jcp1127BEKQR12gESkVj3Qh4Lvb9+p4ibhIKR+4+q7DXLahf1661Z3DRve1tb41YjlZb9FsKJzOxBf45jC94lu/cc+eX0oP33h3dM8dwGYyyZnpxkfQhqIcAoz7WySDkhG6VHWMidgKW6TZIvbrF/nT8zHJ65PD5NNu/PQDDRNIOYyOCR+NtNclWLVZBWgOqn5/FdXX5i69NswSPt+/ZlnZR720bmmIv2t8ILgnzMbojWKpXHsFBbEB3r5EnK1vMskmPEAh+5PuPRz28EajgMhedriBLNPFB/hXrX+acf3XpbiWdoQMCxasg8GwnztVJ87kyfxe4h3VrF9dtw36M0kYiCeOjFRQWneDZmDeZcaeSphfCoXcgIGoQZ839kWDycQyp9ovkJhnH6Dfm4GLCP2NZHwE4WHu2gXBs+RxuYVRm6LYFA+D2+ONPp0cfe4ZrB/hkdUmkIM4hdV0N+hyVrrv6OYfJ8E0AfxAL5JWvuIFrAxCxBLRscg2/9ZlaGytPmYhUXHx53PIALC6fjVpvSysj6Ut3fZvzEHNAmEcVAR2xxhFlH+qCs2I3riGto6lAKTR9lJZpyhlpbZgmMIdycw6hOu894I1xPY3z2kOViy1ewMzJdA3lym4c3ZF6Dh5JnQePpkEsIiM23cSMpMBYC0TrKVxLUXzNxFpkIGt+ATAZRSnvHsRl2MEoW4qRNRbhDSwn184i4DPfTS7h0E6o6MNpcOelACZ5SJz+DNfxzIlDWHDn0xV4JbYCRN24qkfYAI899Gj6zrcfgdFpeTBbzxO20GXMeTs4dhc5Tn1sTAvM9kB46MUL0U3OVhdloTqIVXVZYJj90ANYmUA7QRmiCfx2h0+dI+Y0kZ45RHoDyqGKr4V/nUcVJt1yI+Ti7buU+oNYQQeuQAEZ1yo9Rw7gWew7RoXq8Q7ELPUzLSl13p5SEEDmpqEiocQoY1zr9tPK3oCs2XXqJg2lwJQOKjD0X/t/rNTuoFkWsBAnA8lkwKXGZWM78dzPXnKDjlp3R/jOmBPjTBPUTNuXfurWV6UDsHYmJ6gczA2VttPepKAkKUHGmL1TdJdcf8MNoPZMevnNN1MXi95HjUAuAlzryVJCg7iBLuG4Wgsm0U4DZqvI2lb/6McBjIowKq9xTVHeowVGWWHNm7cdjDazYi4GhGoAKkBeLDn/Xdo+eD7nxW61L7/pFeQPvZwLRWMEjBahrdomWv+6LQmmzpA5/7Wvpjs/+2mY1UtpG/k+JigasOzjS7KpBnEfDENA8G/zWuy4qTbazzqSVdPZO0yyJ975gd3pM199IC2OXRZFLKOQZOTQKJKiWiLjk11fBbzL/Qvvp1ngV77ypekkQeAZqcYI7F6YcD1qfcQktyNEtxFPGkSAGyc6jxtQRWgRF/K0WfO4IMxzsjirbqhw9UWttEwqWKOUBEqY9JuBaRFBt4i2+I53vom22Qj8puVFcZWW64x7QThm6roUY151cVqGB+ExvySD1SoGxm4kMjSFVnVPCxoqMVpjCJV+gEdXt2WDFELe1wJurRHr0aH1P0YO19SZcwgxBF9UscD1opVgnNcYBK7vK264MaoDDI+Ppq9985vpMHmB3cyH1s8sGnwfc9YTVrB9d/j9wFYEKwSKyC8yiA7jDyvk5TddxzhNRk7yEvGE5wVGTaX+4hnIxVAbnyj3Z7WGLijOH/n457n2nSFQM3Ecy0Awciy5nrmIEaHEApJd0P1nEOyupAFZlFzzHJbcDAnLJ4gvnmV9dCHsJan0ICTHuc8Rxv4111+TduEXG8RTM4BiMvXdR4kboXjNQeRhfUXTxSBgZCJKEDZYCgso465phS04QbI1YYcegjUkwBoPt5KEYOTvl7n+aZhvqWc09e/clxYBixXGfplYnGWAlvne6VPE2BHsw6YLLFGfkeuegNb9jXsfTT+gwOyspqBECiuNqCdCyuiGRNOJcqKbt7epem4tRElNA9YohCHaw9io1IdNYuwPEkQXe0OLu6dnC1YjLdODeBaZc+Ei16MxiHuuW8uOuWbjsIetM0m1eYySJYJx05OkLsDyO3Nuio67i0FyQReMTsw2xZznGe1QgrjQYtOFwt5sEsgwGYy0YAQKJaUuEJNQjeWYAqvZ5kH0sVsmyBa8KhEGEUuquVZTx8oETKm59Ja3vja95mUvDaAoTA1/v0oRBjWPHDlCLTLzM2wlT5YznWO3k3R3Na2kcyWILKQFMsHI2NF9D3yHgN+R9JKXvCSuVbbdqm/6xxCMyrWVeE8MfPjFK4uu0iJLzOhiNcvNgKndd1+7kIrAVBExFvQV3GwmIltpe+/efREbsuglqfJUH5gJVowlSB687+vp85/5GK5YkkG3DiP8Z9M4DLlu3AuyfqSmWmPSKgg90LU03aP1NAJfi8dWB72SYtQQSdwbHr803fbV76UznVSStiJ3BM0VIAJ3U7YmXEoZjNof51h7/VfDvCTrfY6AuoVFx+jCaRmXySd/kAZZxP202bZkixbGov18dOMokAIMZI25PQs5RuTgvca/ncEoC0ehMSd+KwxC+eYel9Jb3nYLGmEGlPUsI8FI7Tw8CWrUCFDjbY4RAdu0g80+KzBaMUFrSatL5UVlwcomkUyEkGOe/uRD1Cf8+7+ejk3Sxp0coXl6MYzgalk8eS49/NV70m6C2bLBVpAGwSJkzKdV/Di/LnL99pPL59MBgs3LMAOffIZYrjlbgHHULpNezFAIRlKfT1qicvTS9OATR8PlkwP/9rVbwcX+UvbrBC5cwM5Gc8/HMpJkHwxTBbuxCiP+4R9tWm8MprMTVH/40jfSEDlU3k/mdZmkmsHIhzEXqzDMsr5GR1fQ4PemXcS5BIJlLBbzaHUzGydRkT946mR6nEaN3Vj0l7Jm7VO7ExbbdS86EJVlBrHojz3wSBo4NZtGMVsibUzLRpCOvClllEQeF4YKDHMfScaA/A7sbokM1OvzVgoYraAs6RKDChFJrKOXX0+ciP3SR6wHUNLt18F+6sbSnD93Mi2dp+IK40utoYix/uDobHrwydPpC9+A0IBlY63CMayfEdZ9P51oWUW5oSHXFJUxkNFDxPLsuNTrHmL+e9mjXSo1vA7KQsUdLVNSZdFuuoKGlkqO7cQ0xMMcNGYZcaBiivVJvt3UxDxzM5dOT0CUAIwmoOJPYQmegSV4Ho/DjGva/lscPzAjwEj5FxFOztHUnBSgogLD1f8QxiL0XVwbkgf080WbYesjoaXMy+JSG8K9IcqHa8cgsxerSqK1iiDq7aGd7srZ9As//9Npz/ahdNX+/RFf0ESToaKv35pd3pzVGQ4SfLasvQhsdQbdOAdInDPWZL0vH/ZKMX5k9WYLovk73XYCkoLJvBddSzJ8Vl12TcykJbQiXNaMavar58B1841wBbULuebzxk209vP6t9XvHGSPJD2+WDtqto02EDTepnJDezwnXGYIgOKquJgAcOs+L/yrPk4tJD1f5HEFKHRE1QcF8803vRxWzI4AA6+7l0WzRSo5PuBH7v9Wuutzt6dTx56ijw4Z+wQs58m8H8EC6mfB9yPBunn2yO5BoOlWM+9FYd8XDf8ymATVmdPqkpq1l03fzvTdgwjS03YUpRCowWXzTho3Xcyd8QEFXcRuMpPPQLTKzDmZeQcuT6dpKrdArpAkhCHAZJC1t0CeTj8bpY8NMyi1VUcj9yuw6fJyTBTO2Xcq08eGbuh8aPmZdlxIJXmec62A3AAwAteWB5o7l37p3e9gnc/EOve+y3ddZlpDcQ77CzHukkPMx+ri+pbJx5s4fiJ1nDwTFlM0S7RgqWSG8N1DEYClpaVmnET23F33fCNdft2BtHXPrvTdhx5MP/2a16dLRsbTfZ+9A7cOFh7CoN/gRLg11RfzHGvWahnq3ptmn5rdOb57JJ2FESUrK2JHzLspkxZyCjckfqaprtF0eL4//eAM9PXO0VUwWsY9+ZqfeBmN/WwZgUYP6AelPkazsSpjIDJTzjmz8Vzef343z6UJoUFQ4rps/Of+EZD9fIpM1mkSgr72tfsBmJ0E4G3Ol3tVmfOloeJ1qhrYv+ns7GTafumudM2127DuJA+gqDAOKhGLCNM5QKmT+KDu4hXvmd8efviRNIYbsuP4aVy7nellr3tFOt8LiBALOf3E02npyeNp67Q5SHlvO4bKxcwQywpKr2kE1q1TCQBwesZYB6PIvj441oCaJB+9R4LX/0/dewdZel5nfm933865Z3pyDsAEZBA5EAQoMEmkJNJaRdauVluWdrdsybt2lV37n12usrfsP2xvKVi7S60kSiZIkRBALkkRAAmASAMMwgQAMxhgMDl2zreDf7/zfl/3ncYAIiVvlfeCzelwwxfe94TnPOc5M9jMWZxBVfHUxu7UsWp7aulZC9PNvUDRSe1DgoS6qaE0M3SeNXKeO0MZBAj4BDKe7w/VpUf+4zPpvZMkC2CSFRpL/XtfD827ZHWdqjpwanUwnevnIOVQz2/h/jSrysDRNrG3GoXKOWbHzWf5KxAKnHgLmZP7UlWUsocwVj57RbhNpMw2h4Eh1i0BAklmGhifTZfgkg+SuXmvxqYhI9jPZAZr8FVgzmViEnY61kUOzDMUrU2t31bXd/O/DDadJAMf1gxyj5CyEvOpf83qdObkiZDU11kZGQXmRxQXtYYwLFL1UISaGWDQ290UNevTPXffBaZo9pQ75MW27S9xQ+mUhISUlNFZ+XmymDxQteyEjtyYJVSS+zMc7c0N5HXCdrJtfI5sO52Rzwn+O+93hcadUUxBJczXYNHDfJQdXyzg+aQlLv6Hv6S2+Fp+Tpl9xPFb0BOBWCxO5+OIgrD1oaIZsNaRfeQBFn/8286nNtMKHJjj8F6bDb3zzjvpkW99HZLCfYyS35JWrVhFj01m0nXgVKr00hw7+Fra99QT6cJ7x9JOstF50vR2YBAneuuAWsSp+V6lZrO7BjaDC9ls26/MgvP87CUxFUbOxAJsI7AJ0VNj2/p0ZrSSnkfGpgmKtxprc2wYHY2whoVaRygIbdmHYsaWC+hs8Nbm9P7MaOq7dlcahxI7FT1X2H2ZP15X4KrGU8gXEUXqI6oENF71KHf6LgUMtxzW/fBrKiTkLJvocOJNZA5NpF/82Z+JyFPqazDh+BAdTu65sd8IA8T6nQCOlro7dPFS6iRCvwB1vI6RDyrV6SBjjo4X0zC8cIQVPkNza21HNt35gXMoTzSmHhQZhHVmKKyvbOlK54+eSLQPMz47U55DFLNmjSzVKXHS9UA91DRWbF2BbA6BXviQ3BdU1VFy/STqMRQkTTb3p1dOj1LT60vjZLJxfkbZBKB9vZ20c9zGPucYKfRHIKbD9vALBCWITxyTtGoz5AgNvUnFwVUjKKAsABxkYNlIMBBQJv+NU1QfGppMB984wh5H4V90JhyRcJaZuvcSIo3phxkLcJnjLhrblBHLRBurfmFPeU+ZidLy7S5TQFUSThsU7fMvH0w9ZM9mo6tQKK9sIOMkwJqEJl33/rm0BphuHKbYTJC5zJKy9l5JjtEdhAo9F20GZ9Tayxpt5+CagbaAtKJZVsUKE2N+Usk+dPOoGXWs3kw2RwaHs6XpoahLAZXquCcH0uzQSc6DTIksdaDalU5PNKUf7X8zPfn0GzRmr4yMtB6IrqmCVqIZjQQejkFKOIBFaIg2VyRc4JBYi60GBt4bNoFMRrNRHVGTzbeFIzJwjKDKSxfQsgo9wHG4iNEpxnVwXy7ikC4xCuMCGnojQHXTMu4MNal/1cHsU3YoO54ciIQtNEwxeCgCQjdK/Ox6l9rdtPO3Y1mUg9vK3hahsYlJ1HthejQ4l6akfOO4fASaL24qnMG2aOKiT88MonHVnh584Oa0YzsKvvQbKe9is5kZVGjasegkLWgIhODsKxKOE3oz0/FvDz300KKhLgvtjXAwdUQltOKAOV+rNtrQ4Gj8ex5VXLOskqoeb/JTOKPlMFBZt/lpnFGtIautF5WZUa1zKA1EMOXKzVuTVf2ncEZeZ7XvHn/s8fQ+DZW/9Mv/gMwFxyGTkTrKCgRF6ymcHnx9f/rhDxjncPZ0Wsvgt16gJFr2ER4FTojeMovlfFE4VjBT4onOqAkH4eJSCsjzM9OIsRFmJbLh4NvaWzZPs+QsG6yhaXUamu1KTx6S+i8lFYNH5BhtPUWNJl5rECRQQATapAgvi9gNPUy9omvb1jRkkx/ZfRRd+VszX53ovE2/dSL1y2iS8eQ15qJGubPGGS1XV7+Cqn8FNKjoZu57cpPWqV5AVHrddkRFMcwdZPE2KjoIcZAGbgM6WyGMNo0sFbY9SYvDqBJZOP7B0+eDYKHyRPR16Ix03G5OIT/3pb1FujR+sO7R0KqcDWMlAHtEC9qpNzTDTJwCTpobAfqD0mv0XxtylUFRXm8abmpdGKm+LX0MgoG4JE8p7zh6ZNjPAScCJ80BJ7WvT8+8dTHVr9xI9C50q2HhmDFgkwQr0n01/DfTpKzEUGbH6UwyMcZsYIQm4laIAqG6YduH/XZmegYXBDHuWyFibY7sWclPzj7b/9rBdOjwkbRm7Sb0A+0zxFEFRCbLzewSA0vwqfqb2bkj1/fSxzjM9VmITFRWUNF3ZlbI+muJiDw0zCM7bWeNvPf0vrSW4ECW2gyQ1/qP7WbUwxw6jGQnJ8+m1Zjx+hjJgdKF9i9DIItkk0aNLz8rCVXFMbRD8W7sIA8HLRLSCywmJ/iRmc+617S/zT1kaH3hjLrXbo1m3EySAJWAUj43znVH4QagVclCtPZWkh3Np6Pnx9Mjf/18QgCcN0ahPZwNBJZQ6NWZ6+C5Lqhh1BPMtFPPbNM5sYVbbc7mQCQ8VOwdsiqo4K0ZrHa9rJMWcFqwbOtoCJ8F3iR4HAHjvET/0iUguhnWmWQIz0ePIPNxgS/h+IDag/VYQNcGokW9KDJ/g7WiZhRBckODbLp/HtTucgRBYOhGz9QEjHC6MVwj1I/KORhhYP1sx5Dr870p8f0kUvet4Ijn06/+g58NRtU1O7dGxBKIBgddH7NNMn3c6FwjYC/ScYxiGZ0Kwfm7Us27zI5M8fXYUb8qoDgbQX/83HNpz67r4vhVeFBeKHfpl2HhT54ZXa3Y77v8NM6oLLTXsunKzGg546h8TvSYFH1G/ykzo/LY/uAP/iBt37IVmOXOgHGcJGqNwNkuAyeOp6e+/20c/ZuoXLemXprxWjE2XRidVunWM2RGPcBuGB3p+M1M1qzneyEW39+03/QkYIxYiDmTNrOtqLk1j1Hyd2i1mQHNzqNP19Cfvr//HV7byYbgvcGuszPKs2jK2TuCPHMYJFWjnSrRBIW8azM9G7KmgLemIxrLc5PsHVlJRD72xjGELjUEOpJsQJY7o2j0rnlcQdUPFmR+RFQefTG5PmCvESJCaX1Xe7qGGsXMGIbDwAJT14aDF7CT9BMd5nbVs7ccseK/HoO1HUvxM9YeCkfkvwFhGD3yt2bVUPR9wdjSdIzwiQzXo0Zgv1I9Rrm5DqXy1JEuw0qsQ/25kazBDGBxCxT7JfYu18HJOTRc0BdDjYAZQNNK14huENk7jTWsks6oriednaZWMdaahnFMC1CEc11M6BHjJ2Mt6OFmJ2PpXlRCpiF1+PeAgorsbo7gQtp8haj55Ptn0hl01hwrv2HdBj4GZ/Deu5Gphw3gXLudZcX3l0BO+levY0KtAlFZ6FXXIlTaSwLfyrWBvAx5g2CYZ4wjy7Nu0/rUsXUbrEBQEo5hVlHYTMIOW9URtOXcntKoXBVsuSM/fD6tI/NqVpgWO6Mzmukk8xIqPH8xzdNb1Clni2OrEmjYimKjcunwK1xvj22OezRLoNa10szIOlWeXlynUoZO1BuiVBJfsa4JHKa4d+0QGao0V8t0qwSUTQACMWZ67BzHhOD0Auxlsrxh4NKRufZ07NJM+tG+k+nHL5whSyEAk5auAoKzWlgHkjyUeZoneGwyA1IvzowpHBSKE+xZtXxbmFjb5LXjd6FDGM4o9/OVtlACAtKMqDqwl2DHjUBOmOZzpg3wCADD0cb6dJ/bPuCMrVAcjHVbynddWSbw8zjW6G/KaBXnt62u+ZrfCQUGcX0XwIzsOWsYejJvor1Fxaoum/n8nbIo0RfkCF+He0FBJLHlm4l03x03EuFsJFJpTHv37AgMeA5WjGPFqRwFjFbCczolMyQhOx86mxtuuCEypW3UncJQW7wumknLi1QW42XnnSJ60QkJ2Rn1C9+Z6fneFtFDOsZI9ieE6K6wTD/lD6XjKiGxJXhEeKKAX0rjVhiMiEaukhnV3sDy+EtHXGtolh9iOYG1FrYU1nz++edjHLgCp6tRdegAMoqCNJtOJ/Ty3zyezh56PbEPgw3XgoNpBYZrJ/tpIzMVkrMlwRpDOBpxeRaumZX4s/CZvf1xmV1kpuGm+RERSSWGXYdsftQWmoDpeO5ktTMNAj+8/C7d6PQkLNChPmNERaZl46urbxDosB1jpXFpR7sQxg3sLjYcP0+wmWbUmJPuXPR+VHASDUAqvez4+XfOpBVspnqdglGqPUjCUKzF8lHLnCvX1dVuezhHJfFjgiXXhnPstO+IPovbrt+V2mgGVIy1xZYIjyGslYr3mFDWv5tPHT1lbEK00zXJ2q4WjrtBxqH9OvFzjiSRLQsDLQQ1D1yz0MAeY5bYAk4j4DAM3cI0/TIVILchgjwaiL0LlXCAH6RZZ5jS0RJE7k5LhYZcQal7npOZhck1y/srk7NA08wYQ98On55K56o96ASuDeWGiEMjINW4Lv3bTqa7YkUv9dy9BJMjQStfsaIHdIWA8flXomhuP5e0Y24gXxos4Uc+r+g1ygFpHrvhRzTZBMpJhhyUNUNhNuyAX33Uefpx3J3Ym8bxoSjYey1Vaei78abURhtIlXULXgXEpk0rxGhlGNprxrXRGelkTr52INVT82iGLqg9b1zVlfrIdlXR6WCdnT72bmqlLtLkjCHXsm0CMsQiyI4KWTTjSl6Y4x6R4NMXictfGMMhqLmoPFSWCIqvgqCh4Z4h62joXoPz7KJXbkWsU9UgxkbOslZBguaGueCQBgjkpmDhjZOhDMy0pjdPzqRHHjuQ3r+oWqIfTobD9GJVva2N5v3nkeUvf7GoIq98FGzKJrKjevuoDHSCeZfrnT4i04P4ojOiDAT8aDAgOuF5ufHVfrSOq3yRGVGuqIqHq94Tz411UrIss9qCtiHKO65S16evMRGvUDPqvelfLFhUDby2KDb7fTnB0xdGQbEQxMxMC/DO6cHwejKLzNIcJyG1cB4+/tY1K9IXvvAwFOxmBC5h4FjAQ559gmLXPCHhIkGBlLdU6JZhdwn9s7LB84477giH5KiE2NJFM2npUMrj82/jMjlwRtaSHDpnDWr37t3x+sCsi2L08s74q7Gzfkrf84GnL3dG5Y3NUWneZOXvyhdfzRnVOp/ynGudU/na5Q62VkmhLEJ6Tb/xjW9E9CmcqWPqYO6PUfg7qKs//eST6dirL6Ud1CI2UQ9qNcpSu0xmFffLGTXNjpc3wGPDOwPIIqc9Qb6HayPm5diDVDh9g43yWgg9hbO13wED58KvYvQW6GGZmO1Mrx8dTKfHVS4GFkINoIFen0uQJqpEdZ0MvWtfuRq5k640rLAnmZHK1TY1uiem2eSzQD/zapsV7CbhB+GOJiLqplMDqQNYQUaTkEnZtV8rdvuTOiMdS5U1br+YqtnWK+AQp25C5p0UzrfQMWkm1GgwpxMKR5ShwTlgujr7N6ijWng3AIyp6J6HgqTsM6+pP6vB5lc4xrzFWf/2JGEAwxnZfqGemRJdFKG5pnMTOOZBTGJVIrjjF5Yi9w+2CWQF6yAVcK1maS6tcOxtZLxG9kowTWNgJqAf//gw/TYrdjKlfSU2ghRTA6KzVIGB/a88k7CsEfc0jsBx6aOjI6HQEO0gwmHkLVkKS1ejE9LoZcMnKzeaKz1HFV6sMYRdcaSGDlhYK9uZRox9K0FGK8/rJ/LvIPLvqo4j3cMx8A4jOJMZ1sFpIKnr7qNmTWvBKNfNfkl13bI6epahsWk1Gre5J8r8NHBuZ998J11AqmyORu2b7749AgMRInu3BvmbqgsRogcFX4HXPNlXvcBcBjPjYbz77AhUfwta1BQhJnjWc+wh+5Gs1cQMAhllXhDW/NhCW2rthx3M99ZqGzivMSE6M2AcEaOAA2GYwxlNIZ+FShJNvuvSn3zr1fT8QZjJrieggiYclQQPA34fBitxYYsUrgFigYK3IZoVpApleFRZz/s6nFHx/BAYiFq3AaHZuWdn9OP7GZFqDFjnEihgr+ZWDB7hjPJMr9xOlBMb7VSJai2iP8WBxeHV44zqFEolK1IVWYPul5mFhVYdxTiQWTtUbzdGQGuKYUowwMdMUsMxF4vF7oXmos3hlDowPF/+8heRCWHuBrIRXbxXG7NWJmFbzLDAhHXKCF+HEeORed+Lqgzznv5O/NimWDMmSQ1Oziy9amnMS5hLAoPHJrynArgZkg7V10Wzpj0W4ZXLxDqb8uWF69LA/33+Xe6Mys+MzyqcUQnblUbias4oFlMR2dY6nr8tM4rgQQaj836AKxWqffTRR0PpQsdu5ujv3zv5Xvo2A/r2vfpG1H62Q9NeRRPbOiK7Pu6v84Ma2ZRuHKVeGpvzyHCXXCsNdTo0ZUgitdeIxuZmbUBDLe+L/y4RGOzXNK1HCsgZLBjAWancbWvTY997Lc21b07zSAaNco0Y5ZJ6tzJ2ZNMaiubVNMzeCs6bDdE04QnRhaoV4VKnAAAgAElEQVRLGHoZVkZp2TEqSjkP3h5RNEXVXnZu/ZkBYKtsScxKgNJzllo8fhpn5IwaIRNpz/XCZGQ6XWSRiej80zdgtLkGTom1RSE2fJSsOVio1uGMoJhLR3bkQ4ytDo015WkUr1QJX3WA0hmZiVkoz0PxrOXVOTyHe2TfisZNdlQ9/SFjjIyopx4HNypUxktlg6uto/hcCX6Si0RLaIOdqeCw2dPNKGdIQ8fdpRk6+b/94wOp2rkJg76S58rEwvio+eVe4lhtzYimWqAqEY+JiVFaQ7JSfx7uKBxpI3vOmGclMjiSPu/A0L/TEHovy/1YwslSiVVSl/2mHl4bn9XFVzuGsg+n3AJk3Ml6awvCQ0MaohAzBANvLTXrulXoWQqbUQPyKCqca3Oh3FAXkLjwGXCujt++GupBK2EPDl4eSK9RL91GHXLTpo1phmDD4OL8obeBfnN2FWMrdEis40bnd6nB5tkYCxiQAYNBbGYtsPYIPqZ47xbUFGap7WR2HXsqRAS4l9iuCSSYdEa06KR+tB+nJ4awZyN8kn1DOqIsQLxA1lMlXRujn2wirUxP7B9IX3sCpRqgRv1PCxnTggFCiB/ljCQLRuW17nv4FfBZAY+FmkVeJIujaOLnyGry36LeFXXW4qlRVsi9gPUKpwqhliiAC4rrG87JPWo2Xdix5c6o/Og4tjoUGPpu/u8WpsB5J2hSbaQwbAf6OPNfTNE8lraCXaeXDPIAEMkk0cI8vQp2czvrfZYbxhyKkBG3mDkHdn7XPTelO5AH6uqsQGropYgGU4oNPDbNazUMxUNK5DRcfxutPFglg4TtXJg6SGtHOsUtW82QcppcYvqltzWS8vWOfxa2O3LkSHDc7UVaubIvDGe52GsdwPLC9eJBxb0oUpjaX/4E39c6ozK7KaE6o3G/L+ne5U2KfwPBy1Ri/y17VnIoUpBFiptae2yxOYrFFJ9TQCdmsE8/9VR69+g76eHPfobaH6M5MCIXUE3Y9/K+9P1nnqL/ZJqRAhuwOohBAi1speDaN0rBlnvcDO7c5GwbNbek7+KwIgtiITabokc45dgRDJR6cXZSC/1MkdEQWGiY8rlkirIRrl3g9UR3PneOSHqKonGlc3164vm30ukRyA99/ekSnmbddTekOiCfi2iTtXR1glcTBGmwjLiUuXGuT95NOAOhDzMLlb2zOoJ9FfZIzROpr8Y4jTODp9UglONp8jjYBao4xxZ1wxgZB+PPFF+2T6YDR2bDU6Ie4FODDqVcS8571MmzSXUaw9vKMXWPX0r3335bqhJQNcvcMyrHUNlrQWkk6gx0mEfEueiMPB6LufynobfxVrguAlBhcFUWCir5OIa+rxdyB0FDA28odNXaQNB4mf6PIWjMXNtGnLLNlxJHynW3PKgJJpmBewB6Gg6CQRzcLGoKFZpZW3txJrioCWoC33/xcFro2ILSNKrokBC8xhpcI/BOAsYG1opZHBWcMPoqsI/TcOo+kNRiYNSqpltELRn6CemguIJ5phC/iD8HPZpjkgUX98WIPDJHro1D8PjqBjbq4b27gCot8reoGo2TV0ljAgiwmR65rluuSYNQpOeRBmoAplN+LIIQr3IwyXIAbWaS4+iITlIDjdKyINVUO3L4YNq9eQvZxlwaunAhzbMWzekCjPaYY61l2N06uJlihiANHHA2LDZlnmxuVvmhDSHReXrSJnEyjQQ0jdTZZSFXseJTCJ9Wqcc1d/Wmrh76fqbR9NQZqaxgNpxXnysEh+d4krp0iv1yZnxF+svvv5oOv3sebhFZHjOOXP2zvKdXNweuYeqz42B/hnvi95G3e9pxX2K1Fc9105bwTV7/WXves1+iZS/arsL2+MTgznlJgg2ab7l7JcC4OJZcE1wstRSZUZjVepxR/bbfWdDBlHNpXDyZBUXxD2MVGloWhDHownnzGIZ6MinlL+w3ImWJ7CMkY7ipc/yuvn4w7d21Od13+w00n63h3LgZwEL2nVSJ2kwBS6NdOomglmOsjahk1wjb+bctW7ZERD9KcXL79m3xOo2d2Vu+Djn9W/5QmNX3cOiXzkwl8BKK9H3Nxsr3+MCLNUA1heur/f3Dflc6ilra8KJRMEHWIBVQVi0UlzdHXgSlDl35GcvHh9dmeG5cB7/pKOy4b4NwMMYMm0e+8fW0lrrQ9dftpcbTls4PjaRnXno5vfrGAXBnrt+qnsDiW8HvO2HANdePpJ2dU2ndxNm0BSPbwqK3+Onkzjqgugawc7xZGDDFJSNGjAWWe3Os0bnEZ4hWy3NYhOk8N40smVGQFzxmaK2jTMHsp/GvjQLuj197Kz321NPp1gcfTiM4qREHrtmdblRmsx34v42bFTKMGdZllUbLaSNc5PhDOiio1BwddaKoCUXj6Dh1BZomj7ybuqjZNNO35pA/YaWQcInico50M5W1hMYc+wAEFj1Nkgb4TGEKi7squga0lHtXGoQVOV7fq5d4dZ5A6lN33pEWaEptwiCNY1SU3WmcpD6AIY5rwkfZq+KX+3EOKSO3bBOZorN9NGiONJ9UdgtyQQXVhTeOvs147nfTJ+67GeMOiw31c8VNm+eBL09zXrMMIRSqNJtgv/FOH7lsl4KmnLFEkISTmaI3po1RCOolTXJff0CgUN+1I41MAeER8UfEG1/S1T0XxsDBYHUwnDIyvpkBSzkSO2SOoAIHhJVpBDlIKRz9HFG/6Zn3MHQxuX8OJJQZFuQX6x5kh4049jauRx+f0c95dlDgNzs0xWsS8iSIuWyG/+DH00Vs05yBk04uDK/3LhvEqHyE/8tzsWoDuyrF+TYIOEK6s4j2Xoat2whZoZv7XnW4Hq9tghTTFChAhqCm7b0BKlzVvyZGjzQRcGX7r7fnjNnvwsrzSD45CLJCZjs3dYl1TOYYpYc8Ttwpr00dvQxodLQ8NpjRJDaS28MlISTuF3d1HvuJG06XyIZPjbamZ14/n57ZdywNIzjs/KkFYME564iF/Qp2ZvkI4kYNIaewQ4vOYVkAXtZPc+/cUsN+1igUWdPDqQC+hDJcEWAvu74fhIuXDo2gY1vdytv+1YLwljIQZkFLNZkiguHzQlsIZ9FcZBjK7UctxghUr+cMERthPUKrtgsDUE7n0m99+b9IG9b0pssXT6dtO7blXgJnloT+UcaKywXh7ybg/Je1hpMnTwZkqOPRoaxDrFOoYt26dYuvqcUia3eerzHKVNtO2E6HJmV869at8b1TaJUU8nkf9vjPxRm12KjIvXMjd6LL9uK+l9LLL7+c7r73HlhvjKomO3j59TfSy6+8yiJmk2M4tBnz1IfMUBoxaB1Ej031NAwuXEp39NMZztiPlWy0ZuVIzIzIkByvLTwlhhxLs8jS4v7x2VFD0sgTBcZeLJzrYorOSgmYzoI0xnuhqQf5no60fvv16IVh+7pWpKeefxGoqDNdhLBQD7PIMc3ubEkRkzhEa0Ix/ZR/Z4neT3Nuia58qaWLzohCTH1E2BwjvUztsqAGx9MkWmM9XKvWwLnFHJYy3xjXEHWePC/HgYWhhycEzTXT6Fa1Pj4nyA9kPIHL2xliDxR7gHWt0Eo7Tnt04HL61Mfvo+4M5s++wdcEZBgBF+/jqAoFiMNgu4/twcLw10uDx+Fr5FSYdrhaPXWPw7BND7/zbupdgW7e9ED6mXtvhJ09BE0ZY8ts7cmL1Avm0TszO/Q/i9PL9BqXr/MPc0YzZEdmSF0U8avAuU+8AsrQBFw6j2yM0b7/mRjwho0YbmW9zCRbmYwrIWaKwChndbnnKuxJ0HwzkSXui8ddRMUa3pwISUOGqs1TrONA9EoV7rVySBr1NsgWfU7j5d62km0002Q8TwHe+WoZgm1MwwRiWx+4N52VSFDaFten9QuPhd855TZK7eWxXWE4dBbccZtj7bPkXEZQL2/gXy58ZlCaYekkoymYrEhiDE5l1PH0K9cGXGkG6ORcnaiCEjLnJFNQWuE4qJXO0v8GhOccoKhiqZ7ttFbVS6hvGShJtzaIDxJCKFOUmRGZFNdzhFrN8aEKiEJb+stvPUfgzVoDxpunpqQQbBkAX+EAoo64tO5rg+HlSFBpl7ONjUX6AVOZEZxMVlj0dzUObrmz/1udUcOOf7agSrMetHQSNr66WB2lqwMoB6nJtIvogkgvmEVO+Av/Y0OnkuFSCJWWwJhwsT/7ybvSbTdfy8qdQu4HuRcK3jKq3JTlJNe8OFXrzoq6OqNS6dvsxmzGzGfX7muodbSGEymp29GbYRS2LDPyd2WvkZCf0J2OzcZaa1K33HJLukDqLXz3n7szmqfwurK7F1mO4fQY01St3+y+bk+MyD5y9lTAcabt7atWU3/BkGJg6tRpc7EbsYPn28PVRETcNXs57WHD7OKmrgBObdcI2CzHcxXPDJ2fIvnO0GIewhe1pKLTPrNnijpizcW1NmD/kHTuKgrd9lisxRGN0QFoD8WKnr70Imy/LrKAYPZYfzCosBbEa1Wa1ni38h4TRL2DyOScZz0co04wW2RGZi7OTKrHMRgNV4lCuyE3NBOxVs9dSg1ckyacQjvHINsstmXUT2yszfCdAdY0WYeF2TpVjI2lLeQaVXKayuMvxHRZMkCGSzbJptPB4dQdxeCU0Q4o5xcYkXLnHpCB7lXwDZRpQceLa6U0TaAiUecIMIWslGPGsNvUOmnrAll/+fP+d46mM0j91EFdn7FuWh1KN+xcm67ZsCpqJ5OIW2LbcExcNxWYow4j1XnJQFxtjV/NGUUA5rRUInKj+OaVq9JTB99JA0zzGQcOXMAh2PuVI/+o1sX+CydDttIMzC8xJkRE/VVh8J3jE1F2jGD3mlvHEbrNPC/Xkb2KFQr3KmgrjNPKa3tBSlRRsmdGR1VhCnUbmXGL760TCGaaGa71N2CyzetT87U7UFDAQBbBULy/b1KQJJp1Nq6OwjHWGkjXjkxh2xYc69GpagVzgc69e5ysmppcOCOcsMftveR5Ov8K927/fpRh0HOsc14Qn2GTqZTqWIu8ZgoJhznbIAjSK0KsjIioIBQg0USWohNYFbbzvULyyOsVybpKKVGRMpQMFRf75cZg6V2iRnRigCbYl06kl/ajaAOr0qzIHrpaiPbDbFytM/I5V8D/xfXL16dQS6hx4OVrs8L30ifUvudP7YzMjDT4k0BZQi1REyoG4zXaxMjFGSWrMLJQt86DU7U7pksqYiW2S1bkIpWq52aO2ZVc7M3re9Jv/9Yv40BaYamcTatWszFtLCsyo1iXLuZCMkdnVJIZPBEdiBmSDsrJgrfeeks4LZtjJVgEdbtorly8HBqmohep1lE54E/FAWtQnq89Sf69zMRihEaNU/u7ZkbLvX9ZzM+RzZUwXe1za2tNtVFbafQNMMvnl+mzx96Nczn9/on03SeeSP1r16Xe/tWMJb6cnnv6mXSO+s1cJz071m9gruF92UAKZ7LwYT1JBlAuRQy9rY3IkymN/WNDaS/38vpuCtnI/fRAXKjHCDTLnuJeR7dEcJbzBpHlVQpGBqxSYwSv6NfB0FugrUMtYK4Fde2t1+Ng2nFMwBRmW0Boxw4eRpKefg/7lIT81PmC1OCUVRWP44HRGcSZDCFHdAC47jjR4AJrwOxIpl30sxWbY5qN3IiBVXW5jbWVRumip5FxDufgaOkwJMLLRNoVNfpUjBCqwolhinkvfnbiKetbhQXJEdZHe3ua0rbNq9L6/k7o744MN0B32BhabrAAj7LWzp69gOYcZBG60zf2rUqrVzGdk/OaoFFUFXzhP8lAzappe8yqE3A/FthjdTCqTl04n16jETShrzajgCuGyNc00rDaAlvr4btvYxrpZBo9T4YkQ5EhPjKlvErBjA8Tkh+LNcvi55JxmddZSbnKf9SRBSzM9ZzmeM6SAB68gKgs2nVVM7qinhDAeBQUogjAOsg1qmDkqkvImgtFZoMKCvGOg2/hPDuVwuFem22q6iJFOMYh8LmNCMZ2SMlnfdnD1UZfS0yO5hA9MwkyShXJ2BSOcjS960LHIMdx1a03psl1DKI0qDAz07Z4/kJ0OiGjfIklxvJF5nQ1Qx2n5bkQpNh7pBBtB+vCMfALTp2WkGDdM/6jtQAHeZr7vQBEt2nrDq6DWnAmdKAKRX1yiozHWUuNXZJ4sJcEe0JxzoQK6DJyFtXtW6ivd4TahCMo6qVf22htrSfgsCyeS4E/nYbZcwJ5oHNDbelPH3mG7Iz6PavdzMh7+wHSVtyn7IhLW1ILpZfXovz7ok0y+3eNfsg1W54zXTXr1FoUJLKrwYLscdh01IxcNGZD9gYo1SO7zkLk8PBgzKnQQflGMe+ILwusBslV+it8KNNjPpozJ2ds2GcxkWZHTqd/+S9+h0mQa9AzOk/dyM0LS4vX61RKQx3zLeL9MyRYOgh/b2ajIxHesANaarInozNavXp1MOgUdi0ZaqVnXn5hdXI62UOHDoVKgxtGgkTJIvScayODj3JGtTWb5Yt5+d8+yhlddSPUwF8BHbkAomM61zNKckAUhnEujz36rXT06BFm+tyX3uM6vXns/ZiC2r1mLU1yKP4C85gxLKh7ReQ6b2Fb9htBhvfREdfWP1roG1uBMXDU8hZg2OsouAoFdRHJJSb+VjQKOsSwQRirMEpEhwEl+LcMY5VjHzy3Wmdk9LRA/aZrzdbUtmZnGmR8xEw4I6E4N/5sOvLSK2kjDK4mjJXEuDwmQYzF2oG9ESxoso8LbMTzq5CpGR9NIwo9YmzU86zHuLmhfV52Z3nsic7CRlgNi1+y6RTZNDMxq++DFXgI592PYeywrkkxvwLDqR74JCA8IKEq5IQumFn33nxjjFSeGL/AJ6lEodyVUi8aasYzUFOqoAbd0tabnn36xTQ1RvaCqOQQ0kTC2Nbx1jMorxunq6ZZSF9hgAz2TlIrPY3S+ABEBduSOlCqn9QBOlTO6azW58jIuiA1bF/Tlz6GsPDAKY6DRKYZZ9AQzZe5rhPinMtqAOV6+yhnVIXxFTCmemQYtUG+xjt70oFTUIjJzjLIFSTa+BydUTY+OpWcjWVK8BJ7dQxmmfBbPzDtNpQnFN+N/RwzcJiTBbQrwNiuogT3rEPY17lmi/StLAsVhIOg73tPuCZyDRQfZZ0Msr833XtnGoQVqqEO2vHfwRlFPay4UFEzJIJqxdg1yc7EHg2ePJWoa+BIFAzN1JYp1usMB/PK4TfT1l276eFbxXMhVJnxcVxzXKMZ7Ok8zdFVlSGEJiW3sN8UD3AunIiS5BxrmO2tDrG0jpn7OevJpKJRNx5cY8kTZNGXqHGdHplLFyY70neeOpIOvHWJgI8MVsivcEa1Aa9rTF3Zqzmj0m6VjqQ2gBFWddfXllUW15KmoAb68/d/Z2fUuuf3gtqt0fdNpP5quO0VcAGYMZSQ2qI3NS2WqCAF1S1NhOrWNxrSa8+CuzSw4+cGT6RPfu6+9PBDd6d25qJfGLiY+hip24YRLTXkSgOr49EZlQSFgO1CMLEhILWLl85FJuTx+bVq1ao4NqG3EpKr9bi1mGmZ8Xj8kiN8vvIj9jJZV5JC7u9rlRs+yhl9FPa53MF8lDOqdX7L01s/o6RFl71S5fO9X1LeVVK44cbro8ntR0BcI0SSHQidjnD9u/tWEn1iLMX5w/mAJ1tclWjg2AE2hd6lAyOnsW5hg6zj51s7VqTdOq5BjBxCi81kS7YqOyvTY4oBD65o6VjUToR0xMfjGI1Sy7RkmTPysyaB1JQ+2XDd3ejI9UMKQMgl6gk4Cuu7UP8H3jqWGjEAGsSK0aRwWzH2WIcyQyZ1ubMvvcXmPoHjGBVO5jnTQjE6Wqs8BvYSFfgmunGiydCxbNZWVKSW/l7AbhjCLs7n+Iv70jVMymwzMyKrb6Qjv5G+j0Yx+9lRFCim0889eE+aRB6pHiNBMSiiVhGC6LIXJmLPjqKl1sa4BTW82latT1997Ds4S5oVxywuZ/X7MWDjFh0Ru8YaRSej3a0XtZIFabim1VETPTQAaJBKHgIxITO0ggyq1SbIscH0cx+7A+YefShQex19LawYzsgcvJg/VhqH2nX5Yc7IrGcc1QCbOyUSKFo7g9zQBd7vIob5XVrxZwuHkzOOIuswStEzBJyzVI8p16vjF7p4Tg9G+waCpHqcrX3B1lrqCUgMcLU1LQayBJwqK5gZ1RWTRyMD186oJCDkxzVqmeZ68JFTUtytEYEQ9NyyNw0xut66TWZx/nSZUVkLK1n/BhgGa3PsJ5VGFshEW+llOn/kbdYowriqfXDqU3SFNgAvP/vqqzSm1jFa4+bUxf1t5e/1OCXJFDPAl3MwQ12nBklmfDF3yoyHMobCptGTxh5ppOG4kZ8rKC/U0wJRD2y8gPMqnZGUfOOMKb7OwAA8PsC9Od+QHv3+a+nyiI6YLLxwRlegE9Z8C0+7PDspf651OFdmMmXQkTOu8lFmkbXr6+/sjBqu+ecLrUSGRht2jzvPqIcudw2/RIwx+44wfhZUA5Ljq5kibRVDFdiwkWdk+kq+A9nwc3s7HP/hi/SvTKXVfU3p13/tC9CsV6bj779L1LBisVbT2gJbSmMT9SKjizwK2p91GCXzTNr28ODlGGvhEL7165D84Ob39PTG6IkoniunEplEvlgW2i0yRmC9WDjNwwPNkKwjOTbh9ttvj2ZbHVJto2ZtZLe8uFd7g5c7n+UOpnSK8ftifHVQHAPjKP91cRUdAUaZhSOyoS56T9ioU2ShHnuFDfrWkaPpu/QIbb9mZ3rmhecZjHUyrd+2JQ0DAZl1BjWYTcGMEKBVw+Qs3TGrlI6wCFIsM9zTOmDWXgxlN9dsDVHvVjKLfiCslbLyzFYkqECRlWZqM7MOSDFF1ZCzOrlRm418ecPokLIzktZqcJpho0ipYgEjcg9xYbZzQ+rfcQuNlVCFSxl5DGAFZ7qWtXgRAdFRxESbgRKFYFRTyWIwKL4LT8A6eol7OMn9x+YHoUGHa0dP/E/DrDN0LWHwrI9ZF43xJEr/2IUf15V3JJBqHGXO1oE30ybYbF0yQnGws7LLLKLzlF7m0txz0+ZQWFjNNapiKKrQilupW2UIORMRDMiaMeDWmwbQ7mpatTl95Ts/YHAatbJqO1m8mhM4RK6htQvrBW3ch1ngsGB3RTAnciXIhmI10Tecn1g30kZkLcJWSc3QjFdjzfeSHTKRhzqYYwLMSnPeGvOWag2G8HnhJLwdZsKub1mFWQE7qyn43yTZnrCh56HhmuQejuKYh+juP4AtiOAh4J7sFMKIec+pYajS73nIxI3kOf6msOYMA+KoSzI+fS/BUp8ipnySwwkb6zWcblKzAgIQLrpSRtKwhdry/glZ2nys1jB4T1t2dJ5T7g3+fsP996ULNLueh7XmNNygE8fx+bxcM7KfSSFRf1kazFqIKV+BvHb9kjkaJBYuhIrfbZxX0wQNqWRH0+epOetQJLsw4ddm2/3sy2EcbheB0q5NGxCuFTXilnE5qqA3s/RfzXBvJT3EcUVWYS1Ip5YVMxyCokpwI2Msmgg6KjjbCtlRjPGOAND+sKBjgnLUpfOQvo5dou+oYXP66uMvpiMn1HyECGFQwmK6Ap3QGfkGBmtRuHSZ5OChqAQWNjRf9yuckalw1IMLpnEB1+pAl1cna51Rue5qa1gfCtN13frfL4yyyNzowj5mB4PUHDyQ5mKT6ByMXmTb+fsp0tQGKKfKwPgQ3itTW382AhTCacSzz01fTv/kH34JSuqt6eL5kxTazzMkqxN4DCokN64FuEJoUBqrPQfeIDd4KITzUI7CxThNNGVD2iWObQaWzebNW8HuIUVgnDdt3xK9BKWuXtk0FxcijOOVDXUlk0+GnaoN69evDwco3CdzT+ivfA+zKiHMUtV8ufNZ/nPtDayNICJDYhFpI2pv0NKmKDqyuduh8VZoBOqYpmiC27pxfTr1PnpUz72QLkDTPohEyXkgnQpZYigl4AwqDOLqwfn0U3NYodgkzZiNqidwn6Izmwa7udaedH5sNh1gM63YsImejUragibcRgxQL1FpGxlvm+QGxRY5XpvaLC43wAyanBiITeEllVK+YPBhhtA4AfXbLDaz1Nz8ZmuIH+bGTj5bIj7VEKZwdjAEbRVNrTDC2pkiA327amFbKm/QdPnifZuAfI8iXbQOg+twvwXazGdYm2f7utJhjPZJNgcl4Phd+VgqqubtYX9O7e/KLNWo1JHpEQpwQ9rB/KfePZY6h4ajgXKG888jvTEO1GKaMP671janOxkeOTM0iJMUtlaVxA2d11eGLWXqYex4z0au8yC6Yd98aj/EEbTdkJsZg2yygMOzsVWB0SazAQVoycCuFk2GQ+c9G6OGplHDSCMqNndpJG1hbtF1q1amLsLjLhSVF/jbTMzV8dy8B0uMqkX4LGoFwi30EFGzsOZbL90YI07iFc3oTRJGVE7lc+G3AhNSj0E/8OxgQ3qBvTcrPk8tLRp/NfbR74Xhtnk1cLsPPrzGLMPUzp9Xcs22UY9sBgLuILN2BELG+/IjnGRRmwh27oc8qpxDzpZglvG8a3BGl1j7I9C6DV5cTUtsPg8wO7FSxbt821pYXedW2NgwsJYJPbLyLpuZd/K7prGJdPrwYdiT+gc1AnEp7K3TI4xaOX46gvTt69ak6wgQzbLprE0Nvd0wQgn4DZqUwzIripEaWWuzzFbL42oCGm+g/tgAi6+dpzdyrQwurSNl+NUAaCENgyZcrnakYwOt6ZV3RtN3X2AaLDpytj/Xka3mQZBe4jz6pITb/N0V514TsF91Ldbci+UBd/ley19X64C8rx8VxAe1O23/nYUmorPIGCAxzPHVjGxMjAyH0jiJo7FZUielkZ63P4fBTCr/TtH8GlG4WGRN8d/Tn4MZU89zFiYvp08+eFd64L5biBha0sE3X0n9q1aQ3WyMGyDkJEsqMqHCeGRnlDOFUsNudjpPjlwUFn8AACAASURBVBVOG2RMrt3OfcAbOpJxiqPK/yzvHcoeP2dvpWMoHZbv78UxSxLysifJXiSVwO9jpILn6sW0tlRKFH3ozqj5Q20EWou7xudH0+tSYTGOr1wEkcHlPg0bKZ1rY2iuM17JuIA3Xt2fvv34d9MZhDYHGSTSDi49igPtoWO+nvpcN0SDtTRE9rJwe51T4uaHH9tMVBUNqDYgOmXSOgj1jE5qN8feO5f60MRah+GsjPCe4PRNZAoV0gFx+Do751204v/21gBLTUOKsEmwypjr9shGMbBK1DQbwWW2lS8qC+GWeEM9RMNuDYLGvKnW1alt/e7U2LcBQ9iNsdPxmVoocsqUWDXkaLzuYW298swzaZPq7wQuVepDb7Ox38a5nqf+MCqtnYJ4+QgsPDLLvOlKcczaze5zzDOarVFm6xcMrdahgTT+9pHU4yuBMBXwFPJqZZ5PAxTtueHj6eZr+9MNG/qLiDuLgRopBhuMexYd5ka9fMYERZ+6zrXpD7/6KHJGm9LAKCKTRLHzHK/MqVb1EzFObdwrM6IPdUauB5cOx1WlZnV+dChtRh7plk07U+eF8dRHs2OPwT5nIy1bRysUOe/4gqJYLUIQYyw4vpgrxbk1W0wnsxP6mrXXJ5yRtwDYL5yRWSWsQeCpCVTVLww1p+cYTT1LlhcUYmdehRPOWaH39sOckcxbbahhQyew1Q2rV6b6gbOpX+04Z4X8HZyRoqSO8qjy4YMEL3s/+UC6yDmMyVqTaFE4nrj3kQnVUM0/YiPXOqMM92ZnpA6nDbBdHGsb9ub9gweYwIqDEHQTViUonkKD7pXDRyP7GMcx3cV8sFZuRsWgEFX3UY553gw9nJG9SkUzqwFCwGpLzreZoI8sgWZbx447Dsu5cEG446Vmnt5LEgGy0UvMNXp3uJIuTnekP3302XTyHBkVijcLyv8UFP9yDtf/F85o+eWrrUHV/q0Wkaq1i1e7/OGMzIw0tn65oTS+Nom6SVvsMOeM7UGqSk7ge7Mju6hn8dwqHviI59c8Aq4hwm4g9aR7DGiuIz14/x3p8MFX0+XBs0gF/SqfN4UDYaqivSLcYEcci5t70OXM9NKBBLkBWHCURrQKMJPO4zTMlt7elakTuG7Nhs3Im08HQ04nYiZTRldq2tU6o8j4CgcjTVzFB0kMp0+fTvv27Uuf+MQn0mGinl27dgWNXCr43+bVl1/c0rCUpIps8yzCEq2aXhfFXY+xTIcdVhub1uWD9W6R3ozR72Gkw9f/6ms0sT7CogfeAQJVicsaUCdClN3wXDvrJ9M6hmutRHy0mwypWUdLtNZLL1EzIWn0fODcdNqd9EI0AtOxpeiJQVxzGCeCnlkFpQIl+S3cOeckyAPxoKOGe2QtUOP79pG30tYtW3h+/px6YASN24Jjmdl4C9QKZWFGxLxgNYfoV2YRG2iKCH4ahtlIpTet23NHaHLVwRyqZ4dpWELD0PCBiLDbBlAy4HqUNN4jQ+pjgNwA73GY83mPzHqIvpZxNekwjLXOqHQ8cc01lwU8VUae/uwWVVcuQGE+s4X1vBLDcpbPWS3BxjoTTDw10epRq65g7DrrUK4feT/98kO3h+NwVESe71VktAJpziJSncDAIyaKEi0PTKTHv/cjyCQYSSDROTR35qhpNCGpJJOunSyr3ky0gI6u2MwBF2X5IntVLuE0erYywZQGy0ZIEdsm69MKBDx7CE5UevaYJTqahVQbrWnluom1CdELkQ8bdVuYt9ParqwSjlNUSH06amdCmvaV1c073NDfA9Gqz1bXh1gtPUcHLuPAerl6wL1AgxE/WCvUAarW/CGZEQhftidc+07W2Dayuw2s91YyXgcS1j5+0szI+qQwviTJy0CXm26/OVVp5B7HwVWBwgLiK2BECSYBuelWCniqds2U39cyMXVA4YiKLzP2dhzaiUOHU90wNUTWuLy4WcgYFahzARcC1Y2ykfcffJvtSc8mK+3W63dEuaOB0Ssz1G+rNsCqQCFMWxJEr5IZSRVZ4L7OE5Q12qTO/W1wvpeBj9fM6ylqy/MGSeIHyMJPj9WlJ2mAffbVd1iLPcgQeR9Fr4TSMt3eQl9Z8/67Zka1r/PaXa1OuHhNjdaK5yy3k1fcd51Rw45/CtNXdlyOzoSjYgHz8yyGINSDeSwO3cMp2e3vMFZrRHEg/N3sJja6r4tBWwVjBIM0T7cxc6ojgsLSpAcoBN96627UuXEe1IBMJfu6+9JlIJDyRGsNesblESjhX8kMHRjod46+C4vs3Zh/0gwktWHjpqBs60Q8DpUcZNxJCV/CR/PdX3RUxTH7Oz/PLMk5SSF7ZNGfh+8nuaMkFNQau/Jilhuo/Lf2ItdmjNrbkiFXOqHS4Uaxmic468dmxk5qPKNMAP3qf/jT9Py+57Aw3COymGlHTKtmAMRiYX8r86Ou27KC3gzGvjOdptuol3NppraiTE9UWnCCdsh3UmOx8TTumLNktBJ0xyPZDJMnTz91xSqb04ChFbqM4EBIKwKClJ598cV06szp9Btf+AJNgfZeUD/hHpNCpNaVRGPo7gxBVGkj8rbO5GV0I1iQn6Lrb4I60ZprqM+1MRgMMsJsiISyQaJ3LZZtKB/IXLJRtIXPfm/f/uh8n8UJvYzhOUID7jh0aTd/A9eivDfltSw3m82DtUZncW35/p4Xf7Sfw+J6J6oVZ/a/nDpxstbPZrmOOqMFFB6EDXua6SsafT996eO3FWuD4wyYLkr5uf9GJCgiaeAYjh1aAewmaiUEEN/6zlPp2MkL1IdQH2/oSG2sd9scOgmcpIzXbt5FTN3bhAFqIrCQXXcBmGbTbTfznjTzYlq3E0DuJtLu59jTJMxX7oO6eJ0QUKL1OLICe+6ybmMEVzAQ6zuU88nZUhhnz4PjN5OKbABnFAxGiuejBI1T5ouN69Kjzx9lHYmaYFgLZxStHLxIAkXZ3F8GWeU5zZnaWecxq2APr8T5X2PPoFB+ZAf5sXxvXa0WsXQ/0ZpwfbK6RtjjE2SNN3/6EzRCk70xFVUdw3n2yBTON1pWdA0SV9zzBSoYWbI1UL5ihI61xgAnVMNwFIGMNgeDUqLg5Fr5ukjP0TxwbqMq2c5tCnV21hIHO42TmCJYvkht8Njxc1yZBqZX224BlN6HLcJp0ZO6+PnCgLXK6rXr1xpgA8EYRinVUcdtiezSRlpXm0IDBm6K51Ln416NEpQduzSazjKV9s//6sk0gTr+XIXGfhXStQESjVhH4ZY/itZ+laCo1p75/RUEhp/g+ctfX7snF7+X2t16w7+MERI6IbOekplmJtTmsLKiECq5QcFUDb4PqZiSBmKCIjeydFoxfEqXb0aiQ4ohWzxX+RObZC0Esv9+73f/MeSIM+lGhmFNjdIqyG6TTl7i+qWx9sL5mSP0vHiMI6S/ly5eJtKbSm/AiLNutAHdun7YdVK2fb69RIuOgZu43BmVC78WRnMBllJIQnZmTA5DExb0X9+3ZPctv7hlmlpLeqjdYOX3taoTZdZUOithACPlViAcp3++8cK+9Pgj32SFExXRK3RmkJ4Eiv9TGHD7aYRXhM3agEL3buxNG3sXUn8rTC7YV75Xxem3GLtmaMbdvdBpgejC6BeFYg1+XXRsq/eGrhgpfSFcwNhqlixZVJWgwsqKPmo+yBfUDQ4eTOcGL6Z1GJN7kRqqF9ZDTmgQJ7Hz1uto7DPDJVLDISnhNA1cqzabuoert+ykRsFYAc5BLa4ouLuYZb7ZSxOZgAbdzMUmSSAOe6k45ueefCY1Ade9yXo6ArQ7SqaUJMBEDSRHe7WwgO/rfJ7ahV86KQu7sqRI1CIjk0HXxzEOHT6UOrjevZz7XLDYOBYcdovM0cmT6bd+7VNp6vzZeMsWovtMOllyRjGKPJvVzB/gMya5l1WHwLX3pINHT6dHn3ghtfZtIsPoI1hgI2j4rBuVrywiydj0vN80MGs4Yt6v2ted+m/ckwYJAmQ0AlCnHRzDDiCdxolL3F6bhHF+ROT2/ZQBXRhaA5QITlCVricwLODMWLsGJ15710Sw8jLiMUe/lTJIw0gBNbRsTo++9CYBUWdMXXWwZ9C7C2dU4RhjgiuP5WzTBe6Dc7P8TLPpfj7zVtoyFiAOdZPtlbWhv80Z1e674Ec6bZr3muL8BqHfN69dkfp3boEs0Muspr405JRcSgMGeoE4CGZ6Y4prvBzBWNW7mrLEVDrx3vEYgujcohbq5v0gJztRgFmNFt8QfY8X3n0voHA17KRkt0jC0X6EQ+L/kN86fOxUujgwRhBRTTfd8bHUuRrHAIytM4p6j27UemzRJO6x1Doj/WWFCK6OhKCeGpW9d846inXu6yVO6Jy45BOc0wAtBYMECKPo433j+z9OB98bSZN1vWhASqMQfsUuWNcrYbsPcSJXy9Brr7vf19aM4r1r1uxHPfdqGVX5/Ogzar7uv1mokkX0QZG+zOJwOZkVOG5gHPaLjsD03ozHbKOMQmUGjwGb6ar9e2bE2XMiGyUTGKKwI602ONtsKmcmMb53AUmThz57e7rpus1p1w6KfKMYUYropdMonYSO0cZXP3uYyO7dY8fpOTqNEOo74SQcVjdHTeWhn3sY0UZG+OIst27dGg7SIX1mNG705c6otrBWa8DKTeTrVRA3CxPCM6r0eii8WpIbll/05QXIqxqXAp7zM8veKp8XhAXXMJF4D/DNv/+//iAdevGVtL57Bbg0zoCLfQ4nPE4Go4zOuJCZRU0iTjWummaH0ucfvAE9ubMEEGSCsu6or3STQbbgBBATJDMhm1Jbzb4x2WJshJk5KAUYHmGZOpySAbrsHhWO55WAouNfCEctOcw3i7A5Hb18KT33xitgIxfTb/78F4ASoH+TgV4iULjrUw+kU0MYa2CIENNUzdgsy6yHNTUlSYGNWsXxLchsCkMojVsGGM6Ia6BD0jGV+nIqHtSzZo68cojGG2pn0Gvf4iinuleGM3J4WumMyo2RNxQrucRBig20uBnspAdWMq5WsaCe6H8ln9PJuYyQba+CqjvviIugG3Osg+fTZ+6/hmt9Ka3u6Q+tuRmcb2PQ47MB9rk5E9NCy2Zz6Xt+EAtwHnWc0+VxOufhWP3FX/8wdazYzH7ojt67cfturvLQGU3Q59Wi3pgXkv6k1u0buf9eYqBcpBd2cNw30cTTzp6qB1bT/9ZhlII3pY8pGFCl9qSZoI2apdExWw99vjCGzijTSGYCg+Mkpvl5HN27iZm+9MRbZHaAUzojCQxZaS5nRg3cvFpnVGt46llYjvyYU9mAD+xhf13LefdhUHtgicoqLO9drSNbnhnVGsHQz7AfjfOtOq8I53BufBBSTFMag1p/+6ceggXIMoX4X49D8nhc144eL9eLv9NumTGKiPzg2z9IE1LlOUZtSRC4Aj3mGgycpx+tlXrdynQtzeVyPqbJSDsYQFk/mRmM8/Y8ke5MavdaOtP+N95C0HQs/czP/xwTXbleECwMkGQFxogP96TOv3AMtc7I6xpTXxGATbwHJcDM3Au6urxR66tZssq8+gL1yElg68tc2/3vnkJt/S0yxl7aCuw7wqkRFIKtBMRa2r+rEQp+Emd01cV6lV/WBvv++QNBSlEvj/2jM+r+2P+AkHA1GHJNMeemM12GNRNRCjfBbMO6ic+RxBAKCWY/ynbwXBf8GH8vnZgX1P6W4M9H413+NxfolClRPoZ5SdMXaIj9J+Gxb7vppohITD/VthIu8/PGoNxOERk8/fTT9CiNpBMnTsLpN93UwEmrzZXdehoBP/G5z6TtO7ehGEzhu48CfWc7DbI3ACeYneVgyEKj5xW6UlFLWPLy/l4nrMP1X1N7Hd6ITbfUkyQ36Ij8t1TdLh1QKbpYZnXL70t8Jp+XBwQKZ5o0KqKozA7wFtddmZv33zmW/rf/6X9OrTiga9ci209U3UFtaIoFqJj8e2cHKJJSMyLrkVJNk0nqxjB2sQnWdo0jTLuRazsKLNSaGujnarUGqEGCemrQGlGYzbKGU9Quqjij6QmWNmW7hjkcEj0Obg7Zi1VgCOVngnNm1VSRRr4muTZ/9p1H01aYXKcPHUi/9Su/iqoAZA8yhQGg2HkgtOtvuyVdFl6gplivagfwxYxRt2K7kAXsMo8GRteC/4bhVh7GjnrvlUKlOY6JEdMwpNpgtV3gc/bT2HuEfpezOOoB3t/mwbK7XgMaDZFltCnGHu4hUrtQmoiOFd63RWUFV6l0Yj6jh7W0iozp8JM/TDtpTgRUZPPzewxSG3XPz//MTZBxzgcsmFWxDXE98Axt+v86tnBGgiFCPxSf1W3UGblvWujhujRRl945O56ef/29tHLjtTgidf2KHh0VLArmXPmek+jrNVMrlGnaCtMzbUQnzvXDVyPNrxu4Tztx0Oup2bXAfvOYrdc6Ys2WgHAKFvqVPOJe6B5lr4bIQsZ8CoflvuD5FVZaNNpYE2K4hBlQ46r03rlqevWsAQySNaxVnavXLgbFGVQUvS9lnSaEGcLJOMuMa6PMEDfV5uk29nA3+/z2bdtTG0FNQxgl3yuLrGYUrSQb590URxSZW/45xJQcVEj2MEd2PqNMEw5vEuRlDFi0E7Rk023Xp0tY7MlQz7CWxr0LqCuPQDAxPw+r9Lvf+Y+h8r+6qz8CNpnD3q92Ajltho8GAqJWs3BJIMCeu7dsTqvpHWoW0ke0NEqkOiOCN8deTLK3RdlehKX58C/+AtksTpe9URUd8r7YNmH2qoPQGXkFipKHKJOitUpwVbRfMDEbydZtHA7JKm0IX9YSrXMZGAxAOccnptPY4gmCnK99b186dIpaLzVa7ar9TopbCdP9/9YZNez6r5hQO5NWIbGj05lkwzeSwQTLjUUjecGejJLe7N+bcUpNbOwJWEYhseEi4qao6p2ne+qr8wKLBRk0bVe1bKNhmGL0UFw8kx7+3EPp9lv3po3riTaJYoeQ3RDjGR0dS++9eyL98IdPp9PHT3rbuIAC8vnLz6yNkppj1stC+vTnPp1GJ4fTmvWrgUEqacfO7Wntmi0xXqJ0MLXiqJqmfJz5URbiShJFSaTwuuiYVA8XwnMSrcaolmX3YeMoSvgosiF1AlxIZjs4mlb7Whytwc+PfP2v0rf/+rG0FjinDUd13VagRiI+4fx54BzZS5dGGEI3XZ+GKz3RzNmH4YhOrckR5O6b0n23biBbGiEoI1N19oySLJqfAsbyHJegkNyPYUQ7j2TNDJL081NOYu2Kmp9TRa0hZVTDDSr7kIyFe/9njz+O2cPoYWQ/d/udaV0X45PnoLACA00B/bVy/XsIDEZdC9a3QhWAz3G8cVGD9HqV3wekGtBWpvWWmHZApzadOj5gml43MxEM7dtvnkjf57je3kTjM/JFDqmLkEPSB79v5txV+nBNyCoUNQ9iBP9VeT/7ktyUraoxW4/USGI5+mlauoyw7urGYRovScRwnA3jw+nnHrqTWgxQCQa/gdrlcjhpcQEFBFLAdsHVs85mbcOhk5x/jGXBeHWtTn/zyrvp0Dl6nJjy2eIx6DIdFy2mb62iMORV7rEK1pOqkVN/SFuYeyM8zv1o4W/dHGcPVP+9iN2u0RmhCM1YPDI/x48LgWKkua4aLJUc1HBTgDOsX7H0c/aUsyPrkBX2byg4QMIYxtBW+ramJ144mC5WV+HQ7YnKsKLvG/swjCjPZz0rWBtO2fcwK+Hz58jobTxeYI/b2Nquygt7fQfadxuj01QiiOs0K00ZPAi/GZj4iAbmCFgyhVzc2KDCeuis1OpQ/nVfWacmG+KGH7x0Ol370L1pzY17CeYg/qgYz0LRIQ4RYKrE8vbbbwc0X4omt3gYnlfYGe+HigURxSHOmmWEIgvkGqkAf9eOa2iNYHV77YpRF2ZezQRJ4wQiyqe9cPStdPuDn4hm2EakrXQyMfcrZLS8joXoqs61QE7iXhAMe22tbQZUh7ORAUomgJMikApVktzrZVCgmsU4+3Ec+PvcdCU98fKb6YW3ThNM0MtHaGLmZjYdTLwae7f8+6tlRqWtrdUCXV7iKN/noyC7pX2y9N3i+8wzQqLtxv92QUdzEYaaTsj0VIq3htaoPSAkLswoTaKSHITajBxUYFAGyDeznqSDKA30vCw6L1yRFQWFMbIkvhCXDLVjwqVmqKi/97v/lIukRlddegLn8z69NKeB4iaGKcrKqCKKnsMo2OdVe6Fqi2j1wBwNULaamV/ys7/wsywGuyQXqJVAW163GZWGtbHojD+uSBWjM3/JGcXCNw1280bBPkdFpQaeLDuZeA7+82979+6N5tlSH+9qUJ2/i882QpWhZc+Ws5c4rw56bC6duZD+6A/+CEWIg2kF0X43hqGPyHPP5o3QOilcKq4IDjzJOXYjdvrk6++k8db+GMDWSRNmhbHEe3auSffcugW4CRkgmjnquC/TikzagBib/EoDnxdMptRGP5FZEcybKRzSHGKLwkwyxayJ5Ew6Nx66VSVPvPjWO+mt0++HTtgGosf72fCz0IDRlaIm1JXOEKnf8plPpgsytMwgNIDFf4sOKLJlXYRvX2Dhka1e2RsUvTZE3c0w/iYIBXtYJwefeS29B4HhKaLeGQzcDK+Tt2cgM6sGGka9gyws+paihqIIqj0pGBNCWHXsQliTlxhhT1F7sweqDYbaCijrUwdfpBEYcgFOpIV+mH/8K59jkORpnkxHPBHmT+KMhAnD/YUzcnSE0CfMRfYUOt6pvnNd+so3nwhM33kxrcCOE8BrC6hShMKfMA6vn8EBNmKVdUbTq5h6uxfST75kTBByci2qG5xzL+zWXd00LYMStEwy4I4L1+S9V/Q0iva8m3RsR3MwKdbrHhlIZEY5a/YXTvW0FqFRx90xNmIFGmh1MLSOpPr2jazlTFJSs9LXRs2YL+t/CziqWdd7vKnle3mfvKMayp4P96rRiJ4At5vrsYJ1vheNwTr71UJ9G0PvsQS86bHljDFWa7EO47j8PFP9SEc5N5UtdF6FM5piDMMr7x9NpyB0jBOYjRiUiCZwHeuAy1oIqLRrjvSwkTigL66RNaXIcIqepHj7cMqsocWMVdIF7QDYx10r1qRNqGY0mTGpDGHwJPqiUCp7cALnMMHnDHC+O/dcb44YDMB5BgKq51nP/TZrXMpUskK268vxKMLtHZJp2E/2jplpe20C+843LT4zRIk4zkk+bwrJrQv0GR0fraa/+O6Pge+8p+wF5aKiZnR1WZ/ackWGbN3v+VE6mCVo90qbWetk/l7OqGHnP4uQRPKCFO05soBWFBh0ON5k60kdYKoa3Ph79OeoSusoI1US4N5jnM2ghNeCyBAqF1JcVW0osqOIoHK0KAtk3qFYRGhrGDFhZHTyzdeJElfGxbVmIBQovBMTLtnAs/Y/LHMc5UVodoPTmNiIE2pmsd11zx1Bp9yzZzep8lxAa0Y/0QcShjg/yln0tRe9dCjZiGQ5Im+MUJpNslLAjai++MUvpicZ1/2lL30pYM0Suqu9MbXfZ6IHeBiP1fSJzJAZvfDsc+krf/wVHP1wWgFdt55j7WNztPPcm2EJqm/l+IaQ14+otSntexdiQHMfUjmQHahhrF+zkO67h5lARO7d7bJ7rNtRDyEKdiyyTLarOaNQ23VjmPHYbU+b+DxR8OQo94nxxfNW9yPKL6EoHTR9Rsw5mkc2588e+1ZMiH34lluh6xK4YDQVXjX6HsAQ3fDwg+ki0d8UMKKD8XIbHtFZqPxmmLRsLI5+mBonVEsE0RlVgIYaqJuMNkGqoUZ2+RU63VdsSH+JZNEgTCUzI/tNbLJ1iUWZlp+bgb8aWavNAfsJWckgc3likMgwKyF3QF1G8F1NNHjCa1lzZ159mswIIgNswBWQBB647dq00pHiwpA26MYaXV7R8M4uZUa52XopMwqiIg6+ieMBcEhNQEKzjPXuWb0xPfI4QxBPXGC42hpjbrd/GGfhnBkcZTgjDNAwzaIrb70p+mqcXeOYBQvkThZtAhFYx324iR7AXhCLXkdf8/qK00YNLMI5cu9cRwRFtXupNDKRiepHPFYcwQzU9IaOtenxH75Mds60JhpsXTex1nmKjdl5P0lZZs0QPM4B6c7o+MzdybBlcak24QyzKsdhxiUrrZfndeK8roeOXSHLaLBVgH0mEzTIKzqd0C2MaKTYStHmmuehcdMNceqBV/3ymM2SPK4JArUBrsvbo5fSgAw2lQ9iKUPHhmIdc9XY29qrsgwhEmTQGI8yMzKAKbL1rM8miYB7yOdVGEZ69zW70xqynXrHpoTfzDUpB+2FcWexVbFlB+hf27rjWghgTL7m176HX04Hyyhn3g8+ynsxzRP1ObkP0+w2K90ECSqHEfm5Qnqubf7VPk8BPw/xNUaQ8/888Xx65chZQgLqRrDqdMYBYxfBaS26tPzza5Geq2VLtb+rfZ+/lzPqvf1fIUQLpu3cFaJ+T96Tcn6Rg9BKSrehmIKp1o0GmNdi5CbWrUHx+abs1pBCjUF4hqhD2aA5HRYYq9GZLK+INOJL3NomPcrIwhgY3pCwEHs2XjU7iWg8P+oopi4tysVf578FiydHY8ZzG4CJ7rr7DmR+LqRbbr81nYeIcBN1KRtkJUSUC6/e8bgawmLR5TpAfpTZTEk28AaWoy381/EW27ZtS8eOHYv3NnssDZRZZRnh+3vrUPGZbLguRV1xAL//f/5+evZHz+Jw6TnBiBux9LZB+SW6W09gsAFCRn8nvUBK4nANO2EaTszUpQNnRgOq62PezMiZA+kffvkB3nsSMwOcSo9Io/Lzliob2CQRPGVnVEKQ5fmZNfl3laNztOYP1JAUvJoALkL7SzsT96LYLLnuhQHqWJn+jz/79zEJ9jc+/ZnUgKBuhfpFCww7qefjRImrrtudZtn4cxoC5WHs7MfSlRuhFr6M678UI1zxeRq6euAzazwzONtuJGRO/+iVOtEAxwAAIABJREFUNMwco2+xbt5HXkpV8hnWYowjV5qH9aAbVsRU6q3YewuRqtmPDbwtROSNXMu2aAYlSKA/SiJ2O4ykbjb7uVcYZYHB7gNWvWXbyrR3C5mow85wXAs1LLUrV6E/XemMdN6hucja1hCH8gNGWMM2D5RY5b2qpPyNfevTN7/9NLi/mSWagtEDgQGiBjGl8cOITON8phCv7eC6jnqrqDUxhYpIGIeEM20lxF7Hnuu+cDFt497u6mQ9kCU1UriuUMM1QzbXiuhceaJgU+b6mrYt5x9E30CCFSAtB/c1tkBaeHo/GdHqtGrdlrQFmDr2izVXT5f7ZoZ0/Pj76U2UB8aVUqKlYE64FmcwjVCvUGkw4AuavXYjxjCwVa15bMHr7GY6a/XyILp7OL8YG+IxOVo7N9bq9BxnbmkgBs3xHsa5IRGoI+JLmCpgPRyNElFzzDa6gBl+C1bnPPXjYTLeLuqoE5YQCmbf8gwgsowiI4h1qlNlPWgX/LeJQMXKaf3EdNrc1Z32IkvWDMTeXPRahRUScCj2m67TIMnyw0Ua9Xftgn3KObeoxi1ky/suzzEWAwNRAnsSA96Hvq06CjZABZoObEmz43giULb5GkQAu6FdGcXGIEyZ3qA5/sRUffqrJ/fRsKxkUV8wJWsfH6mIUJMZhY0tYNzSrpUBY/keH0b3Xv66D+6Z/Btu7ba6CjUjZxkJP1nzcVBbM8ZQpyObzp87YJKZGVg7UbuuE1JDOwXrwcGBxcghnBh/i4NyNrwRoPCZBtFL7vwR4YoYP2BuKotKh+QAKlq3dEYYMh1VdhAqQi/BaHV1H54ZlRvDBRwgAUbqOjbt3r270yCCknfedUfI/jz44IPhFEpGYGY/LUUlV7tQkdGEFtvSsnFxqmcn487zVbjV59jz5EPnXPYpyUb075If+oHhDr5+IH3l330FKPJs6HsZacboBQ6lm5TcGTU7IWCsAXdeR9d2HZGl17JD8gist/3HL6ZhxkGMVS+mT92zPe3eDjsNVpV+VGOZ8wKhBxlENrzmOkzt8XuM4ai4vrNcd42m2WjIvFhDGmctoPzj6yRZ1Ie0jAVuX4dJp671b772p9GA9ysPfwrNsUEo5QpbshORtqFGnyo4iXXMVbosEYKN0whLcMqCs3WswumXTs4NV+uMsp0rSCZc38Zxjm98Lr16dH/qYiTziqmGNLxmU/oWFuk9qP2zTrnFYBlNymkJ2E9nZDbAQbvkzC/bOUcbFZtxmmNYsk4MSSeWcj4CIhidGKweMtbJ116FmThOE/F0euj2PaFu0QLEZJZu1llusNoNmNfOkjMyBHYNh5oIx+n69nWNIbFFxI9z9W4phTRoRrb5xvT7X3kcY04Gb/M3x7egEK2GcJJrS+/QcHd76ty7C2evDpxhAc5MyJH70MzndbPWVkMMOLHvhXRT31y6++Y9sB2HcGagBgXRwAi6iuL1oiZZAY2G7p0uiblFk2gEtrT1pJdeeCNt33F96ulFLkujL/wuKGTcVwQPGcJW77A9vX/uYnqdPpw6Ai4L9rMGm4UDKfeW/iLIE8VXL8SldRAOdqxYnVqAG5XcMYuTaDAXPWTEAZCSnEac7YVGFzsCFOVsPR2Rge4kz5+l18gxF1UCk2FsQOfGdSiNM+/nlZdTK45omvvdAJRvslWbCSzue51RIDkZtgzh0shSFXAFDrWOwzXuodv0Y6hzqy4vZBc5U3E9InyWKKMT4WvMZn5szr6XX0833fwx0AtUxYHdOjhGhV4LtZ44hDJgdJ1ksVrbKswyFRkmOeA6T7BGq7D4hMhDphr7ZDAboqt83hD6lG3Q5s9yIOeo+X31e8+no6dBrOqoM8vcc48Wj6tn9/mPy+2Fv6uF6X5SZ7T8dYsfvuwbBIIzm84PGUK92nqQjaKmsOrVNeNUHCmsE3I8hAw2IblxTngKWreyQCXU4qI0C1CXSUn1Cq914J6OKM9v8bYSKQRE4AIqpFNiQJ/ilRaql4QRYyZSUdjUYdTRT/NhMF2QG+Ih1YGbI3MH6u31GMNrr9uZLg1cSvfee2/67ne/m37zN38zHG9ERRrvYG9l6GUxTS/erYwCatlzgedyrjpnnY7Q3dGjRyM7cqrsnj17QgnCjMlM0qjO6+Lz/+2/+b/TU9/+HjZfmrSfacaQRyOL53ZyzdpwRjejQ9fF9dm6miZVGwOBP2xineT6/PCNt9M42caGbZ3pS5/dk2ZQRm+mA1nM2npoLGh5MzEnxs9Ycka1C8z7EmiztFsduA5BpWaFN2fa0tQlh4BBhLB7EidlH9ICUbPzfZqICv/3vyAzIiC5f8/etJXjaXTMBPRaJOQoZiD5w2ZuW7smbdy9i/4Hakec8/SimG3GxRedkflXTWZU+zehrS7W09TxS+m9E++kXgxiO/Wj46vXpW/hIE7BHJqx0Myx2I1uduS1DahO76ml4FrqJjp0RE4K5VgaGVveyNA64sU0PTqQejBim6Cdr+VeTV0+lU689Vr6lV94iA54NKvpYWkF/tWA26dSbuIPQhJXEhjKzCgG6nl0MXod1QkyM1GAqApxbJLX5ur7059+4xkM+Xro1NLczYykRJPjkbXOWHyGwFBdt5qpoUBiUc6MMDwMZiNGuY913zwxks5Q2+y28Rhndv22dWk3RA/4PDHYb0IJr6JGUmZG89ZdNLhOlm1emQYuj6bnn92XPvupz5N5ZMmedgKlyRj1nfdLCbNaAxVRGcFIQsxMdRj9bz/7DEk2RfYYfleIm5rhFgBGbpPPu7mF82jGGbfTZ7ius4tpqbQz+Fpqgy02DhPEtXJ//WqA0FPHWpqjNlJhBEnUW6gnmzmMsYYHuV79tIr0w3RrpxY1ytoZZx0qn/XUM9RPLg1gz7ris2sNa2kXy0wpyKYRIGZHo3Ny5Hkb3+wCDVkFauFco1ZZkEGeKogIgSTkko65ow5p3DYArvcbbxzmeY3plhtuDIHVNu1OdEgvLfxaAkNgNJGFZmckR2NaZ43i/iQMRKWJRK6E4oMqG4NN6TciMKwDUVmgTn4Om/HDg++n7/zwEK9jUjY/zyxCnvka/CSP5RBeiST5+o/KjK72ug/7vKxNt+m3FhqJZMo3DaeiSCcX0k07CvNESuiisbZ+ojglDmRCgVXhORyWjDWVtz2AJozRDAvAC61wpKra1pcCfEBYMzsjtqKMqkJYMjutHA1HsRwjKXSXAWx/zuOMr+aQImkJlEFnZApPJzoLZZqmywc/+0mG8a1OJ06dTL/x5V9PX3vka+m3f+e/TCf5uY+egVLLzPOLht/iZkU5QUNQUxsojacZiJswMjeMwdAQ0yAhgHjdzkoEAae+/76PA88RbdM4LDX8X/+v/zpdfv8cozT64vetdP6G8ysUBEzJWziGds75Nka0N3HsuxBb7Oa95o2CyTiq0LF/8NobqWPL2nTbfTAFe4fpxCfd1zAJFSwubhYpMFDOjLKj9brVal9lCK/oE9EZ8X2VzMVr2TxHdDzg+BDo3xO8jlrSgkoN1G6EdypQn/+XP/7D1MWGvwYh048zhXd2+FLIQyF0CKTAfWPNTHLtBogCt+Ogu9evTVUUFMrNVy3o9UEP5jMdnbB4d4vZTV7vemqLq1gXR57ZHyPDWyn8Vqlbndy4Nj0Ck+4CcF3g6645DNaUTrXom4l5fMGIIuumUNPDdejFqK8iU9uGce1hHsxeanXjp08Bt3BPJO0QANWtYEbMuXfTpnUdkAAgkSBJEQrqspiK+p3ZrEY8H3NegKEOLW034EyL7MVsLpxAg+ueSLWOQrqzf2QZ6tytB4zAkpyv9NNQfCGdH6FW4+gEDOs8XzPAeM2soQsEg2tuuRGmGMGLXeOxLXImXOF9nNNUmZpIHbzmxKGDaTUwayNtE+04pCkkuNYxWuH663alldROqzOjEUXHveA9ok+Qcz/yzjvptUOngJJ7yAI60kP3fSKNowLS6Sh04VwbVIv1lF+uCj6QHMfWiIMcIDgbw+C+8OYhAg+yFOykEkNRb/eeeI0iWCg4h36+sjg4nQ7Pk99bU1MCdQpHspJ7NTMylO654XpIDwx+lJTCfbQhf1oNHBywmYGTT6cIRtbftDc1MlF6XKkgAx/u8QjPb1AH0GuIM3r8scci8JUhXKHmqUEPQKG4HGYzrsRAdMwGcQBtnOMupLe2wzi+DKt2/WrqfY5XxxtK22/kWhUGKDIk+4B0INrQIZzqBFnLGwdQryAIWYGz3g05yQnKrudc/8kHUNa0I0gwzoisSJ/kwVAzBe5rh04+g92dB4Vq4Phioq8IB+fZxD0YQdFmkHXQvWtnOs9efH+yMf35Xz9HxkQwyLPnoo3ANy32m/Y191AUUG3+c62jWkQpiqD9p3FGtdne1bKt/GmabvqMypqREJ2LUsjO740AhZpKbbp5nJREBh/WQELQEidmFhU/c3OFwJQesV7kLTFiimZYXutDpzRvEdiCX1B7M2smSwcZHVuAzzTNaFqM3xeOSyZU1C80XsIlvi6z9JRd93lZGDJLZpTft7F577vvnmDWjaGge9e9d6TnXnou/fKv/RIQhrRKj9MprzLevDEZunOyZhiXYqG08JwJoiOhmjYAb6MmxzlI2X3qyWcZcvcdhGOn0q/9o18j+qLhlFHga4jeX2ROzje+8S1gvcu8RijkSty2jIYqXItWHI8R0y3bt6LGDCNt44bUwntaMKV5KF1mo58isp1spK/q4es513PAM0RLFui5b2XEWsKQRXxW3u/4ewnZuenMyLJlyNUEtQRVyViAXVedIXsQSqJQPDloEb0Tp8TvhYhgK/3hn3yVZtcuovap9Ouf/1SaQZEd8QU2BNIx1gzZzU4vVbbfxwQGYphz1DAEDEx21cOguSYDGzMB5WXYKBNSkYUwLNRyfBUi7pVEv4f37wdWM7PhOTD4TjExcx+b7lh7XxqT7AKePsK9r/KZIdkvll4P5TzWIrpiGKdVBCnbuI9Hnnk2dWM4+3HY/+jTn0vTqG10U5tTccJMsYMa0uFjr6brbt0KxGJd034oC+bSePMQxgiA/IoIuKA4Oz1Xgxu1okwF9t8q16gCdU/txYDncEYNRKlVsoFZjrOD/qPLkw3p6999ng7+HvpRYLSizxeZPpDoZTXjNq2B+dJPL0lWy8zCpHnkSvRKsc/WYZDPHT6Q6hDY7AbGMjCz76jRupOemWPReI7Sv2fg5B43QHHtiBY4lmWaumGTJBPW2R3XXYfwbiNSSGRiKq+QbdeSYeLsw/mry9eULvO+J2mKfg91/csySLnP4/xrc3Y46MJ5x3TnMNr8zs+XiWuNxuxJWNhtyFeV8+rieau5J3dt2wLphPtspsA6q5CtzZEpjYDSDBHwbLjhutS2CcV9UIQpa3s52oqvkCoTIiUI6UIWawTywbkLZ9MRoPspJv9WcDhmlhpqxzJUIITYFrGRcRdbV61JczgBVTrmZf2FA75yKrRQqx1DKtsHOd60lc8SZhzh2h08eS6dIdusQwqrgYNfDxHljj1A+gSlnnd2R9lueVX8WcXthhjXkZmIXi/fd8opszrZC5cJXAlgHebo3znuaeeJMdtqHD27uf7uNIUKxSA1yP/w7WfTmyfoBXSohfC9eIvUcC8y6EJwUYPLswRBeyS1rRcf5UgWDYzHXYN4RDDp+RVO7IOw9lKGGplRHfOMrA9JVBigDuIVEarzhTqZWTMlnIxSQBb/Nd4tOK0uojPrJj50Qn6gz9e+WTCe1zBEppGbST0wnVIw6ULZOF98C8qBOcQFxxi60oxO9Nbxe+E8I3ydkw4nM/Jy86hGwZuR8dI898S02R8Lp4WB6UUX6rY7bqWu102EMJDuf+De9PL+femXfh7BVmoEORuSsupqEGswss3F3jJTKjvZvS5dXK8pFtKbh99OX6c/6PCBt8h0mMoJ/r0KVec9e3ahAHFTOnTwUHrhhRfB4GnoFTpSkqcEl4s7WDojKdw2cPYhwHnLNqahUrC9BcWHCgtLhlELEvTjRNYtKB4fv3AUp3pNGh99L66j4rG1xIDFqCbTohbXSrk4/Df6J2IXZGcfULLXL4rtsnOI3p2To2OaAH4bsvCKthlwwGn6mr739Ash9jmPUf/CfXdS+GfDssCb6HMonZEst3BI6oRxjWUxmWUHlIYBlLk1DgQnC2/l+o1Mp8XYSr3mdroBNVTtPOf8qwfSDEanmaF7ncBcNBlQM+pLjx07ktr2Xs/+MiofZ+T3BPWXKYq4ZtE4rhVrowHRacWrjf6PH0+Dbx1Ka9T/43nr2zrT/dcymdPGVj7XgMBMxbEA5wZPph3XryPCRsafFgRL6ZqNJWeUHVIt0hEjsv08jR9rVwguCAz+K9WZDKOe6xrTh4iSjTEksPzJnz9O3asztfZvT8OSSOQeUv+4PDyQ2tatTV2bgO5QEQAki5lUUROMTCyG+kTdRIXzswdeT61jIyjJYTBJS7LChc2TFvkN7CAViVKEQc9ZcBy/QUoct0YcGJFjbtVOEQg8fPddaQFZnDYL5gULqwx8SsOjM5qxUZTXX6IdwRpNI3XSSYI518CcYx0iMy/qMaUBjj2br1lMy3XraQSLJVvl+Vii1EJJ4PPMHcMARRAsej8tM895TPwnKWH7rR9LZ2zeB2p1jlbMBJM4I6PN++Hn82Xpwb5Kd3cdzx85fR6Hh0q+SgaiA9aqzGukTWv4vedcX0DBCJx9lAzbcmPluqrOKNsg1/a4ZoXa7pGRS+nwyTOsUQYnAnU7H6uFjLWXXss7qf/NAfc58dcx5jbUekbeN3ujzJ6VUfK6Vfmbtc4LFy+kNfRnjZ+HRIZyTRPOKKqPBmDqGIrUIB02Tm2sBTtCzp9ePT2WHv/x66jY6BhseYD1GtmWJ6NtzcG1Nfta+LKWZFTrcD7q++XOqHy/8vfLX7voqHRGa+77HxeUvfGXOhW/lAVyUXRQH9JJWRfRsZRsO+tLJdNOxzVMr82UfydiEOqStq0ET4kpCv0tHmQxYlcjGTMpF3uQjA2MyrPKdiSRrrrIflywOb/PpAYXi1FV/lvAMQb4i3/Trua/tRCu+85tdD8/jETIOEKKauXd//H70r4XXktf/MVfillKil5KWc8AAi+VqlM+7HIWRiMi9/yOvPVu+nf/9k/SKaRjGskOrM9YbxGm1JE5ZqMP+GqUCMzfVUjzZbvE5lj2KJ1RE4uzhWMwir0TZ9YyPpKuB/e1n6FvRSe0X1SAjZhVVUYbpKMTKixTOb1Qczjj0kCU0Ux2PFI/lz6wpKmW0Ww+UQ2ENT4jegwSWQhmBcPC/fS8gOjqGAw3dJHjpyF2ksj+5WPvpGNnL0KbZ3onmUYfx/z5e25jBhHBB/Il4Qyjl8cNqWClNSwleLLcfr11NCixoziyWTZyJ1mkYiXngWTWXrMNp4SIKvdBqm4H53bob34YA8v6iAgnBukqB+4bpp626eP3Ip1/if4cmrO5/8PqK+K0zbCGYDx955kX4v17uxmbzVjxVhzWas63lc3dvxJo+cJA6uO+/vpnP8OICKSjtF0aAXsy8Knt/XAU58HgG7JDkh5eISAoYYvSkGbFB8eZSy3ORl1HM42xC5UQTYwog2wxdZzY9K7+GeEiYLs//pPHU1M3+oHtq+hLIZvD4QyhaP2x++9OZ2hpGON9Jw2U2Ju+zhqOfVNzRuI4o4pwEpIxA2jrbfba4hCMgCPT0LiqH8jLha5FHuzLyhtsaYRJmU3HufPneq5lJ/exlev3mQfup65G/1LN8i0DnsVroePh+jja5ALEpx9DArkwAsRP0DpOxh+7MPZnJgdolIUIy4i7dEBhnIolaym4heCng4zoAdo0msnqmnQswttco7no37JpmevLiPae7TvoRWPki8ErJywUZ2auE5Ju7ee3sccmqIFDbWXtAqETUHax7puoW9mrGL311qdwoDqtJmngELGo/nKPM2xfnnO5s3IDd8Tx0Yw6pYpJc1c6eWEQVtuJXONrIBO2LYDntosBMoplfWdT2rNtc8iAqZjfbl8g52enwYSknIJtF3bNYIF/tSfe8w4y6+HT53BsCulmpQ3rcw5GHCdDHSHwqACNX6SXcaR7Xfqjb343HYeJ21DfzfpTJV+3x/qwER01l/gI+7Bqspjac/1J60vLnVGssuI9P2D8av4WmVHT3t8LodSo6wT22xIkBd/gMmyxiJqUvODvNsM69TUK+ESTkzihBSLdEqIbZ0PrybsgNnhDh6EhNhYjxiNiLHqPNPohv29BUgdQZD8h6h9QmdGRsiZi1Dp9GwazEpaQXs6M3Eg5oxKQiDJU/K2Q/CkoyRUnkHKTqsAe19AweA2qDPZlTLGwd+6AbUcU8cUv/iLnRCOaMZG9ILJmok9CuEWH1oYzo17zgyfSt775aDp25CSfYzOn1lbGj7s0W/1IRq76MDIkOi1qI6VjKJ2R48FbsYYAAOnO6/ekPcx8WuD6bVDDi4Fyjmeow2F1rlBrDueOdloDdPfciQ1tuoa+vXTzczxYPsrMKDshj13oRBkmRw+oWAwtljHGkbo7p0iaL70mc0B2o4MydxgyiIN65s3D6f3zw1DNiaAdl43h/OQt10ctptMNy0fGaAAzVIrRC5zXPAs+Zh+5ATjeCDeKAW2edR16aDSO8/6sEzbIFu5TB/j4oZdewTHj5MxcMLrzOLsxnHsr9Y/JXqI87mVE39wLgTHpMRqjGWsBvf3p+99/isz1ENE9jDK1xFhzbcJErDtFf1qI/n/3y7+RxlHWcFS3kXOF0RpVREJfP/pquu9Td3KeFzFIDNVz5k8N7S/2BJFtlsmC4MPrVToQulXPb4QmWgMR631Uo6DlDsR5S+ntx2gbwdfjoL7x6I9jNPkgBz+HyOdl1vSeOz+WzlJLGu+yd4trEpCTMEoePRANEAQR3jchpgpN4kOH30wrieb7lF8SDgyDX0jPhJE3oOMaF3skYFsd6aL511EYfBCc8LXaoZIEnj8PY3JWhqhtAkUqWNsL5nIKmSTW2gxB4DTHKsV4juv8g6eeSvXAXVNuDGnXytII3QZhySbXmmjJZRkHnR8SjOw/akMdYzXneQ/7whk/zby/vWM6pVkC36qZBNd5jqCjb+v2xBxA7iHXPcZzmIHbcFs2tmb7YWDRzLdn3joKOQHxZu5rJSCVDK02O9NKpQSvW/w+6/Vd7VFvjcrnshfGyd6b0C989tU3IS4gIMzfJO5kKoToh8mIsC/9mdimWe7xjcxi6yM4a+d6NUmw4X1EDXJok5t8w9aYSXI/nWPWC8R96fgpVO05VwPeuHZCsvZcTsEiHkoN1M9mV69NR9k++88NpqdeOgLNHOfV6EBLs0cHJPrWuf9O1fLaR1kbivtblAGuxsytvWfLlWhqM6Pl167WwYUzquz+r62c5ayIxRc6dBbHiqmvLroxnEwzP8us00EZbRg9KR5q1hSq3UZRwlfOJ9LRyBjhZwkQPl+H5QlNgZ8H86OA03Q45QyYegyyGY00WLMiF0JIjhh5hPMpyA2W9SJTsvCmdEqu7QRMF02y/pRhuiCbsEEbMFpzkAI2IKeyc8fWdO78mfTAJ5DpIOrqW9GbbkNPTaZRKxRSI3JpzzplIYgDb7yZvo6C9qEDhzHMbCJw5yxRtBTZlRc6dL3iDhfpWjgDHeyS3EdstIKVVW7qekLFHlgwc0zg/DiNjbvX9jMOe5Toid4jhx+24hgYf90CGWhOmjsLOUgLGvdwiFeqVucbfaUzKvHbOG6L3+LgjM8WM7YeMqc3oOHVxtQJuvhbgeEWcFD/L23vHWTpeZ13vt23c86TMzADYJBBgggECCZRImlSFJUtyZa2ZEvepcy1bEn2Jv+zVVtbW6otW5ItSyrRZcmkRIkUA8QIgCCIQBIgMgaYAWYwg8H09ITOuW937+933u/rvt2YASF5fakW5nbf8IX3PeE5z3nOKlRgLh3LhJ4pFuyjR4+mo2RGszgQs68e4S2UvH/xoz8W3fUg40R+9O2QyQjRrVrHQdFySSdqfUsaeaYxxnMFg1QwVvXYek+9Dsz7yrnNk122W5vz90JeYHxjONJB+sfOk722MSDOTeWNNgsyEYmR4bx3Ei917vxo+qM/+pPUSVbbwvm2kPG5dv27w96c8voP7n5n6uM4O7hkTV5Lx2xDIZ8EenzypcdZ+yvpF/7Rx9O5kZMxHjo/1rOKHLkal2RSghljR89QevyJZ9MPnjoSAxF7+rbG/mhXz5EIfBrjriPrH9zC0D2uB07JjGiEaPyad70rnaU/qMpanCyouPk+Fx308f2uf2n/3AOgzh6M6UsPPpgOKvBpfUeIp2Z9RvDmUXvuGuciWt0c8Ua9iGCzS3o5EPGHORbnEAldimRczhkJ4XndzWiFKRvQR5xR+R8q899++3tpnD04T4a0ymgR63iOSLD47syuOBttbbiJTAeJWgn/a1ClADiqBVj8o9ynOuSZKtiQHorz1l+EYON7sU/nuJdDB65MK9uGWHOOxclCvYGMc76RIRXBmc7A8RUt1O3mRi6kKWjpzTaiso7sg9Jm6JyCFBTmZaMzqr1uIi1KoIU2nj63ZyDdC4y9gljqAse5FGy7jY+gjVM/7wF6mwN+7CK4v3rvvrSjfwDSBEEGzk0yhyQZyxvREsH9t99pxPurs2W9L/Fea8rCifXalEA3aE8Arl3k2Nv27UtHCOBGoc//5y8+mM6OSwXvgJmXywZZSzDf13IqbHmkpX2rbZLdENAWL9wQQFh22Xyul8mM3uCMlAMqJYBmoFH6xZ04GRkyqip4EcpmVjMnC9D9KDTMYiTsnTE69P3CV1M4qiYglCa5/iw4iRBmXDHjyH6Loh5UUTJfDj3wQXYownFF1qON8n+RGclYMerKjLIsAZJrRnmBZCgunFGgeOLg1jtylBAwio2NURkUM+cYgL/a2imiY+CnqR/9j//iN5AgOkk/xb500003IBEr+BWpAAAgAElEQVTCQu/pDimkxx79LlI9f5wuItKqUXYInNyLehV48xfmn5qAKXDXYmpprj95c3IdSq233Mn9RmekVEovTaJ2Zt9y9ZXp9sOHGKA2Ra8L9Q0cQAvf2YAid1u3PRVT1DLMXswJs9rA5pT6cs7I784ZqjtOh61KsVN5ucaLCo/iEGm+nJ9ECwunoK2Q/eX6X4FRN8exPHPmdPr+yyeBjoCCdDZADv0EEj0U6T/67nemKmOxewQ2eG8Fo2BEvERTyJJjkzlW4b/cJaHOYD6HZR0aRsNL58yZFsVZ2ZRNIcgJdOgU2QhUYBXxnsFbb07DRMWO3YjPsE4gXdqIMliZGqFK+urX70uvvjaMgvtorCnrJtkQkFHweR38ew/3+270BnvE7YFTlV5qcM4Q6+TPP/+ZNLCtK93xzpvTFhqNG+qUs8pAkoYi2GUuRdbYBOe7lQbOL375G+mxx5/j5Bn9Tr+OM6RayI7ULDNSn1Nz0OCM6+txL+GFV8lmZkRvpO3fcnN6DWHOOe698qcBYVmPiqQhb3YNSMXMSLo4x9HFVhh5+unUxwJtBnZ2/eagozDGBk+Fkciky5JluW45PA/FdVeEpfjMWw5eGSrVBhd1MRomk2TK9VtrTEqYLZhzUfOTsAE6QkDV1ro9PfD44+kc62yOdayRNMDUEeFS4ryC0GCGaxhZOKYl52Gx3hoZrd3AjKBbrziQdnTQvEwduMX7HvVmXRbhFGtqnLW17UqaraGHu+ai+V4HZI2Kn4AJdUpheM2O+BuZcbcDFXFkZ08cJ2Aleza7VxEiHFgcET8bHUptw6ikH7E1pZRWWO+9ECn+hob2CcEf9tOKEwzLoNS1Im28CC6UMKqwDrtx3lVGRahEfmj/gbRnazewveZD1XfQC6FY3ut9HceWCksPkQlePENGz9/buU60w8W4F6+tzMopsshGpjFM0t94nlEyn0Nf8AcoMqxApFpklkW9kHMQDHRGjpcpAVLNWq7llfe4Fn7b3J9U64wu9e/LwXSXzowK47gN6qKZjo5IqMrMwH4jlbSNgLfSTDXBYCkjOj2pr5fSHKQDnqtwMEpaP0PBMc/UUT2AiLhozNIBTAGXqc2W57/nbS2OGrFs0JjVtROvcF6PqzNTZGMOR5AS3FJl2upOM8Z1QWc9uUBC7W2I1yqJD/DlOG1SdoVHzZRaidQnL46A02N8gak++Vu/yXm8DungWsZE7I4eoT/9o0/BtmFiI1NRF5CVb4WSHWKX3G3IpcH9zDRXjZLHU+DhFClzZlQ4zfh9jqbVJ4tU2PcEIzCz+eJmYai7WJD99DDs2dKffur970l1jMJuk1wQdoAF1jyXuoboRkePbgXjHCKk1irWnFE+70APC6OR1Sly1Bkwp1c6itfRi8/r1S6zAZlawQoU1SWctPWhZWfa8BqjS07FkRM20koNeAGl42+RJU45tIxaTgdNgItAtk1kEg2Lk+kT//Afp4vHTqDvRn9UdOPibMxshF2EwSRyhEHNWlyOFkAwfE0YU7dihC61Vkg4vz9nIotGfgQ8XfQvjfKZzugpEpOgdBuf5L4wRlzDDvvd//ffRX1qGhh2DnpwlfttFN/IhmTEMZRizAxZyk+//31I1HB/NeQxop16Eddw91X70+/+/u+m9u6m9Cu/+gvAveeKdZslouz9MHhz/PN//PTnyLjPgxhAN8fBjDGFtaOrH2PMdcXTWnOtOJXSLMX+L6+NRB+yyHoi5Ekh7n2MVOnrCUrwMtncCpmqjzBfnFSO9HO2bfRs4bmdOokyXp2c40Vo3QzXIMpf7+MKaLCAw3x/nnW3bmhqDYgAaoe1FlCCD9+NugdrZZ7Jpltg0s5wnD/MGblm/I4mRsOrbq66xxzBTRc9Z3/w2T9PbTu3AkfmkRoatah3ReCQzbVmv3RM5llKX9fRwNSKs2ji/v3YbbekLVzDGXq/ogPH3i/Wzphw3vbdafuhq9JZ/m1dMkaXeO1Cay47I1d9hoi9ng5GwWHAlrPsMES2cfLFIxQfUUxxoJ4tBpJP/J41KnTOLrMzCuvF/sA+4m8WlOLqAJrT7vQNULN8FO8BAzmyqvVH/ihvBEK01Po6nRuHjQp4DmRJdYVWUIQlGpYN9gf7+lNPVy9MQJArXn/67IX0BDW5j3/sY9wrUAzg/DZJGNgdM04K+KkNdGkGmrdjJQZotn18+GJ6ma30BRQ1JqbtbYN8pCZJrIO8HsqAIuyFwUTBhCszpIB1axCY8oxq18+G8ywy87fsjPre8b+RlWeCgZJAzRgYm1sXgOp0QhIYJC+Yei/jpPai8yZrzobPaRxXGw7LhwZAD97K60uh0ZAYivqLayELhuZZR5hEbraOJiA/DRKv1cDKqtEx8WIWgqoMhRndVIwJmmCZmfiZRf0onFMU5Y2asqEPUxzvz3hwmakgL0GNjEyQ4SSf/K1Pck7z6WtfuS+98PwrGEE+02i76DW6nCr3hlUWdzEv9PzIznINsgvWXwnhlfBd8V+OZQcFx16yzJ1s/J9433vTLIKxPUbc4xfSnoM70/jU2dS/xZqRaYryMrhhC7PFNbVmtjbwzciZhem1DXAioNOsLye+vYh80FIwx0j3V8kCUMU2IyIYBQ5riVrR5sXmNV9Q3wsc+t//1X9N5810MPiUzOnT4b45ugCNukU2x4fveGfaDaNqhaypD6q7klDCDrHyA0PnqIxu3fABeeZIXgcvTBg6Y8GCcqO4wHRcjWlSIslu1Ml3DOE37X9ax7m91x5jZOHcfx3n5z/3+YAt5ul785UzDkyTpo/xrnPaLcaulbX4K8ycqUzhUE0F65Fs4puXLAhz7F/69jfTGf7W0tOeersqaRcQajth6wX6Vk6cGQHDRzl7cDt1kiyqq+q8+VIYWxmEqi4gdtuIsVHpoIzUNZLGW5ggaO+VNIJF24bW3yTOYM5+pZgHpfrFOutsPZp0TYP/q+ZtwA+ZgXb1NIHCRy+wVnNxPS9nKEoDsfmzTWRbufbbOea7r7seCNBA0HG9BiNvWO2X/UUZSXs/5ulPmsU4dlAn+5O/+EsmAg/GGIwGYeBin5azkCLUtG6jjUBiqoHZUvVkRjpdCSLvo8l6F/d8uSHXh42UZMHN4ZB3XX8jyhrMzeqEMFAQqGrPczMkWbu+vQ4O/uvkfYvAdjOvn4nroL5f3lPZQJu9u6+iad1bYCgsCsOKceJxfQeZPNntMsMfH6DeOUNmZMkTjD1NM3PIYEwHaDO7orVm7wHcaC2K7/HfFeB6q3DuFeFf3Yz7TAV3gSQb+WcJ/n7q5z6eRqh3rjiaRTYrNV/HobTjIOdofFbfr2FoF0r/Hekc3/V5MrZjZ6a5TvAUydw9oVD2D/RmPWO+1Lopr+Wlei/La1naeZ+X+9F/lwSZNcJLkXmV74uaUQVqtwbXLMg3OJtowVRVcVQMmc/F6tuoFxkNqO7tCAmFR0OTjg91Y/s7605Cd0t2J2NUxcjNrBbt0nbgm5uMixwSLeY60dOEuyZ78rWzCxgIzU84EyGGdWcUxfaapf9GZ6Thz7FVydALp5RBlMJBmGUVGYsXK7IpGTOKBiAu6Jh18H4bE6U3FyswO71NhdYfui0L55edUXaoUfjI+GLhoEqHpLRLNe3eiTOCFdQN8++D99yDXtcozaST6dyrx9OHfuw9TJ89zhBBt4LzVuwNYANBBW8Ch5eUEZN0cUxKAPmj0G3eSGZDeZRcCV8GRu8EUWUDqRWtota9gtCZk01poeSQ12GJcmFGfYtoboYN8n9/6o9Tz1UH0lREUOrOaVgxIkSs/UT0S2TIzUTG77/nXWkrxdYYZcA6iHsfjLVMmlGpw4dF5tiEPnfTYwhCgyy2OZG+IwD8bhzO9usOp0kyhzr0xxSlLh+lAQw6tVkUf+ikZnH/ffelJx9/guMgY8FZhGyVPTcYbafqNuGofu3nfjLVU0xu5L6v4Ig9ZwvyUzpuoKX/+qXPp+buTjTwmkDvUFMGcjMrmxXWwxFXWctTMDUNwNYWqobLTFAnRE2oVOSIiLP4yQwsAjtqC/M9qLYfvIoJpY65iHCVD8jRfWlI14yE0ArvLZ2RLUxN1LmahkdSlfEr7VLICyd2qbV6OWdEVJja+f67D1+TtlDzi/rff6MzWiUjdmLsKDWoCuzTL0IEaqB25ih1pxZ7IlHdDMi7GA1uFiilnhfV4YyCPm0z++hE+vitd6RWO2SL2rFZdRuoTMvOXWlK6ja1toALN2V/l3JGtfAToVgQN3rcHGjJjRw7ygh3WCuObTCok/3n51pLKoxR/Ef0wpYEVxxrpWM71Gts3Qjr7IGHoLkD1c5xkCuh+adMlbp3Sv2wDhzLoqO35sl+KR8hompAJBsysFao3ZxPoxR0tfj43ZkLZ9L7P/IhnN1ymhPqBXarEE0OUEvdzWe2YDswZKkKRDfGd08SzD34/efSA99/gaCO0TUN1MT56LIaFudWXLM3c0ZvZvs2O6Pyc2r7IGsDoA3OyMzIA7iISkArkewQ47t1KGPQu43kBjEkIQ+kLh2Zj6QFN/sUWZHMO+tHftEITsqepB4wZpVwX2cIms9tcNRJCf955m1QlDWIizghqZNmXkbvE7DaDPEaQpqeCyjTLpySOzEbqlpnZNS8nhkVjmjNGRUZiRTPEgYts4cCHgwISojGegbf1QR+vwguLY7niGyNvY8ysar97je7GflvhfMJ/GHd+ZWS+OvOKEdcPm9hMe/YPpj27NsV7LmrDxygvjWXRl49BeNrLt19yw0wmtCgA1Zr41gdqjUHvixnV3pmQ1A0ifLbLVyHMA6bx0beDBMuY7VzY2++IPWrFFYRkZuX8WXvAeSECr+TRWDNZf3C5Ygw7zmyDj7O7vrnzr6WHn7pCIVj1ZrtnwrTEMdjMVUNr0a+T3hnCiPfzhow6NgG1Ltty9aAJjq4911kVk3KGcXkZjYq9yPU302grKvQEzSLxzzJdTj52uvpx3+eYX68Zpr72YijWTWDLR5xbhoxjTD/a4LVaTDVhlF1vf3ev/v3XFt0BIOCj9GjQXCFe15lrX/iF34uLY+ei1pBXZ1rVH20PGUXvUnGOB9Lz1BTOKd+H3WZFpyR0MkCF0QI0xRneh52qfa0gDJyQ6mGRoYesqbW/xw2KCNOyIO/GePMV2bTJM5oyw2QMrh2Orz6orZYKlPUGs28MP1sNcxyZiQ9txXSg85o4ShBCwHV39UZBXTHXqgHqvw5YMtGgk1yZL5LaR9VPX74yq+9F36/a8aJuKPs/17u+zlqzbP8vo063X3Q7cecGWUTKeey6F6xZmXQY0CCmkQFZ7SKxpRIeBX0oAP04ufveh9ipfTZ2CQvxAuMu5UAZQrG6xJrKlhoBaQUu6sms9x8Bhtqreo4klU7u6hDE0Kt+AKCyC3WOQNYKUA+PjtnbhmSFOWRAq4zEt1p3844EPt3mDF1dmQsfe/xp9DEs30BOJVMxeBNEo3j0gMhiEA3Q375YYTiLnIUjk+tdzvlgOAcoeBZyAnOjDp9fjhtwU5c9853MzICRf0mUCrqtm0LE2k/xI+dwHV1zLqSTFIlkLo4v5LOTy6nz9AEe4pG9kV0CNWiVMjWepGNwW/FGW12VLVOfrMzKq93WWN708woMUJCXFLmm7WPGRZgdETzO431LBFuA1mOr9GpjEFSaCWq0VD4u1G61xt57ibrwlGdobGwxaZZFoDEBv/uQDZfb5f3LLCNOKxRpQ141qCM4EOoVUdhoV8aKRF/lB+tGRklY1jLzmednHh7hnWKOlOR/UTNSByZTEAnFxlW1I+87VlloVTq3rC3uBmRbRUQWyWal4rsaNMKfnPIrvzU4v1lhhT2o5Y66XeVhlQIwlEcZEQf+RHqU/aIWKAcSCeOHE/1XKNbkAjqYgX3YLgbov/KTevEGOnEMgilr5KqUxBYoi5ihtQoVRw6eAVyxJKzeHB4C1BPbbxcQvp5ZU4em5mIFWciK4r6IYjqXqg599q0PKRahAe7O6Io/dIZ5vxgBEYxMh0EJosRXhlX2JNjfQ4DbJ9RFEhFHRh9IWyVK33xE1GigweLxyIMR52JGZQU3Qrrzq75X/+NT6RxYDaFMJdNZ61LxlTSYgvX4NkBO1tT8Z6a5bIOWvjeP/zDP0z9OMhJnNAsMk6d9GuMozr9Kz/+YSZqjnIfzDhQsRMuNsPiXCYx8r1IM33qLz+TRsmgl4T31GpTKJPjC2FPkeKgYpjpZEquDi9MDAFOC2QIJ4e6hi1CR+Hac+ciTbZV04Hbbk8nOc5J2ggWjJiDaixtfd3Zro3cCMbSG2G6DoKQehx2IzOy6mNmwqUfmzOENfiFg23muKromwXdnQAzxpXqjGTEXmY/5FMtDWn+zg0GS+07/uwR6Vznzfz4t5OlP/+th0PGyabuCcVVNc46dP6+yDquuC4xovPclwWClN0EL7twkbfsHYo6qqPZnf2z8+Yb0yTXd1o6d9RD1w1r6Zjc35sNaS0Rocq+8hzNjhs5b2dCLeGQTr98PHWzBhv5XPX1XdtBtcDxKOi66nrQ1th4Sh9g9w7qaw04gnYgQ7Lu9s6+dOrcZHrk8WcJWBReFpUwM1K5QhKLqtsrBPo9kalEqwjCpotkUxJenDpccaQ82oCDPQ3p9puuZu3AmKP2Nsb70tCe9NS5WdilXWkRQV1G+KU+jvt61nYb2ZEzrZph6s5SPxoGH33gyZfTgz94BVIQ4qmO4uDYQ59QALLEDIt7WFs3ql1Nl6sDXWrFlQ6obBYu70HtdwVMp1BqVk6A6orT8AUO0hOnNKJ086i8ILFggKyplP+RKacSgw5n0qbYAorz4gZOzN91NjGMj009J13cSBeSghtpAePikKuIJI0SWGiKQoa2l/UNpTcwOoFW2EVtphKV6sglw8l4ozI1Wuup44q7HE7MbzETyEW50hnl4n7JustZi5tIg5yjanC6eL2Q08ZcbP0yv6kzKkVbSwLDGkToqdV2DZbOLhsVJeV7+9rTP/7Vn1fCLA2fPpOu2H0wvfjMy4m0NO0ksrlx/25ou0Axkjs4bvsrQpXbyxZRjZCWjDUjUskJ/p0N1gT2TUPCEka1Hcjgwnma32DONSzZrCtU6TWw9ytOPSxBLpLnR62hcWLnAuem3E5LZ0965Oln0mPPPpO6tm5BlofrTcajjAsxYuiWGaQ4viH6ScgElFlpEgPXORUGw2tdb/NMzUMIVxjYloLzwJU/87M/m3qhvVrHsUdoFSMe51wje7yR3m7tIRf4w6moGM53Sjr4/d//A5wDvXQYkbmLNGayNt//tpvoz6EBF4e1tJTHSOvEWiEWzGKkpiAHNLGhv0z96DwbfJV6x6S9NBhCjdA0TKgWot9y865R9ou+MsV7O3DaOpgV3teB0fA7ZBve+Q8/ku6nd2ua/TVKhrTg9FDWo/DJcgRF648y29BmeEnLzKiCYWyBKjz7woupz9rE39MZNXAeUtwl0NTz7/pwJP9tzqiUAQqHVPxoiF2f1jIeePx76SKGFQWjENv1lG2KlSjkJGJ8Es3HOVunWJDaxmfTh24/DLxMXQWihO0AO9GvGwPJWSQzanDdS1AoIv3aNorNxrLWGYWgs/vV90uYACFoc64TBIc6yAljMNecymttSZkl4ccl7IXNokr3SNBZoj7WMYQ7IMBYaSPEgnRBMxwZC1k8GnYqb7jnvPeZeagNEwk0SK5H1eUYKNM59hdZ1CqBmO0wOOmBnuZ0y7W7aHal9rniJF+HFi7EnqsO7E6nVrvTC6Byk8zIUvC2g3u3jTU/xE8XwV0vn7PEvLdhMqYj1Iz+5ltP0WRudkfNWEYnTs37/N/TGV2a8ZvvSDijempGOpW1uUQW8chwfMxRiJXX3kk9Safj6O2qDCSe+/qYg6ScBe9XiSHkgwpNsX7gOp2YTkYdrH6btIBD5qGsKuPRD0NEKFCn1kzxUUc4BvvDWQh1jpNQRoa7JMvEDVghyve7485JejAziqyJNJ8bHN42RFcLAoOLXoJErK1C0y4MdX4etaUQX/UXbvs8yI9VGD+mrZs4E2vr+IdnRoUBKWndURyUZl7WjHxeOrsM6TXa1Enx/5P/6tdC/eHEsVfStQdvTq88dwpnP4Y8y1J6703Xp+YZIC+zINUMwvGq3iujUCkPvUimOQesYQTqcDWUGvARZErOZRESBeoDirI+FlMz4xAKGRudfOHYNm9cn0spV+dbCaZFILJV7t0KAccX778/HR8+nfq27CBrAUZj8zbYu6YzcsSADsTgpBDdFdYqYQEFW21ZLR8Z2pGcgFMDD7+BwvQ7brsNdhoqCWTMa2hGvO9ymVF2zOGM+JxmmUpsSg2UWfj/+X/9PxARdsLUAr4kmDqMFNEVqDI4JsARC6EQAARnkKVDor047qGZ0zDG6Yvo280LKdPnpKqH9PM6pIq89l4/94FogE7XrL5CINBKcLdCNjUB8WH3th3pR977PmqryGrB6vz+2TPpHIrSk9QMnU6lQQ5oKFQ886MWdgumqQ6/gOkq3Jdm9taZRx5Le8l8m2oyxs338bKZES/c3dGV7kKBfvHCCFR3syGO3yZls9S/Z2Yk+WntHMx8CmbkAvt5trknfYn+qCqkA/gzAT+R8MSsowUMbj3nt7yA1BjPnSbbynrYRn5y1baWNNhLDx56fIqi7mTq8ritF6iUyBKtdUalAGkgKZsyuNq9HJoVBA9CcDEkD2fUDvOzwexDyRyy8osvHWMcvbNTDYalc8v+tQaUaz9VZ4p1k+kNMXSdgZcGi8YFVWyMZBThV2tBzZodXq9UkaUis6VmnJWjQRxHPsPYkJeOvpqGh8+FMvddt93AWaMy30qN0onBZqr8d4H1NFaH7R06lH5wYTFdYF87T8pRG03U2AZxVjvQJtrO57aQqY1xrU6DivzNA88iUzRK4uu4H8fYh5Lhf1dn5Bq4XEYVzqj/tv999SJQmn0VLm+NxYyNVDgYVbt1QsN2p9sMJt0bp6NTClFVLubOnTvTMZogQwuK12yF136Gz5PEYL1Iuvdp+ng0jFK7u4B3lBuKfiA2dk9Pb7D1pqEsaqC27NxBVvB6aKS1EvXY8+MwvwWmV1rsEz6MaIHP9w42yfYLI2NAnxebDkxcP6aKRlaUM4WgguqkgsSgISugIeoAYlO5VG4zKc6o5B1cwiL/MGdU1rlydpE3YiZmbIbpSodELY3C59zUufQ7/8e/wvm3pueeeS5dve+6NHz8QjoOjLQN4cMmRh382DtuRiuE7mo2qorIzlMJec5Y5EZZ9q1k4ob02eqKHepcWxh43WRX09CN66kRVZkPVAm+dYZXqjjy0FTjWjVwkWq7KspGRF+36HdiAFbYLJIKqjixacc9Uzuq4/4+Q9H3m995CBgPMdTePpqnc3btvasD0nLgYnxetHyXDkk7v26wvL/lSJKLNK3+m9/+1+k0cOCuvbvTpFIuXteCsi5rqnxsyIxyahMBSdS6WCNtUqX596yMOhoS//D3/iAUqZtZf/txAlfRqtAswQKn0iBcKXysygJ9Nx38Xc2vLtaKdNlmRsCfJEj49Bf+KgR4W7hnnmvcaetnvFdhTo/Jxu5pmqw1bj/50Y+l/Xv2p2FqtEMEbHOs1XFYei/CRHwVR3seGvqSjaxCmoEKXGIB8iuvkaxIE0r7ZRoweh2s+RMPPJT2kl1loDf85xsea2SI4tKF5l7h1m+74iAU/aW0Fx1HVSva+KyV6NQnqzU52fRppSDFBiPv64o6Y14zRuBZANV9p05hqSA/hSbfY88/m06iGDBv07vQa+GM5mSnkHVUadCEw0BdEYhT1Q8YY12r4+nu228h01aQtzHtQi5oTug05jI5GfnSmVHtPB+vTW1mVMc69lo4H0olCbeu/W6VqKHaMM0vWI/jr5xAQBaUByMhA04HonJF9IzBAKwjK+rZSQBTN4lzYm+wxurog4ppv14waqCKm1YIZhTKNStRTqyFNpJFYVGcmwSqFrPvidn0/DPPputoMehrU2pslBqZBA0COxtiIeBMUu9d2XFdOjLTmF7lkk0QSS0TvDtQ0QxpN85oF/u1y4CewOoCEl/fOzqS7nvseeB1VWEku9BTiD2IzChucmZw/v8J09V+XlkDLZdTZtNd9YnVLUqjF6OzjebcsCEmKP7DAfWCsUtqkCnk5nb0wuQosvfFRt9iY5WsOf4eY8jBdfOES+A5nEYpvBqRbuGkglnnRFlJEdQa1IczmlmgWUuPoePy9Qu8JpSd9du8p2TuRUTvj9IlRI9OOM2RNLh5WTvgolo7yo+Cvlho4Wn8Qpo9HjnqraVF55R93UCWmyc7vc1bcn2H5hR8YzS79teoIZSfmbMjF7NOsL5CYxs9Or/1b34nDaII8cT3n0j33PXedOT5o+nEiVOpj6BglWGGd1xzkIiV86U+IFGhDcdSUSWBzwn2may1gsJtlJeL+X5+HDj+2/cB8zETqI6oKAyWDrwmes3nnRtjvZayeQLv9ZO4ZjbBFlWRCCBkAcX38Dk6yAYM6hgR22e+dm9KSO+3bRugL4Q+kCY09uy1KRZ7eRU1VOE+C1ilzAD8bgkzH/rQh3KGQgBURrexmN3XmTaxdh7rT3SseU5T+R7/a9+LtdA+VBYeeejb6fmnnk7dGJweotG7b3o7IxPOc62pn5qVF865hMbiuTI0fg5XwN6lNhQyZIIqSfTyyHA0UJ9n2qoOuI2Nv5sGyF0EZD1ok01Qf12mqOzaBqsMZYoqa3e6tS6dpmbyEPDfNIKaWNcg8yiHo5HbXPQtr1NMjFVR3GvA/tyB4zj2rUeYQtqDvXOgntJBZJlcR11T7BfuZaOG0cjcH35vMNOgNA9R9G379yJNw+hyFVhEIHxB1PRYA0pkuJO8cd6raCot7oPwejihWBJ8b4bSPfZQ1fBYiutvMXEC+KoB5zvb2JaefuUY0NFreQijhtsheGxbpdIEpyIAACAASURBVIMs91VVdFc/jteGXBGfNcS9ffuNMP629qbOgU5IJgRnQHyyGkMJm+MoIadaIyh8vLZefA1PognYACK8ZW4u9cfsNBAXfjT8SnW14XhOMy+qjWvZhC3x+sJa4A3OoBI5YG+1ERgM4N4Zzugl0/K81UdpuxQyda8oebRE75H22PYXRVUrBJjRJRgK3HmKwnzLEP1ph9J3JyA94dSrtBIodOzk6F7WxhAEnr0kEtE0i/zR8MRi+vw3HkuvnAVGbEX+Cmi6EVtSPso1H/W2iKHzvSzrPetr8I3N05c61zKArw0Y31Azar3+N1fniDalcvtF5cgHobgS6xW7l7wglBbyP1wUZcxlzU0g9yPUZkblRNOA5iLybAlDohOzfuSFHMBphVKD6t9cZJ1Q9DjxvfMKM8K0c+6Rr1niO/t1cny+2dAcEI1yRQptykQyxY9ozB/w5sh0alLwuJhiVWuGL8Nhat6F/FD0N6xd+liE8bv4paswZ0+1Nyf+zeKLaOESEWf++/oNi1tY45hKVuDadxRQna9pamTRkRn9T//yn6c99NE8+sgj6T13vz+c0etIlRi5tpF2dxMN38YE2zZ7fIywdLzFd4a2XqHdZ/ZnRKfMj9coq0hnnN4aXL2QYQhfbDzeOGYskIXhchOHMS8uRACDQQzJRslrHk2m/D36msj+pDtXFeWkgfdL33kwTROsmiVpNs00ah9+bhkw1jojP9MG6l//9V8Pp+DaE/qKLKt0Wj/EGeV7uvE8ArLRyRItDtKpf4SBiK/R3Hz2pZeRBXovXexetzyXqzREsXIiu1a8NTP1rHl41kbaOmtJF5IOQrJHI+336ASkBPNa1RasA8m8ChYdhndVEVns1By+Z4x7/teQf5aYeLpgLwmWsGo90F6U4v76ueXnZ3g5ZxmeJ5VZMgY0I4Edh48ei3pKC1lC0IE5gTYzZ3tRzFA0nGvOSCUHDD0/Ff5+DRN6r9t/RWieKUsDSTOyMwORBdOwYt3HsRSrwnVgnTCMuAY+MqjsjOL+8l8do4ca1xRvNUewd46m7vuePsIwOAhRTDWeIGBZ4hjqMKIVjP4C19DMweL+snAkQVAzFHmh20FgyV6y0Y/++AeCNOB0FuFhR5zYnHA5Z+Rxlq2AwWErjrdck+FQeVI6qEhz4//Ya6yLboVQh8+mOdVmonarEw7J5yBnLDYSHFN0ax+CkAUioe2qMSOXstNrvyuJFrHW/GTZmLzZSc9VsvNlf7wnCvJae8Q5S7SaAzUiN0+VHdenpwEOXkI9ZZl67lwx56oVe9uDQzsIJDxgoy3rZInxKt945Kn07aePA4Hi1CqUXpgkXfsobZf2Ilb939EZ1TquMtgtHVBZxyu/LwulXvs/r5rZCKUF1MbFM5OxgdWmVx/hdHBCEgb8AqE4MyMdkd5bercZ0Cg3qB0n1k1mpEPRmIj9+3oNSakOLl3c5/7dh/Ruo96LF5laT2bUw+fl5xcjc7JnqZ9s4TWOUWiuk7+HgysyM0cSz/HcseZGTRFRcJwLQc9edzBe0qCLG81Ej1F5KXIanhXDfbix1msY/iayB52bb3qTniOj7kvdUH+XnV12ivFjraeAE1YpSq4ujqef+cWfTW+nmP7YY4+mm667mWs6nl4+NRyW31ZMpV62UIi8AWkU+nXZgWSURXYVChUy7YpaSRiLkMZRLshRn/pYt03+nw4qiA6c0wZHbhYU6hdlmq7/zq8JuZ7abCQ+J1PobcrDMgDdKf1DRIyxvQD89GVqAgNM31zkvji1ttRGyzST9Udtwdl/j0Gk+e3f/u0IgKJ5WqPOsb0lZ+Q9C0n//NNgo22wLPM9hNMRm1jJor1Qjj/9H/5TeifU6iYz4mL+VkSDfk5NJlwFfis131QWWXI0A5tVsg+NRuEgcs+ITof/OpTO+wKbTshHIlA4RCCaOmt4XIJ6qLenEbX8GnD0KKNIFkLoFOotMFCFoKE8h/K8S/WEEBC2KdMaIsfdybpcZD7PIJT3kOZ0rXIuM2RqEydfI6OG0cf1D7Zp4YzMlHRGzp5VDaGXM37/nWjAsffNBhpYHyISZttzpiuFZQ1oz6CgWO4xLDGuVSz0eFl5nMr+SB4JaNXv5o8OxOti3s5/RDopJgBDw1/GVizariDspTPyWumM+Pey/X840SYo62ZKLRwL7XXpJz/+YdQx7NIj2KIRWYfQEFnZpTMjnVG56tYdZ3ZK1qQC9ygcUvy3CAQWYbI56bXbDQChZoqmWBmwbqpgo/GvRVorFjiurh1AnOhICtlFVnq5wHXD6s/Hu9YW4L5yLXFBJbw43sTi0gLsPJtmFUeuhkCyY3cQyYWltzp0II00bk/fPzVOtt3DbCcCOKFGR5ZTa74SG7CbGlgL2ef09AKjaCbTX33zsXSe3oVlGt/rcUrlQzua7VXOasuZXX+XzKg2EMzLopRmcwtutDkZprvyn61aaNYRRZbi5WWzODjPmzGLIWgpVBb8QJ2AzYsO4nLTqWfnc+ncOpCA3iA+tJIVha4dn3OaniMvsk5H52TNqBzk5/Mx6ePhBPk7uOY5alJCGe1Ew/73jE6ISNvoWKOkY5S8oJPS8TjdUCMc9HCPz82g0Sl18eidCJjPoW0amnBGYPrAFXnUuMZKSKsYvx14cZ7FVMuOKm+UDqe8mJ6j2eTaTdzkjGrhr7VULHaw0JfwWH5vI1ZxcR4c/J47kPn4B+npp36QhhDRVOfumRdPcF+g34vb02vRhJPtYKHc8baboeJCg4csYK+O920JZ74IfBRiB2aUROKOhWjCCFXBoxVdLVXXFZn0/AwcvA9r56TIJhveZuUWIKtw7EGnJ8/CwVQ5/nAKEblZo3NoG+MbKB5bG1wFPlyAHLJA9jbL604ye+Uoc1iqnd0h0xLFYTaFm1+3LwrgsZfX0u+zCVuj/cu//MuRbZcbtRYeMMKV3Xe5x4astOZFrnFbSW2OVtdNGf4uHPYTD3wn9aotVpAs8miAjQ4zUBlhbLPByL7zv4WzorZQPGrhCI9TYCWqerxfmZooknvijgrgZl3YtT3de34kXSSirdrnRuQ/B42MUXfxibW05DJwyPCJcYp1Pmvs/JdzyvTjHHhV1O/j3m2Dvffs/Q+h7jEQ83k2ZEYckxJBCm82EDwc3LMv3XrNtYxfH42+m5bIRoETZ8bTANnkFHCiBXSdTQt15Tmi7jobxWxY5fUqTswTxTcrEqpoJ2u8AwaNslzW0irUDaf4u/Xh//Clr+CECB65BrRx83dxOTMT4T8ZnqxD4EP7YZqgKtuobfsBaRtyT43pxusPpqsO7abdhHoRe9YpAStkTpudUXlfyqzI5zmDy7C7DmXeDM8csHSeBjGuc17XwL1o5fhHj72KQjrivRyreyzmVHEdHLmiEHDPdoZLtnNPGcAp+KCYa60zWrt3lysGFgdarmp3iLC/wYWBuPJqNuYu8eHzOOdGnF89GdgEUN2ccFvvoXRipiU9N4pydxvsU+778hJN3nNjaSvw3OE2ekkVg6bhexYn9Jdf/XZ6+SKN4CjzN0B+KB/lesv7Tcf0xjVY2sY323+1e3DzXqp9XzijrrdD7cahaAxkvXUBtcX8IqnarHbrSRZbY/IrF9AR4zqkGCvOEVpP0gH5Ow390Pbt4b2t7RgVCsWVm1e4TydUOi2f25tUMvOcg9Qo7uuxsAHmFGLFeOaNTaMsz/lDPI+/8x3RMOcG5L9KGFm3MLtTAiZuvAXugJzMiLyZMu5yZhSTFItsJYhohdBq6LaFDMgbIay4gDHaIluCNxi8Tc4o7mL5WDOcNXCgixrjJJNuAWLCO26/KX3sYx9Mp0+diE3dCQX56aeOc7hKyXAdcKytfI4RfCNO4BAKxQcYwNZEY6H3ZNUNj7NyomcevQxDxsicayrkYgQttXoJ5yFBReOxmfragPpCFaqpDchVHSbXcBxNQdl7DcpF6ZTYwvZbGPVKmxYSaqUGsLw8h5PBODWIl6+mSRxhx8C29Gf3fjU17UB3TbWNdvT+rAMAHTn6ITs191pmoOkcr2FU+b59+0L/sHQK5WKuzYzezBnlikBhsGvvQzgGjbVj77mWGLtujuWRr3wz7WK9qgcYTDjJBzW1tHAKEQxng5X72XLt0sdaT5BGroAS4w8ZUQujUkbdOoMYIsh/W9hTRyCFPAxEfRYYqqoBoS6IYBPZSuQaa8dRW/hdxbNJFXdcR9RqvI5hYLPOmGBPBSPZzrrfTjDy6vd/QGsAGYXMSdeuAUuQVQhydEgY/mbYgbOgHo5UoPSRfuKDH0QvbR7Sx3QaYO8aCDZY23EduBexyLO2eTS3BzoR/YdOhvV6OFJdBZdO+qtYH3PA956NhXuNvs2Yn77vwUJlwnlDBnkRJ4bTErLTNqhlaK1Ih2SWZKY/j3Po6+FzIeZ88hO/moaZG1RvgZ69USm0D2trRpsNZumIzNgCcubazSmiS8BqXSWabu0F0574XIV1zuHl7z5B9uh4OqerEqSZmfC+bph9zZ3YE5zQEr+jjMsN530B5a3bgLfsjCJgtayQnVGEbWr9cUyNXJsqzmhOqR/WQNPKNPcAiTZo8tUuVCjatqf7jp5LZ9uG0I8kCOB46pdxoDQMX9Halfay1tqh/y9BUXzh1bH0ma8/xHWjTLMhM8p15LyOtZNvtHW1geHm61vaxr+TM6q/+jcgsNTFeAhlUmwsU9rHSNk570bHZhkqK+igpsli6liENvC5UITajB56cGI+zHrcEL1samtIMu1cuEa6wn+n6Gh2xdmz5MmOSZzgTC32thOFj12kPsJ3u2idLqvyQxgpVmg7xyh0E1GZDolFP49D0/H4UCfPY9Qp5Y2ixlnG/13h+qUYeR71Ild9TouzZpvPDclyGSpGOkdtKe7CRtjXm+T7/H3UpbLBCLsjJbzmzmw2ZhvqRh5HNKcqT6kuYEp79m5JP//zH4MtSOpNZDo0sCU9/+QJMhObMBT1xeFwTmZJnVwnoQKdjOfcIY0aR9HoBuIYllRF9/zVo0NqaXZ6LJ0/cyoUHG6/5R3pwM59kfH4UxJXwtgR5S7hkGbJuJoZ19462Ju60WOrcgHnUDmG05Sp72wKnVAouI9NpInzr8PYgXaKI5JOPgPVuI5ieD2QwYNPH0Vl24mvFnaFDxy+J9011xaaMAoeh+tOWPgjH/nImqMsHUOZbbxVZ1QqpNca83xrcn+W99dhZi1E4804pB888HDa2dsTQ+UCkuRvtWyreGcsiwz1xUeooWg0j/FgmEHNvS/YXNYX+SyvXcDDEih0cirb8x5rJ8r/TB3Ymz57gvs8hPNV+FRGlEQVC/Zmn2ZjBg5hsDPxRYhOI99Khi/7TyPaSFYbNSa9ARZX6Sg6v6LXZJXa48zpYeoeebRCKZnjN5gZmbXNIMFj/agZuKyZ8zq4c3c6fOhgNMKvjhEcskgbiKyfO/oSo9mPpWb27PVQwfsZmfHK8RPp+0x57YR5KDTp8MQ24DfHZW+FfbgVTbozMHOHz41w3kw1JpC6qPadkXfEZ0JTRQOmcDvBWI4b/TtnwjaXeRYK7SABqGYRfE2kO2+9Dvr/Icy1/W/8f5yz53YpZ1RmKeUeDWfkd7vPoeg7ZNLvVeDXNe41j/E1oWNIsPDCUdQZvN/0nqFCvgRWvmMXe0NdOrKUlXqCMdeXzWdBPsmakGv2obAVb5YlxHotaoGh3BhZrr0aOZhujACSfQfhIBrLE0MqyWinaFqfxdks9+9JD70+l56ZhiRG4zzyk2SLlFkM8nFCtwIJb4WR2E6NaI7Bmf/ly99Kr7zuoMt1AkO5Z9Yzo6Kvrzj+Wuj4cueyOZh/I8pQg2qsVGl6vfV/wZ4ysAyn0oXD0fCHMKrNXQ7GA680k5nh7/VFk+ucM9b9O8bPjMTHKNNidVgaE2941IOEW8h8/J1ifn6er+/hd9LFZb91oFW1e/duqMzPSEgJwywdfGSEIiGRfpPZQRcjLRjgNk3Bs8FhfmY+HLOQnA6nCUqtxyPpwW592U06VetNVl+7UHkW85zGkYWzscYSeMs6tVOabOwIMXwNUSgLr8N0TmotH5FZhM5axkBDabx0RjWOKYzXpog8Ah6zrqgV6cww3mQvy0R623YMICa6lH7tn/4jXrIUjnuAEcMvPz+MI8EI4eXngOWivMn3K6mTM7gMdgnTVNVdwwk0AWPYSDtFcNDRUpeuvWpP2gnzqAkL2uwkS2icjhQ36itrbyFUID0VrzfBeRy84fo0j6ebtnkU5YEFjKOwYTOLODB26cvhlKow0DrTuRMvpoXhl4BXpaqOx/GuEJHPkAI09u9Kf3Xf9xiB0Z8m0b9f1dAEWJbzF/+VM+iV9La3vy1dQ9+ID4kwzpzyPpeZSqatFxnDm8B0UtuLKkauFRWOyP8oLKozMpvgKiKbMpVOPvNC6jD7N1uVSbZWG8xF77ifvC1EPSMzsg/OMD43WmdGSK47BPvS9WOdlcOYB4att7ERAx8qF0Tg89yLKdCAOWo8z3B8T3Ifx8mEq1wz3+P0YecVBRQafiyrkdj1H7U+/icxoIXzbCaAcPpn9GdJFfY72Ih1eJk6oN0+ApIhLPQPvvlA2oeIp9e9hOpCFquos8wgES/M16oCBH1kne5xSQ+84eM/9lFmM50Fgl1GX+5rqR2mpJpzZs4h/s4xNgHBLeg1grqflVyqROT2mikhFvAr75Ept2j/FUFt3KPIOCXDqGZhcApkxEVwPVgj8vYtAb9Jo25FBb0BJKDV6cjsl+nxM+k999zOtIDRdAuzwBbsfYu2ATd73oPePgNFgx8fMvtyJulwCGE6DuHcWezcxSBd5YzIvS3EjZIC33vtlYfSacguTSFbRAmDa9W7ZxtoUTujMkb4TgLj5RmCZJVNnNaEnVJT4u/hjMz4A0I0iHZthRAA95xg2gB0BQYfGEnMXALU5dotgV4Q0lK7XOgaSqebtqS/PXqBSa+QQ+jhijyb693KeezEdtwE47IdskMLLLzPffPR9PTL55ixZSeZYSyBVQSxZf9i7o+szfZrHc3mgK20hW/qjAL2q0GNVis0vV7xz1Z7cSLCbGV/kbWdRQxZCKHyyVuIauzrMc1exNgNQkgo9ep0AkJ1GgqzmBLbL6VL5u1ZkpbszbdRVrzVTnQMupTEZafF4qS6+AyHjsm00xkKF/rweyVTNGAMG6358H3CBta5PE4XjkbMbMn6ksdspmRTrBlZPYZ0ATl8M5l2i6Q6XiJ5jVkPtFxfLyXd1/uIqNMCM4vB5lwdqkVqF2YYozJlDugvX8yoHRgpy3BR3JVj8VE22/lvr4sionlmSP6sEDMlI3JW0RzFzp27tyPXj07ar/8PCKZ2oMVG0Znm4KeQ7pDx3gU77bWTp0Jix4WizE4d7/O8LoL71rFA65eA06ZOpMHOhXQzc5F2Mf68rjrOD7NNiN6irsHrVkjxXdDCVcKVC0RV8wtG7EyBxHDsY9jgiJgUBs4mRFUSFqFlOeq6wvsUeYzTl7LtTl5kXWA8h5/5LkZCR00tUbotUfgy/Uir9JN845Fn6UwfSuOogi9BddaANwIjxYYzM1KrC4P89tvfkQ5fe22uZZExa+9DWLQW+vL6aVQMUo1ci3tQXmsvswapdGC1GyMGxOl5hSDJHq/ZtT999yvfSI/e+7X04XtQHkB6RQaaP45CCcqubzHTMFuWFOJ1VL0iolUzFqd3OopDgoB9JYgG89lLOPAl+tZWW2gWV2aIDHcWgzDjdw8wjLKtIT1PTe1FRkVPkTmMszeIOyJTsV+uwkG0QNOtEGWrczfH0MOWTkR9URHf0tYdrRIxqM4hhbynHedhE7ksvwXOc87MmSs1yPNm+qKGn34+beeexOwyiDAV5Y1iTWY1E5qLuB9RzApmpGxNtRDMxiscWDMB0LmxC6l3GzZBU1tcG5UaSviglhWZkYWYQ1pkCK55PU9mq+qYY99wkTVOnDIBK04VssXCEkElGWsZSERtTtiOvSrbr4nAtYlgqcK63j7Qkg7t7KVcU0W9+xaGI5KnovYyZVO9iAHrXac9K+ONddXCd6E5jNNdTudPvhpOqKLduEyduJHOVR2/DtYz0OlPYlf6qaFVoVJj5WFHEsA2O4NN+Br7E7OMqGHXOKPa7KCWNBQGoeYhfB1rWXvDnpBJ58A/N10eTVlLqY4IN4sQqAYxtDudbdmaHjg9mY5CKFq0NUaZO64lEXzqxZFf2cJ0gHmao6m2XJycS3/2pW+kC7PA8ssEQwbjTDr2expWCBaE7dW6FAkqA3Chap18Taa3OfO5bJnDE4s1V9PNuLpKzeiWf72qnI+yPWZA3ihPygylDWMv5VoVbyUmugu6tzUlF4WwmzdawoGQmQ8JC7LsXNjCLX5mmQXpPHro8B5BVkNorpX3tOMQzKJ8vd/Zg1MKUVWXK989SM1AJzc7S30IZ2VkFdRvC6N8Ty/Cmzo1DYKOqovv9LkPnVY7uLS2UghIR+pwQJ2U76/OsLGhO4p7qyGVac/cTGXbMSxGn7mmlG98MKRYzEEO0BYVjCkj1qDwmlLzXdLTXTR+j9h3RP/SfZXIjhtROiNleoSWV8geptMeVLBnRs+mX/vlX+RatwfEuWvvvvTUEy8AwxGlcr0vIm+vnLxU4jZqC6pPzKI23i7WPzGSOpvm05037sMZ8T3AcryRvi82O0XMuphyaj3BjnqdkfCDNTSPHVweyZIJdMD2H74pLXR0IwrK4m1CyFZnxMctgYdbB3KYYemMfD9DaHGCUPExBCPPPMp9dY6UY0nsUJdGTONkQ3s6AXvnyZeH0wwzXqrKoxiRFmoYsv2W7FciersSyOoupnr6XHUQiEJrRJLNm7bWGZXBQcB5BQxVW/cp/x6ZhvfFgEIIk/k1X/3MZ1Pz9Hy644YbU1832TevaRTG5b/ZEWVYy3HVGaazpoDxMm7lufdDnTwzVdebwHGFLAe3xvFjEFSCwCmf4buODNMUDryzjCNaNWNi/vUc92OMnwUyzGneL9jjeq9QQ1plHWkgGnkuwWB58mLqIfreO6jKe3fU/tp5XcCGHIfrdJgg7wxZcRt/b5KRdnYk3QxrsId9dua5F9KLR47g1NCcpM5nQ6tZirWeBYINs5M6pGhcZwFpRvZNrY9zWZBaTPbj6yUdeF3CFIbTyXenNFBrxqhs9l5rZTC6CGys6PUzI8rBvxRu6dvWKeYXkfohEqmlAZcToxvdh3w/ZSKcDLaD/XPrNXtTO4hAM7OT+nYS2LF+bbh1H2ZSAvd9gTYBa1o4krkLZEEgMM1CtV7bUD0tYdCN9eKmEGzMio3WzDw3FbW1e3MEvA2dEKz6uB4NOHkRBJAH1Dx5PY68xhl5/OVjM4Rf65zi6sR6K52RwtK2wZQ1pI11Sd8bkLvruh2SSc/u9CLzye5/hWyPKa8yFkMJxT5MAsc9ZN+HUb+oH8eBAmt+9t7707FTJAdUxJZUpEFbL4gTzjUzQwWWrHVG5V4qA8FL1Y/+zs6o5brfZC3mqFPSgcoLQiMaArMGF6jRkX1F4+dhwRWip77eHiDrOv5bp+PF1REIxflclpzRjO9RDfwEQ+tMjdvZIMrE6GRiQxNlbAeaOw813MzIzEL6t49hei8a+Y5BcM4p1Gp1nB6vxAov/ig1J58P8vk60UmeG0WbabkpF2muk5tvTaqXXhcdo0QLN5RzbaaUINIxYug91hgBwHk0M5Ih9+ZkGCyL/GUlh6jZkI0IE5YOzEhJJ+lwNjNBj2meSYt1OmmDQmEDnZRPyplGyA41NskiA+tuQyIJtd8lHMgv/czH01YgkCeeeCJdBatpkb4AN8os/331ldfSOQZlLQP5dJNq14P59gFDjl54ASiuMx3eT9PkzAU2GEKPMgQxXjEWWydiFOPxq+ppV33Q0SBjhJXFwLCBlivtaecVN6Sp5m5+mmNkciOZkHHMEoYz2EPi+vGjx4fooiSRowfA7ydffYohYSgX4JiEserAtZfAt5W4X2EdfP3Rp5HRGUjwLXPNKMd4EXF6bA4qc7/+8i/9AoaPoIgNFJKiYvtFBlRu5gy95E1ZSxUtIzR7peI9HmjNe6MGYC+U8CaGYhZ5noe//LVQaX7vO95BdhGSkVmEVacj60+ja7bMddT5BJ3d2gz/NiiJuTBLOAQ3caOzuRi/QpZU37aVa9qVnj1yMo1wL87zGQtQkCfpm/vAu9+VZsZHOF/qsA4vrLTRa7OcLhC0vDJ+Lo3y+oaeLUS2BBxkSKoNwPVPH7j2usQs07j2MZKae9lqNhTJXu5zmuZ66oiOHTmallBuvo5aVBfweodK7pBg2oEG52jAHWUPjzPKe4ypx6+8djKtohjf6Gx7nJETaL1uId8TTimrqkcgJ6sLoxywc40DKu9NaYhyZlTQ/gqjnA1Zrhe4p3zqJRSG87XSt60dqc+25FrlUd7T0hlVgOjcl5Kq2jnMPgcKz0+k2264mj6aibTnyn1Rz2qivhV+hNdqz2bPoWDAsMyqMmWiC3x5k9mGiwlSQDTxFhnAhuJ7mZUXgU6gJSATOjqZvosiFAPYgAp1NSsXZrdRMzLoeWPNaM0j1fyjNrMwUPIzgk3HPqriiFbsrRSBieMryQVmljm71B5WQV9WqMnO95IdNW1N3z0/n44wcGsaxZHQnhPhQDFkD/bvSp7vkGXLtXjtzGj6q7/5DmWAPpwRgUhMcjFCMNNXgeONPXul3yidaol+bV4DlzrXS2ZGdWjTlc7DrOYMdQoNrDCZhUe/aAGnMUBUNcN/55yRgWHWwWigo0lWNo2jIIThOLEqmZRkA3+nwxFmkypeznEPh4LF8bl0bTMpsxgH8/m6cepP6piV2VdAa9M2v1YCmvMinMeptPBaXxO6eTxXU0/YTiqqUJ/4cI+OgashsUInpdMo+0CW2fRGNiEGK/GikDjy+QzyJNZzotE24COjOJUMMNiOR+A1kc2JwWW+PwAAIABJREFU0fO3GBwYaWtWntAIBsNP58bfpFm7AddHX1gJn6d7nFSeOLiutyUNMAdljszoR++5K9183dXpOw8+lK48dDXEhCZGMfRDZe0O+b3VKjDN5Gz6kz/6z2QjXbCjFtJN1/elLT2Tqb8dWMLJk0S3yxZgKW6buq+GLpZy8cJsi2S8ZLvWWIPGrvqwNQYK5zijhUpP2nr4tnBGi8jf1APhqfiNaEPAdH62SgRuXGErMfRm60o07c6efZFeFmtajG5QSmbRtIlRDlwHmzzncE6fvw8ob3A3Kg1GmTglkUPNf5GpzJPNffAD70933HkbvWlIRxGhB3mGe+s1dQ0IK6/18xQQ6mZMuyRleI98GCx4jwyuljDEjTSqSDd+6L770+K5sdTJeb3t0DXAMdx37rOwjPfPGp19MSEXZRRc0NqtpwaUKLOSDdu02gkxA+3FNqJ2jnGOe/PK8Fw6euo8wQbSLqotYAxaCGQakWm58Oxz6ec+/KPAaQgTE2h0o9g9xaj5RWSw5qAqzzOv6TXuy9e//1gaOnwF+3ExvfuGa1MbxJZuhV8LJxCKA/zb+l+MG+fJdEhhAc0BT9XZ1E4zbMvkBPRk6qgxwt3+F18j7Zx90Ivq/lBneuTYsfSth76b9u47nM6PUZMlCJ3nGnnMZndeY78tJoMaRhRtDhsMaWHM141QhpxyEBY4Q1EfzPtEx1ZK4jQCScqek0knxBvjTIrzLCG6MIJFS4wEhDYJGMJPrLtOvMotV+6KIMzMMtT7gaWCEMD6MsMJg86P474lsOR5PtaYVBYp4Pji4Isjz/O2og5l4JQdlsw74X2nP9chNsd4IHqdZOQZYJr35+yqNmt4A6FpkzMqHaEIgWQKgwsJSvOiPQ6cJAAJMomaGFEayEGaaz0yI7Ie0Yv6jh1pon17OlnXmz73zMm0jLL3HNd1njU0uziVdhGcH2DrHyYIb+faTOGgv/Ll76YXjlK2oGqq7FdkxcLO4gQ1/PTN93qddVderfWTWkMjrJ3WOHnVb2LytXVFfUGlIcN0Qm0XgNo01kOFtI8nL14vVGcKPsao6QbgAMkHbsBSGUHjEMab10ffgfUfoDRFUb04OhtZdWfsNdL5qMzAc8eV6zA8ELMaDc00oxL0+kJzZjw6ADHxPrKkMSYbWrT0OyRCaPDDEYr/8txzkGIeMZc1JGtGGKFZWF4ONxMy1ICFceHvOiFxUIkORhySN/zMWRyjUbq4r1Rqv196uRvBf3tMSnLofFwEvieaAotaU30MfSmaLQvn5QWPXiQB8WIxB5UcaKFnC84InN5CqJL0KzjBdzK76G2MQH/0Ow9Dcb4WJ9TCrKNtGBoiL6i5zvAePT+GUsO+9IVPfSpdC5tnO/Ijy7OnGUFNZK5mmWOzcUKz0DUrLT1sEMv0ZHwMcluYHCZ7sUBJDUtnxMLLzggHizGYXulOHftuorDeTnTZT53DBc85Y/2qzpgJuEKjl51RI86oBSNdAaq7cOpF8HnqYCoLC+U4TIw6lI95irvVCircM9X0zUefSo0UWs28FjGMjcXwORsdjeyngFAthBs1/4t//pvRaxT3mHvgvVTdY4SgxfvhvSmlguI+qXXIeuoiEPHfJTRSQnbSY1fFz8F4mqmZ/NHv/T6RdWu6dsfutIPsuV29M2c/WZU3L5P3TF2AQDIUDAJOUR6Gazxr8AU0Zi9MlQGF9dTYqg456xhKL54ZSycu0G7Q1klmk9lzGrVVaPedBnDIOx1k7Q9t6U1trCnp+gYHvm4WQzQDDHUWx1aHPuM3n/heOsTMnh3MY6rMTAajK4tuhnXPjojjEbqKPaA8Fre2RUFbBtK1ghC0Y7BbuCfCrdY0GkJGij0GpNrY71gQoDGO8/QwyggPPE5/4RARvxAhRl0YmntldhTf6r03WxCulr5cBAS1UfElnVH80voQyy7KTBIUHBZptgmUhJSUNG6hwmXXnPBmZFI5Ay6ZlRWgYM19A9e6WYPG/qIiHOvw5t0DqZ+sqJ4MUJ6qQY41qhX2dEyr9cstzvProMLzucLXEmpqG9prYTObZWudkefcjIP22tu/Z//dAnOp2gapsaDCUOePdbH4/PV651t1Rjbdhzwa5QPhRcWjhewkX4XdKZm+NdclmMQ0wVe5Bo2tfQQ1W9J45+70F0+DprQOpQkyJspC1BFRw2G93EC29E4gzYWzr2MC5tODDz6dHn70LPAmoyW0YZGdmf3m6Qnlo/Zeb+xHeuvOyIhphX0f117UqWF5f13jNZ8MZ+Smjc0uzFYw0iQxTOMUZLyU7KKgTWPky2xqFKfj6/3QYD7Zg8Rn+XojWHuB6qNpLmstRU9SofTtcx3GBfqY2nBQ7URhvk5HZOYxgINwISrMKkXSAr6/t0blfzVIfo/PvQzWm3Q2fscyP87X6aZGNQq8KAVciSOPWyjQXiZp1b04OnsnzH5i1gzHNKNDIlpwEevo7HfS8JYirdIohfAch2A2F+oUfL9Oy7EVflZE4EbkZk1cj2AWGVGxEYKKjqHrIBvq6kGna3okbT+0n4Itm4c0+yATX++57R3p+NGXocRujcju4MErIkqKLMxeAzaqhJLl2THGIAwD8dI/JDuIY24msl7CIc1h2MdI0ceYYTKG7H4D17CzMgN9GVKKEmh0bsva0xnZgLpqIyo1qCmc0Ur//tSGs0PbBAhORhfZCUa6Gk12Tp3JkbdGW2dELBt9aQ08nx87nabPnyDi4m9RU9FwaXzEtHFkGP56Rlk8/uxL6dRZghb/jrNUvWOKxjypzRbV6wh+dL533XlnOnToUKyf1yB1PPnkk6EB5+ZzLfrfMvjw39bWhHm38LNv375wVK4z3x8BB3DV2Mj59BgGfowZRlVqboP0ybzj6sOMnaYNwVlJbM5Gac6QMeqgq9c1sx6EXyzUm0k6oC/gE747mne5r0rVLEAAWd1K/8ZUemUUR+R0WJsfyQgzBGRxG/gNxzw/xn3DMf30He9L46OKD6venj8/NLL53BlENykXwryjzww4VoUB8fusJpIdz3r06TBC9ST1nVl1uhMNvmUnMeOImsg4iaig+vL5pLmNQjAaU2DF1MfvumxxAA4i7RincPW5r3yLrI01yoTccYSMmxoJaswhondvvYBuE3MpDVQ6jZqAPxMj3KFRKy2U6w1+zIgNhsKlGjkHry1qFDoauVxLMctsvVheOiObPT2GCmupAcZhTGKl16abtZ/mzqS3I5zajXMWd9ApRasGe7oxDGyuC8XDGirv1bGuES6Lg69licldDKi3JjNqph7t9W8gONTR0emT2oZwUJIYuKZ1ZNjiu9a/yuzorTsjEQvG0ROwtDi6PupHQnThy6N8sBmadh0ssGYXsSHN6tYBh0+070qPjdWlh0fm00VYiNPtNCRzDWzyvgE49oP7DiRwf5YFgswnzqUv3ftiOjvGnrLGXToju3dLPLb2xhb/rs3+Nv/5cpmR1321gG+jxruysr+u/cbfinlG/sLJm56kzkI4Sk0k6dpmOUtsWLMcIzD/HoaAGzNUNMWa+tqfpHGWqWOWpXL3VlS9nQKr8zCz0OCUqgtRm7GnCaOuc4i/A2fo1HRoGnmdga93WuQ4bCCztHaMjcerI2wF+w6KOVDWBH+PGg5XZCcClSeOHgvhRaX7jaZVgogFxmu2ctynz5wMLNnPCuIERd8y0naMcDgWzruhGLERz6032aWPI7wonMgiMXt0aNw4Na/IqMgo/R4dYCzCqDcZieUIL3oP+Gkm6h3cQoF+YSz17tzCeSN3AsS2BYjmfUiy6GwWzIT4jsPXMr8lqJbSiX0/0BE48gS1BamnIycxqtiaeaaXzukssaf2LS3ST0CzEOk7wQAZWMPMmXTl1koa6FDxW2cEpOdkWK6BwotVM6ievall17Uo/DLOwHHi1HwsZi+xI1bIjGwezkYl986oJ9CkQKqjBqAV95EIzZ47kc4ePwKRgkjRiJ9XV2GXBXghhx+2mawyqd/1wHmzNHe++PLx9PKrr9MkuzWNIdNch4OwpjQNNPxP/8k/SV/76legu5/E2YCHGFMbKQqZaSQKCKDc7BFFG9EH0y0zHQ1SfE+rg9I0EDhX+7ZUB6hw3d526DAKBYNMOuU6rbIWcUTNwC4rFdY7zZXWy4TB7PWwVqN8VLVQt/AE6ztQA5lmHc1sZyosHfA6Yhohl7i+LVWPOTNfloFVZxeR05o5RxaJ8PDrE+mnf/ojEHlOxfj5RjZpI3R4/VK1kWO2J4u/kKMD53Ygiin7UgeQM5vSGGToO6/vdu7HwgyZEK+poojSJq2X39XhZJfI9BpwRk0KupmFYUbr+qjtDnr/qNnqjOjOrxBdf+rTnyejJXNFQbqtBWam971wRv7XcmOw3Fg/mYzsI0e8sXB5LMcwSN2nQxYdsglBIXapUXEeLLekUkhoJRqwCQuTaZjFca1DJcUaTKHab0bYTD+P31/B2VYIWkQ4utl3Ms4amugXAmK/7aqrafJFcZ293Oi5sw7U8ItrZh2xZLYW52OgWGtzNzgja1v2ihXOyAnR4Zj4aSJ7nCeoWKV4tdJEhtbP2sIhyaSzHvvDnVG2C2GUy3Xs1AGOdZwG5G5IVpERBUzHeWCXQ2B5LWMsLzVBEmjOAoGHwWpDI4Snxv40s/OG9GffeyUNW/enFg7FIoR797HnPrBnT7qS1piRky9AGKlPn/vys+m5Y4heRz3XAKLQkiy+63LOphYir33N5Z1Rvv/WDK15cTGhdh/6xKracn7YBYypb7aBNeo0RFSqYitw6oUKZW8jTwyxdZrspFAuxsEIzdmQ6vt0Hj6XFbcAiaGT95cClxdh0rlp+vjOXAtCDRwjYYaigwslBxyR84+CUMC/Zzmuvu074hjNfKbVwMNJaghtclPZW2mgEqoZU07I55ItWMUTF3O9yExFRzfBcRpR29/jeQW8VyyCDhydi99syB4pH/ZHWDsqmw6r4Pr1sJAyqSE3I/rQ4bpgFnEGfm5GLjSaOeWWwmwzYIyaofbS292WBvsw/sB1/bsZtwB01obB78KJ3HPnXVFwnXSwFwviSqT9yxpVBAJFve7rX3ko9bQjQCtrkwBX2XkLpiERE3RMDJmFWb63eWUsQeFI12xzWizsRBsicVAtSvcQiE1T41jt3ZO6D6BeXd+T96qCp/wniEb+ZBw0rlcJe3kscb6cX4MQoSwjnBzMgDT52hGwfOEDjAqMuorReAz0lTJNFoRaw5KBC45QiKSCsvf3nz6WXhkBXu3cBoTUki468I2u8QXgqW4YYOUj2EYYtzJyXlOcl2Cgo2K91BZXa98X9S7gDB2rwVBlpY3rOADxoiG99/B2Rr6PpKEOMXMILuzHJWuFfJ+yMCu8bxFIMu6tv+RKG50LvU7X7UoPPD1JNzzwh53r1GNibhbkhMg+ifrt65kYIxOyl4RMpUIUcXBbX7pm60AQDIQ2kSfg7uGamrlPXnxgrEUzMupIM63UapV/UnmhyFBqoayAslmHAafZy2NAQ2bTjMNtNCtwvAAXz5lNHt8y6tIsjNSExls90bwOQFZWleNoax+iUXUyffozn0eiiMCRNW4PkNfMwNUAzcb4JvZNG0HCPMfZQR+T8VKVQKYZVGW1DokwqNE2anZ1Uxel7yiU46PWJVvLPeI94ztV5pA4wWvNwmWmBsnJbA9Izp/QqINGLW0xq3hnsrO5Tu7NosZLr10FxtyVW4bStTu3pkaIRa06DgIMa99mGO00ZM/LwsUYMlQ17ksJQdYGOLHXooifaeWbDW+1GBEf+THBWt9W0BRmD61I9Y72kLzyyvVZrsNsH9bJDbVZk9NmTQDm6OloDoUWtSXzxGsD0WyvhCqzvmX5OQ76cxTEPPe3haAWJld6tW5Luv98S3qWdaBo8RyBSCsZZTcG4+7dg+n27dhixF8vjkynl2l+/fQXv8PQPgJB9kTOViWz57JE6TDX9lKxzzbvtbKWVUsC8T2lgy9/v3bOK9SMOm/+nVWbQWMQGhmAj2mp2wWEFk7H0eIYYw25WYhOxi1o9qQjGwY6URPKA9IRWccxexIWMyM5J4OtOGi7sHVAEzgyv1PjrxOxhtRSyBHphGTi+XlDULd1UGNQU1VVUNTVEzjP69U5M1vzRo2RpUgSkN3nCU8VpAildoboBSjp4x63wwJ1alPQxdv8Ts5BEoXHLD7rHCYdoo5Wx2mNyyxNIxxCsrLXqGGVjb8uBc9ZZlU3HfxGzYvCIQ4JjMZHMV7rAfmaCbOsgO1u29ad+qBg92ME9u4b5FysVcBihOF35x138bqG9NrrZF9shDsYSx19BER+OiMzSCnpn/2Le4Ez9/L9Zgf2l6gR5rRoDKBMOQ6uCjRWj0xP8+LZdMOuBsYlnCOyJCNSz081YhbbFFHSTNNg2nXjXWmyHrgT0oHGXj26Wmfk9StVpMuFWS48M78M3hGQUCjt5Dvmz59ME2dfoQ6jM7PZVghM5pgadxgCPJPD+hzgZiF4BoPZ1DmQXjx5IR05yT1FS2ueaZTRfypEFiSCNX/EGlmPJmsNiIu9DBZ89eZNsUIwEIoIGKBm6mTzQJn7dl2FEcN4z46kW6/bk4ba6cuqAlPjTFfMlA0ozIrMLoBCcrOxAY0SVTDkhIM6D6UvPPhqah48TLHYdgchTUkOFtGzM1IiZnLsPJR47osMS2pOjRA+PogUlFBau42j/LpCBgFIF/0+UpOlKU9Ys2LRLBgkOLvnjTB9/Mp773psZr01875O6y/UjlZmrHuucD9gTAEx1pNhLVLrqAe6bem3WdSxDUA9xfiGVbKkuggU1I/rCPHhqBux9ryH7j+v7UWgzy9++d40QQ+fY7atAerFF3FqC5Bl2tsZXNhODWOaLIpppNYoY7w2jkOkwJGNXs8V1uESEbpr3ozSTEAavsFzCxm0zMFoSGVfxyBDM+NghuZMR73HVe6NWUWbe49m+T727BU7GeNhv80ik33NlJWl4jNsIvberoYiqWvXTKZkbmr0rcfx3F45lR8K51/rOKxt+YjGZ9ZzM8P16tsJvpjKWo9zLNfeZmdU60Q2r1HVElYg2UxOjpOR5nLGmjMKPDG3neiQ4nPCIcnu9O5TDrEuDmTZCOnpTP1QOtt9XfrrZ44x1p6/qfDNmiXcTAMwEG8YaE19XId2Aqb51JX++M/+Nh0/jfRanfqQumeN/Xrdbn335X21+ZqUgWq5H2sdl3uy9vcbnFHHTb9NzymCEkTh1kqkXbvAwlhTW9FB9QFhqbit8fWDSmMenfsYYaE8jXl50YMabt1EVQReowM5h/OQeVIFevI7zJSM4CROqHfnQfm9Kn938lyHJfYvUcJozEmdIZJKdib318jM7Cqmxcpo4iL7ekemz/PdOjkd5dnTp0LTTgdjDUqnYu+UN7d/qD+N8/6ZgpggdKckknNnHIleqpVL4/RhHeI8jlncvoUbHdNpC6KFWVcwWkKKKMMf0mDnKMQXiERIu+RSqgPuZtPBfX2pv2s53XSYbAQ4qJmGHqPGERzvu3/kw3S6N6WXTg4HceFHP/CByFw9dq9DyaR5+JGnoavTWAwVe0UqMZvGY1kEplAdQLZTHVJAjUujaXsbEXg//UkrDEskWpeFZTOrsNk47+0/dBtyIsg0taLEEW5l3RnFZhGViNR948KsjZZiTJtZmRkHGV83hnx8+ESaHwV+Y6NW7GlSdSmckfGWjkg2otMr7TWy+E7Q07Mtfeuxp9KrZ7n/vduJTBVzztFv3vjrjzKr3VxEv1xmFKxGGnJDfgba+iKd60MDe1InwpJ2+Ld3Ij0zeiK97237aBQ8A7POiZ0cqZtfSjhQquI/bn6ZXw0cr4SOBWSWZtNg+tojMFLbDuA8qPHEqyiskwWWzsh9MTVOdi/ryeI/WUBnQzUNMEbkpit3YyyzgK0QkNhVReFarnlo0CMmvNjRhBQMzzWeRVZaGrM1mEeQxeMF2tUZdUgesrHUOiMimUwM5DtZRxjuJdZiYw+q8FtgUjbkzE9HoHiw/t/5VUs0T1qficKzmYzZp4GHa0iEwLUtW5O1OUId8CxD6AyC+lEQ2b59K69sTX/yp58HAbmSDI9zCIYWAQjTUHXWrgTXtPRuS6wrwJQ6imgwNohjz3VAGKg444nr1oDhzIGezsKsSxhcB4eTMgjk/A0AlJmScOM1lxy1bwDFl6EBYEq+hKyDvlg+k2ulWoj1Hf9XMNTKRvdAAMLhZKbdZscRElf6A9eVgWYjLNkhSg1OeoXhFyxMHpudUe5hzNT1WNMBbRafb7bJ92pfmmxYlkLu9YjMWXav7N2csUQTt7s12KgCDPaBSe7QEZJVbb82nWnen752ajQ9fZGG/y4SAjLQdu5b19J4OtTdlPYSLHazF6YWGtJLxy+mr3zz8TQ9J4tVuA9HrK8WxqypFZbX4a06I99fC33W7k8Wwv66hAKDxssMSHgqtOdsRpVmjbENaM5aDtmBTskMxrRZ46+xN0uSgaaxF9YKJyYMxt/tLZLabZaicfc7TIUDDuTAZO750FH5CNp1UZCW6m2vkMcgHBjFcTdUUZMye+vBOfg7M4bokSqyuyAx8J11/O2KK/bTZHsmiBhOIo3z5PhdcLNETcKJbuCpQnPP26qxN0sK0oaRpdRvz4nPU63iIrCf5AYbba15+TAbcoM2o1wtZmtdQWZdK30Os4wqMEp1oqKLvRGjU108l973rsNpa+9q2jPIrKg6qNYYAY3hMDTjd7zrA9QF2tKRE8Mcc3t67z3vjgm6boyyI93jnofiVoUx99efvZe613acEgO0qJPNUMwNHS8dcx2klJnX0tv2MR5+BeO6Sm0LZ9QMu2bOAjxNcuOoA+y47l3pbBVYhc/Q2luodsGU3xcbrliMtfDQer9Brq5aF9IYUCVMq9M0aCJHdPzZ7zH6ArOD0kA7GL9Ur6g3FPtbp2j0GxR6rtOoGVLXQPoWfUkTVYgwbJSGDvQTY9BaNrIxx3dTZlBCCeVG8Rq9sWjsFE02HlNvW6in1a22pu1b95GBYzDA1We5Np0rozTBvpJ+4r3XpZHXnqNREojHabYSMLhPapPl8oEwkYa4IWF+gdgH08NPjqTReRrCO3dp8wl26OthgF6do89jTDiEkgtncRBmMK4L6p7Q/NvIln/kjhtpE3udJkxqkRT9zIpM4FT9XiQb6sCwj/P9c2ZlNLTECIsCPqmNOBc1XBqowuAJ+0BAA6piYCEG6uKpM2Su1G/klKKWsUIwNLirP003UXjE8a6SHUlmiM+0tmN2WhTiA56skXKJ6Dikb3xtJBihPRhZq4ibpDLW8ux8a/rTP/9q2r77MOoF1K2AyWISqvWvoM4vU28mK6MxdRlnZCYUDdkcr/amFWe/IuSJgVd/0YbSNqQYVvndMkjEJLXFJUcpEIh1wKbrJkMTttYpLvGZMmgb0Z+rgjxcf+BA2o823uo8fUGWwZROCoezTsyoNb7VTWPca+s7eLLIqMzYVsm4wTZS+yCMSrbRwqqTidezh41MNB3KpZ2Ra9v+yDkEav13NGG7PxRLJTMP9Rauu0Gczi5G0QSRVxYc94L7ZQbY5FTYjp3pQuOu9HLH9vTnCL22bj+ACorMS2zdLEEqa/Maru0O7uHKaks6d2Eh/fUX7k8jF0goUE6R/L4cVOzsjErHuRki9ve1dPPNaESpoFE6pFqRZmpi++t6b/1fI8wdt7ZTsNO8YMJkZS+RmZMOxIcZh8Zajx0OpHBcZjBlg6sORCpu0B8LuE+oTWZdE4ZIFlzZfyThQQfhgfse4S4zHjOrsh9JZ9ABLBVNrRzXFhpkPQYdofWcDj7PrEVHaf3H1w8C70U2B3Qi9LZr166oaZnB6fTMks6ex7GymXXGOlrPyaZXozvJHB7LrH1LEhRwROUUWafKylgze5vlmIUPdZJml25Eo/4WioJz9EbJsrI/ygxzlkLyChulgtRGO9HTz37sbqToz8Nso0BcpeiqYgHOaOTiRDp0w22pDnrwS0BVfv/bGRcRUkdFPaTcDMv2YigDxCf97Vce5Ltp9KNfpYoxmp2laM0m61g8n3a3TqYr+qVck6EmYFbx/li0FMaBXzp3XUPD44E024wKu82T0ps1cnqlgnlUFndrHVIJh8VicCNkkCgvWEdbYNA6URuYGnktXTjxUuqlt6dFJQj+JpuxdCY6d2VPwtDZwMcGl9RQae1N997/JEV36NHs7kV7oezrsDZlQLCJ5bPZGZX1pDigmoe9LfUYSLSp0979V7PeyZ4xXHPAUMr4DLWgcNyzQD/6ubR/J5OknBvFd1m/CfzcfqsovFovU2ePY3Z6fQMwLTDnkeMT6cnnTxMwIUaryKdyO7K2pH1zHKPn6Yuz1GFjNtL9OoU2qPZtECc+fM9tadm1wygQM1sJ5jIZKz2Qf5gBNFplHSgGylqpjS5rI+vsEBQOzSyy6KfhB4AGyA5CEEXCeXq4GlQFgZyxAstycM9gmmkgcqZhOWHgQ9rKwEJjS93SDFZ4Lq+98mKW9zpHFTEWhD9GAOP1keTA6xeA3pqbofIDA33rO0+mF4+doM4rqQPSjEQQsk2zm4V5iQwMpwOeVfWluZnXIEljttRGVmgfl5BeN/OCpidRHOlcTQf2kX1tGUwD3dS6uSZNElMw2ucI6kZogTj+Kmuegn0TtPE6jPvVe/emA1u34fQvsA8dHy7BpcxM1rOfWmdUku/Ks97gjGLFZ/gwVEeEwClttvYRLNRnWazaPVN+xtpk6c2L08+LLMe6EZmrw00lbQAlGrzM07RqQBSqLgVUF59lDdLtasYJe9NVaRCfOiAENTHNe/AAPUdH0wgB7AwKKF7fVtbcTkZe7GM9DaohyXVaQvniW9/+QXrk+0cJFrjmBGtmvpdyRpsPvXQ4myE6X7f5mtWSb8IZVSAwWGfxIftLAyzjzTfarKrKgJpv9vaEQra1EQyzDiS+UXTaAAAgAElEQVTIBkFThipY9PGYHUgoEHoL483fLHDq6PSEFoh1dGZRnlxI+9jAiEHXY+qorFE14/R8mLlc1BGy+IX/fD5y4gR9HGRZvL6E8sqx1KqPXwT6U+fMCzI40Bfwo5R1z0vHatYjBNmK5E6pnCBhwTupE4sxvpyD57WfCOr08eOB1+u0olDPwczbw1BQ3EOaSJFWr0tXL06AfhpldowpwHuN1IxgXCwVaxUYtr6OlfQLP/FuagRn01CnxXRZU1kodBTJmO6BXalv18F0HLWFZhiD23dsjWteRh7ljdUUzNHQ2NAAzb2e0dUPP053P/WqwHLZzHxvT/VcunE7Bdvl08Q4F3gHlGMzLGDAFYrSC0Q/O6+7PV1Yxom1DhLN8RKq26LF2RllhmIJTQdcV5Oul5FOyN1LOTUijveFGFAU/Zs1YhpeJIsmXjsK5VjWmL0YIfsafSxqu0no1UEt8CU6pHqObYG+hyeOnk7Pn54g2gRC5Duil4rr+fdzRnxBtYnMfC+GV31CalwETUI1iosKN7VVL6TqyDPpg3cexPBhXDAoMyiANFkst3GY66MxiIZAG5C8UjCVnA1HvM4x0+MECeTbjz1L+MnUTTKmxZgSyxri+HVGZkZCL0tkqE1cu1auVxP1lTuuv4p7RUbL55mdqDG3wnC+eqahLjgLyIwFiK0hKPM5Uy6x+2wcvG/0F0kusBnZrNNrxutixLg9OaSkLUBiU0gTtWLYF1Ym0/b9W9JUPYomXAflciP7JCtR2EaSxhzr1kbSMhMuiSuuhUqMsM/sOs8yVAeCpWZfi9G7TdeyIwkAgDad4DrNPqtSTDcDN0rXkNrsOjNNIMr47JdQbBmjM7qh0s9e646+o/Zu+HBkkRW0+e6560b6HgFMF8j0WWNS2Vswsshr59YNXHwdrQn13OMXXzqVXnrxeLqK/XyAwLQKKaaFtM0MKyuAbEqxeXdtPSSizJrHG+qTXKXYK7IlgVyXgDvb+qm3tcJslYG6Cd6Ku1RDPPB5bSYB1SkcifCiKA8Gh+ccqXsIaa+qayAgRh2gkEV2RPapRX8WdT7viDBkXRvqNa070qRNsAxt+voTR1J9/85gIveA3uzAGUnab0DVZZk10ch9evXUxfSFe78DbAfkp+47mVTpjMrjLLO82iDozZxRabvKulEpFBC2bBmh1ME7/u2qWY+G1nlG1knOvHY6YCx148K4kzHYBNuGg9AhlMPO/HCdgdmFTssFYD0pmHc4BPuLbHg1gwh6Jj+tZDgBe5El6fnNnMzAPAYjcVNpZ9goHWSGYre72dgEFMfAHPnsXah8v05vks5SJ+l3KCVUjjkWSvMYdTDi5r19Wa9OZYYZnIbjK2QKTiHJopHt57lZk+c2i6PsJ/OSKmrWJXXYmpfnUFLg+2g8lGbuTbGDXwjSSDHkgNhMbVyzOejB9nxIZ65YbNbRrACBENVWWJxvu25veu+th5jCeA7qqWPbsyCrDKVJ4KMlNuzeq25hMB2ZX49RYgXsfTv/zTOY4gaGk9DZa8QdPKZ8SmO6//7vBL6v+GTd3GTa2TSRrttC3aIKtX11jIVqrC02gZgnRqSJeknP3sNpqg6IkXHEdTCgjKjDyGjYAg8vnJEU19hIGc5wA1jI9hGCpxahBRaE94QqMYYqha8AlVQ0JpRIF8+/mhbpRRKaCq03dpUjK+qAbPwM2xrs9l+SRk0BvR5Zk9cR/njkyOk0pWRRGFZnzXBNazrD8wa3bpCzsyiIh9zMRkMidkTYELDmMrCEcvF206+E/pbKyBjr6ki68+retIvem9VFMmYIBhqaULf2v/JEIjOykJ77Y5bt0dG0QTemozddFPFqGUgPPvZcurC6E5IPhlj5FZzBGL0dpTNaIBqN/jD3A+ulAxjm/bfeQnY0HtqF834PlO5FqONzsOgccaQCRgsXqmy+3mzMxD9VHZAaENGz/WRSsM3cdXrUgPrI6OaRF1qmtWCe2sHufVtgAwJBQ/2OLJXr5nj6isQYm5OdUyVBwAw4IBtcniQCfpqAhTJEZHZU1BQz6sXx5/VWLxHCGl0EiuydIPXocBVDlYKvHFRmyDU6pRRDWUc2fHZ4Pj323RdxXgtA910BUX0UdY46ZvQ0Vrgvy2MEO7nvqoHjWLRlIY4T+JQ9MT+Pse3ZkZ4hK9hORmRAUYfh7ZAgIg2VR6h5R2a+8bG2zjctofJ6x7VwIrJZbzg1M3tqbjSft0CLrXSr2k2fWpF55TpPdnyK8EanWOEHc89VrOJQZremG1oLNL5WIYg4eVfB1CXISEvsHV8fA/6kgautpyJEXH8HNlqTL5p8WyABAdXNJgJWSCSnKRkuIVhcAUHp5DWdQqUqqdBKYRvF6IUp+hKr6Qt/+3A6TtvBwjJMYnX24p6XtaP1Rt636oxqX1de5dLhrzbgjDqu+5co72QuuRCWziXkGfgZBVs15bZ+VKpsW48xQtdwa5w1+GXvkBmCvyup3X659R6vdTlEL6jcfIZQnAcizdqTtHfIplediEZdqE9HFfCeNSsMpMfm5/l3/y3U5nPhK4/H8eay5sox1f5duOnUsZdC6kdmnptX0oQNqr1OHuWGDyOB1IoT9Tw9v1Bh4Mbq5Pz+aY5Jp+Tfsy6XgqnME+IYfL19VW5Ee5UEyHVyZpDSzcvJtDp7a0WrwHEOuvqln/qRNNRFIy99JE0WkCmiLlBcrocNN0Vv0AKb6qqb30kBn3vA5rFupDMqa0ZrKS/rtxmK+hJObpHoUOiputBKT85jKDf0YfCALSdfSLdQoaybfpXFxCImgVdJQOruvNpp3btS165DEU2Jf4v9l3TVDTBcOBzNyjrFcyNpoIwuC2ZPnguQtxcLHswhdeng0A577cWnUm+7OLuzWGzWVYnCeNDeoeAKhZGqQg44OsIQsBNkq2R+DO+J5lnHm6/CytMZXQ6K8/e10VhZbLf/iLo9YSObEYc0x/eH7po1Qo7PZtctrWfTe27oTSs0pprRLZG5wmaI3iKzoNBIw5iHvp+GRWq3x81TFZdlQs4RGCzLHqz0pW8/Ncn8G+cF8QIcyiiTb5WKZUnwaZ1BLfZcmlgHHRTWb9+7C3iVTvmuVmSEuI7Mk5pFLWKZ7xUyIjnLEHA8z9Nmazd7LUzi30t8PkfPZNIci2MiPIbJ4VOhzDHQg+RPKzJYNjbrtSzIE2jUy6SzCXlt+OQ6gWWtXhUZYjZQtXBMFP/tfQpor1S3X2dAOrpFFKGs68XrrQkaQBAo1OnkgJ7rWB/o2KbP/OXfpDvvujtdvYV8jWO2SVg4U5WVUImw1y0QwsxsC+OP2GdDHdC/OCpsPnUAdXj1vDZoGK5NyTUgCaWIsfc0CFoGPgVJ4w2eqviFo+GD1h3BEd8ZdSMISaiiN/Wwn7jJFbIlqBk54PE68d1NqqLH9sgOqdYZ4Sv1VjGvqEKWPM/4HAwLjFjq24yqALMKNmRDjDKx7miUITQbjA4CfvYWPysERktAx5U2NA7d38Cf4C7UHxl6SpBhZmjvVZ7iTOCHXTgzPEKpYC49+cLrZPYvUH92BIV6gVwP10Bg69GfEjm4bOHysdnhlFBcybCrvYYb6mdOem08+AkywWpkRC5sazkx5ZUswnrOJD01ZWRpxqLQaAhN8qkaf7Mm/25mpKyPjsAvmVcPC2Pu36LGBPTWUfQShXyQBAMMdNkbJAHBDSLTTmcXAqnq3cmv5zEPZbSU5dEJ2KAqaaAbBxDSQCo/CD8U1O5Mg7aQiRNDueEC9SOf6/R8SN2OiMYMUBUFPk/BQLMaYclpIBkbXK1HlbOLQhrIGhnfYWbld0pp97pFT1Q0C2fSgqmopAevkxCm12FubpR+Gcc7j6PM/XGis+G0BUi8vgr8pCSPkCemfpZU+dz4Qrr9PR9mTv04iwGYE2dp3cvP8TzWbjpf0ORoDRyRbK96KNkVeLpPPHEsnT3FsLv6SUZOX0z7u4CYlqFKy18TViLzmsVQdu66Oi13bANXHgynFyQCjXVBVy0XURkhWnyPJVgYl42Lb6MzCi574YxifpPHikPqJVJ8+alHU3cTEXoFC8PvZQKaxdjpXq+mmO8UMyfC+9pjr7CRCCSa+2OUuefQYCMuP5S7c6Qe/m8TlBJsovXicdwMHhnVQPqGFKOjD2dsdsN1l7Uk1blxdTS96+3Mlpo9znRPXky2u8wgtVUZcQG/6ozsyTFLzedsEGFYKjwVMKPMDIzoMht+YQmmZfe+9MWvP5qWWx290Mo+G+d7dAqQgSCg2GulM7LO1slPL2vvR297G0IQE8i6YOiHMCJOMhXP0hBE4lJkyHH+G899rQeuMKjlfQr4GKeq2G0zB+qg6SbWzujrJxiQx7ptkzkotJdhZvtkNNwKl2oYM504f1fpNAK2CxblevF/rR7gOgl4WxzOe7ReO8i1JcgHazBjVnfIrQNG4RpBe+TQEOQ62uDaO7QjPffci6mPGldnkwrywlfRSk02kVUr6syuQs5dJ+e6MyMDwVnEudHM699XyJokZcRx6tkdjRLVvPVHbTCzMeja8DLqiCHyWNx7HFueQc8xQx+HLl8HyQIpAZyDsluOlPAiEPCHgy8Xpddz/R56vTNhJDe7/n+svWmQpNd1pndry6qsvbq6et/RCxo7QIIUd3GRxLF2jSxrZizZnlHEaEzNWOHR2JbHskf/HA6H//n3hO2IsSRqOJIokRRXgSABLgAIYge60XtXr7XvmZVVfp5zv1uV3WjQlGKSUWx0V+aX33LvWd7znvd0QtBYQ5OwgyypQcNv02F+oA09wQgtvYu58Vhqh+tYcdMN5Lc6ByZol2DsD5B3gz6+Rjd9YDUEUVl3BmbeZYOFPmA764SrYM1nIE5dm26lv/rqd9PVa/Q6spY91Y1or6hS3rAEsg/fCXG236GyFu6+h+9wRsOP/nchB6SagbdCSMxXFMv5F2GzmG9kxlDVRXRcoZAgQ43NsYMMJJpRMdAW6gu1238TwhPqi1ESOCQ3ibRsJ8Gakahu4EnJzJtD0l0nojMwMzIjsfZhZDpBeq2jC4PP5/2ecnwbc/fTSSyBQUepkxJ6Mwur0ywpV99MzKwrokicyIhQ3jSjM3CMMSV1y2EQMktXh/4Z14TTtJ7l+et0pIbLLhzGsbr5bKCT+TdUxquTMqvWrQq4903nrqOOoYPAHDWmoO4a60y/8Z/+FBjtjbRzgM2whmOOuT7Sl4XrOmk+u50+8bO/lm7MrTIKYBqCxq4YQujG9by2nIG1LNaGRWAp7zduLqTvEM10dgKXOkID1t7jx9AUXL/MoiNwiN4eMk4qrLuOPQodeQf1iAma5KSjOw4sR27rQk/WKioGTdTK/InNvW1Q7tyWdzqjLK6YMyOj1iZGYIDNOEKj7eTraJ8hR1QTwjFiljXG211zXUBZOTPCwOA0n34FNiRqwkvUYdZQBOdIuXlW2RjrPJUxvhuNE0YrzqgwAsNxGHSbWQCPAU4APxM5sqlC4wxdvYO7V9L9RyBaANX1CYGKcJGNBfYf7KfsjLKETbszUr8t17xkX21iCHSyzmOac1zJ6Gmk+l9JfWPHifLNUCELYKT6yKBsvMzTYFFbh1QwxHr40CMPcp3IOCEp1MHE3WWutRk1glyfaM8I71WTKA6jPKN8n6jTAgsHJM45Cv3UWRMrc7eAsYl/6Y2RaanxJFoKWNzGYqPhLF6Ss5uyNraL2gW2zXWszOST4VXVA1mbQUE2My5ZEr/XOYZ4sAEOjs+7GYxKfwcb1PEGXU6+DdUOXCfPbHRsd5q+dBYB5xkICFbhpDtzk+1hIXhR9UB2XBBkPDbPoLUOzESdsGsd06uCPIEYTzygPT2ktUpJDPcyou92b8t7o+YUryrLwhEWhluD9To8Tv5JNtNJczH0g8icYm0a+LUt2vaAojNIScLdmR3Yyc8mUN2qAS4kjk0DGYJpK3ot9omkH4kihQgkkcLd1HBfARkPjO2FBzJGvRF2XR9NrsDHkhMcQBl9VNxfbeqmNUb+d/7KVJqcaqRnnn8z/fDliwT6Bl72ZWVFie3XdgBy93or9+3HdkZdxz8TfUalGG+m48sT09GsglGGqoIORMaZGQTOQSOucdbxqKBdq6jbfrFZi4Zrq6GV+o4Nqjo9DfSsencVYaEoCejchm3krBaqjqTQy/1+9eX8vpgCK2tOlW/OUcKD52NjreMv/L1O87rSP3zf2BjQDg9G1W4ZbyXlFpJUfdr6k9BeEBq4hqB1c+xVjIfnKFQn9Bjq27zM2nyPNSofok7O77ffye9XQsnMKPTu+HczOzNIHeVmC6mV1lz68AdOpY9/4CTMKSZfIh+yidJu1FtkP8Wky8506dZc+uCnfjHNQIG9eO0mzbQ70tGjR3O2UCkwZCtPjxWZ0Qpdkl00b37uz78CvXw3Ga0QIA5l+kL6mSf3pcb1F9JglyKwbFokfxYpCh98hAZXFuc6mDLqO2HgMJ2xSUJtrC3SLf9dakjtBm7rfRHYaXAiTYn7HlCPETCbXgPdx5C/vX2tdOFV5h5ZdLa4rUoA90nDHpGtfTUegb8v85lL890hUeIGWhZ/V3pIYyLDiwi0GMj49q1aVqak32sjZGdkEyuZFce3F0Ya7YCYO4X8X/30cdb0D6Ck88y9MTA6op9D+Cqcci7WhzSOMIVWTHiz6qjPChjWKxxCqD4hkSryMLdnh9OZKzWGmA2LFqVJGoJ7obv34Vh11vavacaRAQ4Cw46BnvTAfYfRWKTmafVHmC4Yavk6Kz9/xzUWJ9EOlZWsKO4FH7L2Y/MoF48D5k/UJLqiB4z+O4rjXQQIBk6diuJyf62Ieb+0BwUOLN8TazyytUrRO/ZvzqDie0VRpL97bZW1v1cGtZVJ+f7KQMuMEwLqgNOsbqK9M3114CWcCCFsmr5xFeeCs+a8bQyNGp5j1yWW2cNVRewtnM8mBfh1sFCbwzttRvaHedwKxoZDknUYwdN2dhIZX9v5tDuq9v+2hrm17syKFDGN+wGiw1odHEPIGTWPjU7nBdl0zP2lfGCdMquaZOe7ZbwN+MjadUdNAoUmaELN46rKTU1njXYJwfQuMyPV8830LB5F9kmdqKrdeiXu4zUHC9Im0TPIEFWQkwZ1uNroPgSRcczYgthvOC1H6mR4FkYv7NKzV2bSzbmN9Cef+xLxOXuNoMm5smrKeW2x7INPnp9ZO9suXHPbdbXbixLY3sFWFKbb84F/s6nhj4wE4y1bTePrv0kgGJ/YuTVC3IW3l7qFbDiL7dIOlQoy+ve1hgEe4/cFSiriqy7WEKh06isGX5jN4zu0TwMutBaZGP0YGiEdnEbfUeY6MQ3VMClkkAg4hgQEv9+sxEK5TsuX31cEUXWuvr9FL9EojDohvFC1rZQhgqpNg+kqTmnQ2UfBvsH28BlVwlVPiH4l7oUKDL4Ka24nvy8kDpkuI/zdG+sxZ5kYqdq3mZ3O8gaOWKfo7wdhLS3NX03/+Dc+nfaNkzEiFzJo0Z5IWJjORWxPhAbyyq2F9MSHfwpbWIPEcCuNjpMZHTwUE3iDyBEGwNXmKAWYZxiWDiKgP/r3XyTS3w1F2SmNvGd+Mh0dmE2PHSRwXLlM5E+YzwJ0wN2+h3BG4OmNGooUsfT5lbBAkAq2DXu7kf+RzkhH5FqunFGRKikwWohfb0Cth/106/xr0FW5Z2G4pFnnwq5QYdNeHs6mlwLrNEzBJZhoz7xwNWpGTcdoc89UnHaiasu5SdZo2momZVMXmKVAjdsGRJzd4j7GXfiJLGcXmTG4K+e3kH7l4wdYOzA26RHpNIrGGXGHyUAVvM1qC/dyRmY2Ucyx6mZ24ERdoERt6zLsvK4afWCDp9If/dm36ek5mS7TaxSszE0KxF6DRAAVL+yxQ39ueW4q/fLPfipNUS8Y2yXl3r4PjY6pqTTfHJXeAZdVf39XZ8Sz7VIzTbdnthMWy4CAdcS598lSxBl1AQVxBnyNGmlZqUJjd4cBqWpy3lfre9n33Fk/CGPeJhRajPu2od92PndDjYEoWs4m+1FHsOlk4h7IPMxq0IFsAF2tMg+qDtPR0ehxbA1yVWjP6zYHDBrQlpkWWfcygdr6Kj1WHSMYfadBO9WWxx+ai9svj1dqWHfC0Xe8jY2Wa2AR/JBpqp4exARDGGuznF99kOB8DIcIMiCEKKRuLOOqLxmr78/fl5uhJTjojNbsKwptvVwjWgTpWVNv0BqnfWbWjHzuUbuparQOhtQv4u0kAvVgPztq/ECVX2RN9sPWXcUprWMznMSsM3KCdJdFLPbiCs7wzOWcHX3lG8+iCUltP7JL5ZtEUarepnjc2+Mh2u/T3U42r5PtsRd3/HfUjE78zqYwmjehjPDWiEaGgOEzwhc2k4Cgk7K434czCdip+oxG2M9oIH1/MPFkmPHlQnf+3QxGZ3edDEZWnVmK84iEwRr2+kgQgG0UU1s17HzGWsstyAbWrqwZ7UV0tYyvKLRunWhkLXxGJ1WUIIKiHlRonAr1H6MXoTlvllmMTqxOU12QIvgOX4VwYKbkVE2v2+uKbJHFZt3GG6xD9HilLyvqU5Uygl3iwoK+rAGN852lKXfHqM2zF9Lv/Yv/jA10M43VYdyo4GwkZN+NdSOiwSbO6DJw2/FH3qdgWLpF5XZ4x860GwJG6XXy3rv4hZVMzZ3D6UCVf/cnf4VW4G7qTghggjgOshEGll5PHzwOK7FJ9khk1kV/wTKbet8DH0qzwBZrpO1GT8Io5iTWZAK6+DtkRmFQYoHmzCj6JYRaMfTsxXTu9e9bMaFuZvHZ/hWLxhoy5HXC7OUWv4C5+Flhk0y1htJ3f3gdmGGCsyczipqRzgiAJhomc9G7PQPIhujeEZvnZVXKHq3I2MiKDqsSQOAyRmfoh05Qn4CByOoNRoLTQQFkMYLS84WVf7QzynrTGqgsa+NPLzph0/PUNSkXX7y+lG7Pb6Q3zl0nUNpPVku9LOZDZaiyTm2oyXjxOgXoxx88EZnvCDBd1ADsrQpKnH4vR+5/G2dk2tCrrp6OaIt0IOPObAi4S/ZnOCOISEBLPfTMSM/Pz3Wb3tueMVh4lw2XFQW2X8XhVAtiC/UowUGsr6CN3/u1Tvd/B46oU5aH40t8LxI1vdQOrfCoFr+iM8K5SvXPiVC0Quf15/23LlMRKzxPZ/0Iz62vMLV2zmNgpyDDKJzr/b/7VdbWj6oZCb55LdZfcitEFS/o4IzwhO3IqlucZy8Tme1BjDlIyh1xTsF2rPZbj7VI9zbPKIgQPJNV2HPx7HG+tspIfpifIxCnZ6pf1p0wnkGtSiYGQY6oVy/R/1ab0rWCKkwonDt4DyvQOTSBziH7HjvQRAfRPddP46tqFAZUTY5xFTroWVQbXnnjUvrm088HMWqT6bHdMG6jRuaIlagD5md4L4fdnvH5nkJUCQtRZYMROEnt3vGef725YI1DZyJUwqZWIscpkarUmnVYT7Jw74GCtCCjDUOr8dJJafgXyCgK1Oe/q7qgIoJOQycV+neVw9qDUVUVIQQWec9unIgSOB7HazP70qlYM5K6babkzJiYX8SP52BmYjZVHKc3QhVtMy0dn1CbBII6jIFhtOR0jPMMF8sZDBp2QIJBP1cSI3qe6G9Qyoe/K0tjCrrA+93348z88MbZ76QOlufj93qOOsGA54DEZmccJUFjIZCBDniVcw69NlJoU+D1tVkaQFfT7/z2L1BIvZTG60AcLLBejaZDzxSKVIMMA3hjZjntOnIamHwHUFU3jMXRNAbFWydanIRZlNGr1M4OO6WJdP7qy8+wgWkQxYAuI+3RwXH39txIB7sup/tGYB1iVD3XRaLxgw9/CCovWSo9HGs0Y2psdGx5FHjeYHmBbX/nvTOjaiF6k2VCVdTejMpE6kNvC9eDSOWZV5/L0KRwkGAD1HK1yXSq1qq8ogZRWSfU3hUaIEf3HE5/8tffQRWCrGJkb7q1QJ3Sd2HgdUbcsVwcrzZDgQv802dZ6N13GJlQe9CBi7fnXqohJocOQxQ4OD6QTg5LluFe9dsHZ3e/1HngIGE6nZENpxVMl5tCTQlwIKGwUSkKxGVrmHQwrH+eqb1JNYROVUJfWaedYaE7PfXtl9kXSDDZgIyxtb7E44lMuYlawCc/8j6e+2gQVDai0G4TqQYpG717OaOgvjvXSAeCd9M8a/Zj8/O70WBEUWuhvuIa8llrGKVMK8HTgQPqgiAAnQmnBHQnnUSjiRO2PrEFSYUzMba0zpChqeIYw+FU68cMrDiEYpC2j5FrSSHBk1fL1qtJnSLkfij8O4pVWHWDBtg66uHRGC2UjshsB8PiaMnayswkM8Slq/zAMyhGzwy8xSwn5riT8VKGWCdYXSYTBwqXwo7XCweWA6lsLGNsi9dckIh3uCtZkLk9IaS3vN+sBZujvR5nU+lIgkwhaw+D4rxAmZidQuZkO6VGZiuIVHkdUx3VEpDJmLm2TNbagZNoGrjy3GuDYyBHTA24fAl1fHRDHXeCo3NwppTuhLOoWQvK05wcfwaj0XHu2FEWWCcKK8vUjbtp6VitwRjGXmwQjA7gjHpkbnKcNe7DIrNP3rx4I03enKcJ9vl07SqhIMy6burNOtFNA8ggm2QH+m7ZY3tQ294TVzKj2Ls2vdYf+T16WFl20pf5RyEzoTqzgxjBzQPZSx3GjCcozBISgKWE7HQGviQfaMh1ZDqBMorc3y1xnM6KpKARX6BfyO+z1hIwGFmFGYQ1KqGtGA3M90hwKKrefq5EYqVeYpbly0xBqEyozfeZYVmfMavxe0ZREp5k9s1YSBOhloAhsWdKFp7wllRFna8EBmE/szHPIUwwN9hamXpwfp/H83dN4UZHpzuKgAxxyibdKmsagmYdjEQ2gWKRffaFIMjaAWuoQZZy+uRY+oc/+3jqX52iUC2NWEl4m1Qz/KYxUIl8EQO4SUo9uvsgy9GmY1WR6fMie6CJj54AACAASURBVNS4BSVVTJYFas2lu2andF/63F98BZkVGIbCQ6vo2AlfMA78cH0mPb6bYjlaawYZa2RcIwdOwPY5hL4wKsPRiFh111fdrVEmtxaCg7TGoMx/P2rl9k4VJ1Vz9DTGxGdphDbC9XZgTZec9yPmjR5Ov9M7kZy5efVVxqqj7EGdqC8wBKOrXJDXoHXz2WWue3Z1I00cOJWu3V5Jz/7gHEPmIBhw78sacLCYW90MxW798vpR0Wu4xQrXjsXPOtmQABETT7mb9NqcOLIzHWGkx65+REz7haRY35WKtdGrM3OMxje5HocCav0ACrnHeXT7SseOCEaMXusEH5IdmqALDZUFIDNsEuEKR67qAAgA1rvH09mLU+ntN26A46PgAenEJmTvSzd1xJW52+k3/9GvMeMJ3UfXibOxhY6cSGp9zWJ4RNURLsR/hwCta4geHTXp+vgu0GEyUQyVIrs2ojNawn0do0zC8Oo58xiIFQMqxssfPEUWukYDrHUjm3z53oYEiqC2ZydYDJD/LUXbgK5AM+2QW3dIGm3DM+2/K/WDexmyqMFFVmMIVMFtBGbuuxbrqgiF6ghD462qUTpfKBMT3vmSzp3bebyPwE7NPghGVErpRbJp1uuM9JQfM4uwA5FkkYUH0SKTd8paLI6u/ZvuqP9UxIi4R23qKQbBUTCKV2biBXSnWzdYkEHH/ZacBGWO2gV7zAwR+LYfZwT1JOSBGvSiXb/4JsFtlt2quf9wdAo9bZpZSgZiTbRC4Tx62TPBBsfezd5fQZ1hkXW4AYQnLKhTr3kufK1DIt9CG/PK7Zn07POvpB+8yBC+TWw/TirEn9wfriMzperV/mzbnVC5b/5ZIM32oCYyow606RQilWzggin1H+ErH7pOKZQTeI+1EgkMwnkaZ4v7GmcdmccoTiMUrrnxO3AAHucqqt5u/j4+M8H47Es4h6ihSMOuqNsxyZNjOL4iZHZwGP7dzClGOvA9LgKhsug9qhQSysC8mEXE+6Rie7HhKDUKyA8p9XMZFQVHXYR+HT+SIDYsEk/olBDIqZTIg2TBeZn1RM1LZXCVy82KWFDClzELCSagvUQ7yPL8PuWUrLFt0iMywmROjeoaBnkDAsg4JIolhDGbzIr5yU89hgAn3c/QvAeA0pQi6aJBrgs4Qme+jvFy0S8wPXIdB7P7IJppyHH0DlJ05Nz60dwK9kzEofzwfqMT1RTqg7vTv/8PX+bZUCNjQ3ouGxQ/B5g6uTNdTT9xkCxu9WqeNkpPgWKJOqPbFCf3nXyUxVfJfrAo7ZfJsF0e2BdsVWEHjGSdDMJsTyflnzqiGNAIXfn6ubfJyNbSBNntThiAQ32D1O3W05nXfoBDg1GGYatJZ64owhti/w4nU9ZIB4EDvz63hpTOpbTQQDF9/GCao2bT7mhKfSjgjL+rMwqSRK6bLM7fomYElNwLg+29pwgSrhLMWFwmSKA4bvOuuUUPBQwNHaF6sLs0HQ5r6wkjSL/MVgOuc5LsXckO06L6hoMLiXArvmDAdbPLKIjsOJQ+96ffBv0jgOC5rXJ8BT47uM+rOqPf+HX2HFOWjb3M6CJrr9htwmpVLlEypKjPsg/sedGGdWG0N6gvqFJtNGuw5hDGyEJUfK76tFrCxLzqBB2LNMAOT7CWex3dzWeiXkFNmOg811bvyo6ECnXSVcH6bgMt8vOjnFG7oWo36tHOUpyR2YaZC89MKaeuitWZHVEFy0VvEWvyRzojHWPOv3RGsEK4HPoLl8l9aafowXjr+vwOM8cg5enYZDv+nZ2RAZcmsarntCEO7c4oQ6G5vy7yKve1CvGwGzdhOvbByusbB+UBWltjb7j3XIUq8G8uTTHZ4AJOlbIKQYs9m7LxdLobZtPBwpQNm1l8qjTIpO2aOI4EGMw6bI37yeZhy5IRSOKw5tH6e+6VVxiCOZs+/4Xvcz7Uzwl6uyPL1sbyVmjf5dUOw/lvdwcZpZbZXnsMB6UzGn3yX8OKhFyA8Q6hUumR3CwNfpnmqrGJGezCchUF2kzIzEnnUBaTvToa7q0JrtSHFCvVAQit6RC8OdaopIeHY5P8wHEVVTVLkhyhY7PBU3hQ+M9zKtCd52J05/d6nkVDz6zFrKlEHzog/z4rC4+bfOjYsXAwHlMHaBPqMHJAt2/lcevhkHVCjs8QWpQ9iGNUxFXSg/Ut4T81+MJJKZGEAValoeK8xnU1gA5WKNYotzOEU1pljkoTCmoPKXk3Eed//Vu/AlNqEkYZUQrNrXa6b1IsDlJKQFp22qDCANd/jQjn4PFT1HPIhmzqw5jspraxbhTq//js6rJMIobgkcQuLnWkbwH7jELjnJqmYEQk7oLpgUq9v3Y7vWcv5706GfOUurFUQj+r0Dtb9T2pb8eRNISOmlTQFTMOIQO+o8b5qN/lfBhuKBE/Mi4LtxhUCFWc69ex+yxdD2p9OchsU4PIYtfkdYvb0zelOpsaaJ1kiHWL77pSFQRc9JA0epnJdOnmrfTDs5dg+HFvRw7Q/IsBEN4COtjC7mWdbWVGZm3bwM7fJjPiAWcYzV4QYKDW8mT66Y89AuOQYWySLKxV0Ki4gpBmOD/uhqKTocAgvGUOZOmG5xyjyI1mMQpZioWNHvNvlGlwmmo1byf0+AwhYKkStTqSYQPViz/+3DOpPgJpBukaoTpD9y6hV+7VRz/8JNkoTpAMxTqX0avsJ89dCaH2Oo3GzH0QDDebIQmGVqdQ8FBk2DuukjvHtrKRoTGzI6CrKIBnUowU6SbrsXsEI8fW3gQ+VQdQ+GmdNeF721/b0W2uexhQhVNqA9xkrb6bMyoG6+4o2n8PVYSAAksPU86SHDXS6fWFscu1wq06kcCU9cR2vK/thEPPbcup6NTNYOEvAhc3l9hjNlNzbM28fWwqgQeFv1IGL7bux8+MqoyQo+T7nLMh/z/ntOEu4m/xG2G9mDIoDO1SIMgJSSgCDGqIo3t3ps4RGMP2TpEFmXn3sDZ6yeDJ11m/CFXfuowdkrmrDqZZnTbGZ2mdNcOHQtTLnUOpa/xIaqHKsNFHqYLn22MGZQ2WD8CJijX8ypm3qB8tpqeefi29+ebNTCLRbwYT1uNuZ0Z3LI67/lKg8/LP7fcwnFHXyd/ZFBLzVcZv2xgqZCZ5wAOUcQrWTGSxueDNpHQePlgXv4ZaI21Pjfp0MtCsN1n8bwhr4Tw0XhtuEJl6RvmVooHfIZHBrKYsTlW0bZotEZ/1I4/p8c0QdAIqP+hwPK6iqmZJ0ZHO96sc3uNkWm59UYvwJm85W85dBzA8MhhU9C3ZeKNzN6T0dR2WDojvVm/PupnHiO/nMzIDoxOfBaYxNhNzRLDnYx+Jk1j7MCQwdKNGsjB9I/3h//TbaXP+XNqNseuNuS3cPxg2woUZWDCqZWtx3En6oB544n107femN89fiIzt0ccfjXTeERHrzitiCS4yWnxwaDx9/i+/kfop8hu5LKN2ugGWvok0Sg8RvnWjJ/dmmRvj6Z5ofIQwjKNbkc1V25lOPPLBdIvosG8cajjGsE/DR2TWxc/5N14j4lKlQPiNQizO25fbqXSq1zlv2VjSj0m6Qj2cnZRZfewsu9KDdmrBG6JGP0PYZpeoBdJ6eelGM7187hIbDUka6gKcKRA+OmMRBWc42G/L0Xf+W7ZV94Zjyjoq0Xp8uu2DstcMEUPClCbkHYNmRUcY68D1OwsKWGyD5+K2DVFVNmUv10MeGOQVa0S91B1X0QxzZo8Op2cDmI339EIVn0Gkdnp+JU2ziZtxDUAqwJs5wub+UzQeoB5YH0AI9m++DSlorBqCmMcRdHEfdXI1HOLP/cwnkINBrorb2AuZwd67ZZigRiDuv5Ip+t+SXMzix2BPqdi+yhoaUB0iDGF2EprafH+yEcwReY7aHWZnoNvB/egYsMbh887jF3KAkZ9Bub/Vg6lovjkDyplH7hML59fmwNoj5VzT2z5eO7yVj+/v/Y8stxNSWOV6ZcaFQ61qduYSFVEh0vq2V/txs+PK2VScS0gGSaJxRAN9bEvoTK6ooQnlGWe0AQOhK6jp3r/tg27XoXKWePerXNePCpAEw6wThcK/52NwE/fNGU48I0t1ZNhBwnL38IxQ3Us7T55O3aAOCzitljJWIA0yCnuxISO8Z3YS5Gllln9zirOQOllrNGR7rTIoXWAohJgVDqPT1z+BCO/OgJ4N0v2dLDwlp7z9VwnYHWVz/fZ6+uyffpUzBdFy6nDUvmSLOmIktz2Y0NxNqIn6YUW4al837feN6z3WMf4T//PmNE5H5QM3WagjVGPIhdj8gFCdL42s6tiXgd1cJWYHvqfUeWxGNZvw5VwiT2onm8NjqqDt38eo4Zi1nD17NoqpOiU/Y9bipvK9OkJP3l4eF5/KDp6HWYoOoUyNNXsrDsZzM9OyYXUcGM1X/J0oR1kgj12aXv27x5ubm0FJfDbtIguziOj7vXEqduuEvG6VIXSSOlt/bz0rmng5x5vUisyAfICqU1wBftQxqe4wCiV+HlmgDVRx1QmYQGrFjvF//A8+jYz91bRTtAfRQnsE4MsE1GaYYdOZw/eUI7pKfe2B9+CMgA5efONNNPL2poceejgt4hhVIF6ATTMINHcZCubXvvoU53A4IC83VwNV5hbF3XU01XoQbdzfczs9Qc1osAVRJKA3OteDzWN2goGD/FBnblAfndpnrk5SwETeCGagSsGr3KMhnQ/Orw8FbqErSQOll6R05QsZKH66LmzDfYnhZwD/XS5s/qcgSlbmFoFwGiWRHYXUkZ1H0//7Z99K9Z170+Q8NQ0wcQcFRmTqhlVXrXrdDQNkksS9XyWQaTcc8U4dgnkb0R90Cbrb59KxfX3p4RM7GF2NUXA8ugPfJA1Ez4hjP6j/CX2YxbILoxbkuGxZS/VhHBIYfuNI+iEw5Vmo+OuwlpRb6Waj1px5JGEiDIIeVGjSOTv2VNFHNcNYD9ZTy1qSG1zDav2HZ7AO7PKpD5AdcS49ZEpO/TR3FvKpmX1VxtxrbQ8IJcxwghBkZB6aDfEEIivLEXLE5sGIyrBbcUZCeZ00YncO8S11nJ1NyWqXhVOoPud/atSLcw8Ls90I2w7XRUYUz287VSmfK4b6bnivZEkBQvH5GI8g5GmNN3TsKpgu6j4ZinKtZWdkCnDnoijGMBu/ijHH+s9wY2Y7+rNBq4CN1CsI53bSg7TJM92ERNGNjI7Po/ic7czqThZn+yrcdkbvZOhtvY8IReNtLS+cEc9/M0baK0Dt37leAhmDY2ekkUyTcSO5Rm1o38MnGT/fB/nAplbgNbLcOs9yB8HQpddfTaOwQjsb1Oul7IfjZd0EOSLrDvaQXePCoKgI/R2JGUebMqArCNoRILYumbXNosJzhiGfN2ea6bOf+xp2R3jcybPcd3v9WONeb1yLEHGVHbfXhGJS7V2v9vVDn9Sxjv5H/1UQGJTv2SBS0bmY4UgqUMmgyN+E7pyNoUTnRQ8r+nYwjJIBXFgxIlxZHxyDzsEvWyFj6XbmD08yoLkbN8ORRX8R/26NSgjQLEdHp1OKplnORaflMaZtkuUcdSJmYyo/KMJa6ORmRc5Bknjhy/qNSz/073iYMaCP3wccx5+lxmV0FJmR/Uycr7/3HGULmhl5Df7Ye+TcIp2052BNqxApvF9B3eZ34vETVc1r3jkkSObu3InuGDNDFqavp1/81EfTYycn0lgnxl1jwoJvYZSoLkUEGAwVUt91x4CzsOaJfO574GEw3Z70wmtvpqPH7mPcwf1kPes4BXTxYMb89VeeTdMw73bv0gFjZImkBNiiDwxorcEPdIJ0YnQ5nR4hSjYzih4HBTCBdcxUhAlwGLgnHAnFTxydzDbJG9YvWqwD3Yn9ExbHO4L1s60vVnapbk3WUDRwWnNy0JkGPyJV+3qEu8JyYeQoHpP5rOA4X3rjcrq5wHReDME6QwKFCjtVBwhDlhv3yus/mjOyn4rviImgQFF9jGT/5U+/n9aFazxrjSCEE5iIZgpWzro4X7XLQhPWJl2hbO5/L82EczIXkd1/9qnLqY+etlUcwSzBgEIrOgwJSjFNlPvZiuI3VoV/67apEyN+fZEaFTCs8IzmorOoOrAm+qDAf/rDH0wbt6+lHaynlo5Sz8CxOu0zqm5MjvIjd4x1vO6wOJzRIDT+DYM2syIzbp9L0KkLUFQ5o4CKOE/2MF+aupmz1aFDUo8vnJGGX7LKNmuq3ZjknrKcGd3x7wZYZoRtzuhuY/XuzsgoO2d0+piY4sr32AO4SR0yw3Q6IdZL9DJlokNhV5Y1c4czEt4K55vXajjVaCNwJbAnMebrSAZtNiUAUK+mWG/7QXtPV1GmLvWPO5xy9aV3OqN7R0wtx0BQ31nH+UT2yHpSONh1YJNxGHvrTGaY7FVA1hDJnQeW2yC43fswgSlQXYufXgKsOu8ZwoNcPMP8LWj53Qj8cgXRQeg16D9aXLODL2XbbVAjnqJu2TN6KHXv2J26aKxfh2iT+++kp5McsI4avP/CjSlUGaZpsTiXXvjBeerEsgcVtEXFwWEVFfTpdefsOMOTBV73trQP1vPv7VljOKOOE5+hTyyLgPpmiQEWKY2yfFBhaHFCKmELdwnVWUD3gVo/0hM6Y0hnUHTf/EwLo+jcn3HSyds3qctYPOP4O3EwOpdQ7uUo1n7C+alYXWVGpUnWAXojlcyOJ259yfcXyC4yumpKbDACbUDFGYRCOK9433DWlvNa1vi8endmVl6nqsHdMQAPNpkECc5PaZ9xsrkgMMgm5Fi76W9SkNUbbdaj/JHZYAzp47hmRlHHwjFNQ1EfRdXbha1NWZyaZFQBUi6zk+l3f+s3mVkzkw7hM7sQRe1WSJON0HRYm94oml5JxHFGixjCFkbtwHEjoFr63muvplOnH0Nh4j4ytJX0ta99G/oxTh7cV/vhy+mzUaQ28mfDqp23ar8Cyg8PMkLiaC81HcZJGPVvalh5hr1BKNAI2vSnw8gd1T1E815b1M8UlFR6BIMp5NTJ5EedURAoInKttOrY4C52sX4R8MiMgq3mMRVBtaHWtaOxpIC/AnuH+tZff+N5mGhoh+Gc1mKUNufGGuvV6LMhG2FA8usOZyR88yMyI61jZG0VHXnLaHh/JAMEZEFthPtdW59Jv/6LwGFkIqs0uzp6ew3avVCjkoGrKDGs4nQ2qG+t20g9OgQ0Opyee/mt9IGP/z0ixi9BkDkCZR6jgqjtstBdOFQBDawAl7VqlGuEqGUlCtbZSpC7BYFCqX8nePr3zIPwvmFcyF5HOdf3nzxKIAE8Gr0kZpkZIol7X9GPvV6jaBGKpiiqHfoRcWe2WYx38J5VfSG5aiE8lPezz71DsgYUfHQ0IztqQhnOBAFrKXk9FDbZHRJL4WQzFNqu0uCVrDdg4YYDyH8ErGvNJ9ZNzrDaM7ztzMiMRUg0P+eorUQvnoLDOUTRCdmEFJlR1JY4P7nxviqnfqczstjuuWT4MepmMcDPAIr6i/VAoTmgY+nfq4t8q9NOHS7oe2Ql8v2lzzLWY3uGWK3TLWfUlk1uLeLqP1rq4SmAsWp9F1vkaTnbyZnzGvNIWF2nPG9+GhFE0pbhM2MSwe5HHk6zlhUIVh3RUhf+xVGtrd5meOIr6FKyrs2obYC1t4ov2CDw6sJG2ONnrXYN+zG/hsjA/iOw66hb0hDfYm8SJ8XE3D7VL3hGMupeOzeZbsw20he//F1src9VCJNpAQacRbmf47avi4JK3O2I4vG03ZBNnZFjx10jGnprLqWmEpI9HLhAdWYXflhDbvYwS+Rvcd7MqfT1mOU4/GkENWwXlJ+R4TaKQ4liP783gxACKyO7Zaj4XrMij30FCNBIbgIH4CucHw9bKE+HcwtFAyNMoTIdaLDiVPnmmGZG1yrmno7S71D/rquCE70x1pz8iaF+NJ8tAkE5trxQy6OxF0fjd4m/mwWZSRVZHwkTOlIXYVw3jjdgTc51mHPsB2u+cfNSRHC9A0CSTJu8dv4lIJ7Z9Pu/91+kIUZLHJCmrBR8aGfZEKrz0DAY9UEDtvUcivg001r3Hj1M5ILRg/yx74HH04svnUPBAAgLg0IbESkzozGMfvm0ytG9/LdhTZMF7UTeFepCS8jso4OaJmCLnRgkQIBl1wORob+HKBuHUBeecCosuLPNc/YrGPlvcLwNivYhIUlm0EnG4saLIWJBjbYBM/PDJFNET4V2F+MYvXMuOLBv9cW0VGsQKszEbJC0Ot49ejh9+buvp0nbtXrz1N/8qe2XBjkg/srx/f+RFMonXdRmgKWQHVF0tfrzdKZM0JB4UFN8FRnvPYiRkt+T3QIV08exgdN9+pnnYyLs0PB43N8u1lQHRIwPf/S96Wtf/zLv70sf+uBPp2e+8xLPwxpnZl7dsdP4NiGnbAQ9CbMH3QlOH++zPM3eChhIQ26fUja+EouH8SCthdvpk+99CPNIBifTUTiH98h0y7CUoYTPJmvlectUTjCPuNcrfh9j0zNxwbWkmoX3BWwDZzybJo4hG9M9H4fusJguDb6qK8VTaoPp7q6ZZKdU6kdcl8KrFXuyOKsSxNhPJRPP193PNnK1yCizY15n+m+dQGUDVQ7XXTjW6HTNa0annGtI2TllWya7sKwrYdI7CRjtWY3K1fHOeEwSCKDjNxAUXpSZqOqDxJE7A7DIAIRct0gW25ORy32650PgHxsEGo5R99VEiSNnRJkiH4mbWVFoxfmsZLjiQLjwFRjCLdbn+InjqKxDHhDB4dz7XD/UOa0HT19gZtEywwdxPgK78YxEM/ifgaqTM7po75gjTuiGTbeJmnd9125kg1Q5IZjRgRnsGLKatPFfr186l24wB+qLX/lOOvcmaFTLFhKp3UDdNoSFuGtmkEbrQZUtFUdUph3EczZ7r7Lx6tnl4XrSqb3J0R+DYZbCHc4CJloZCSHbzeygKFirPuCGL6QFj1GKVAqeWmzXuRhBWFsJ6K4SQLX2UlK4Ij9k/cco6ADK1H6n9aJSP/KiYggfP7LqfK9OwffrVHQKKjuEg6iclFp11nPM5uJaqnqQN0vWXDhOHzqLXebeVanfVValk4s6WAU5ChdK7hDKrPNdMdDPqbQY+yBzVErht4T7mJY4xByTDpgvC3NkJQQ5E2NOabyV/tk/+flUx4nv0TQB/+iMfJhdOKN4qG3OaAMseJ5IeIQJlj2w8t66fTMdeOi96SUoz5vzLE96cTpooFSAc4OVJSVVR5Sb9MhwYOM1eM8ai3RpcD0tDMB+7Jxj5PLNtBfx2A/tIc0nje/gvuwho4J+Q+RE1IdxtC+khvabjDqdkd3Z3UFzFXKKClOoOQd/SuPon6wf+2qiHbRSs9a4ycppuVCAeJpea/yeDJQm3TdvLKcXztCoPLwXx5H7xu5+RZZQUWJL6v9um7v934O+Wm2GYorK7z1kg/OXsu4asLNdo7yf4MOaxLDrA5biPPNzpLfOoJxg70aPbLqQqGmm0w8eTW+99XraOb4v3UIto0bjoMFByRLvPkeN27YzkgadjaJKH0sw3iKj0a/EBjUwyM6oA0h2hKxqFAPzkUdP07dH5s2csWhO9Rjh+Oy6LwoC2eBYu3uHR6xOKnxKZAa5N8eZQlHA5xtVCWghU7XjEMSYFnC4ieo9nJGHKob8XgX8O+p1ZADtzqg4pDgdMlCzgHhGkebmBt34vCeqM3L58NAaDsQzxWRtbwJNee0ZNsznUjK2DNnlLM7fb0RKmDP+dof6jmdkkcR3FWcEyy7ZhwSrc2NFPbvtGp37fovheZczuhtKfrf1Sg4U9ieCE6WIJPZYiyRQ9dHKiNQZmQ1KWtokS7c5uhO06eBjj6fPP/VUepRxGgbnriNDUvu9apKjaCOZm3wLlW9GgpgdWS/iNjRlanKdPWRAvQzda20MpHMogQwB8/eN74TFCglHEWpvPWs+hmNwapZVzl27jLbiZHr78kz6xtdeQhUn2wYV3osz8lqLMypZUVkLcW8NZA1k+GmV6JB/J/HJNSNhNZ2GRtjIXD22kMvBuGnMi9yNzsT3hCGuGriGOfmgfmO8va06IfFvG0mFsYYw5DoyG1GFvaRQC4uZcZQ6k8ZeB+R363AcZid5IMgUzvCwyY3fxWgHMjadhg/c38cAPB1MNTLdepOLUKZeNNSKl1e0bT2z5+RoCEkL165cghkHvYDv3n/kSFyXmY7TFfdWTlHpIKnh45Xqg8dQOXyoUi43BFTfrl4x/4wylxZvR92hG82nHkcVzF1Op04Mpl//+x9PA2ST49YabIhsc0bBXyjOSJYM+PiSWlRD/WkYI3mBht2xo/czrvl6Wp+xO5+FR7/Pik4HTb8+nFEfGYjNqSF7Yv0OTHeRKOp2fzPNQdVd7FNvD2UMFsFh6lg/s3coHNLQ7EWgIKAC/n2Ve9VBHadHIoQ6aYqDYZF6+AnVA5vxKmcU9F2NRgWzdIlFexUYA0dtY0cD0gtNM51NZ4ZIG2zeF149l96YpO9o1xG+hwmgOIR7vf5jOKOt/KBKWLKkjs4grH/QUzO0hPAtskudQhWc+xIXME+DKDQAwkcHPdJygAT/Cvdw3Wm9CJiu0ysmYUSMfb2DoW4VZPkOAy2ffiszutMZzV3PgVeeBmxRvYKlOJ8azbAd0Mtra/Pp8eP70vE9NIMjFSS8aDYbqtgCWG5wA4SooeDk1Cx7l8xI6Cdr6GVaSVYe5xlZ8yHrG5xw7g1F9C7HSWSih1Br9P20vYrRfTdntO2ssoN1neQqVx4kmbMMsvOKbee1xMDIGFthsJDnW8nscp81cUa9XhvPqhHGdVvM98777v3LtaOtMR9xjTrtO7PFO8496wnd4Yy6GCzXXIOqvyC77cdzRnfWzO6dnfo966Y/Ol++Vj8oecE+w1D9oCYWUB3O2uzd59tiLzb4OfDkE2lW4enRHYjuwi62jm9Nzbvls9UhEQUPRhl73AAAIABJREFUWFuCVTc/fZu6t9k354Lj0kaPjE1wf0Q7ELpmgOdNxlMM7gLBcpQQijUN11G0JQi158b0JfboS2fOoA7TSF/4K2rVDOBWezGUJKvMKAcF25nRFoQvoiImWb1cEe2ZUXfX+rGO4ff8ftytGBqHAbMnqMznWeQEJRb4BUNcgJG/tSEzgRjxgKNwdLDMMrXoNOaBp3LBRQHbjCUPlstTZAs5oGQ9wXLTmPN5jxmEBXuBeH/Rs5sEmuvmYQxh8M2kbDj1pIX7dI7+3v4Ix0Z48daOoteCY0RWw9+lk6uyoHM1sxIudA6QCtu+V3UJj2fDoJtiTieE09zqV6qaWv27m9As0cXimHL/HqMl+LOX7vzxXaPp6uTboXlV4yHuokb04Q8cSY88uJ/BaQxMA2aRBr0WUiCsDzBq4cqY5mMW6NRLalnTQHod/b3pwKmT6Tx6d327DzMOGAbgLSIn4K8meO4KPTwrwEiDsG1yWTr3KTVYkFM4tBnGVTd30OSLs5lXdp7MpxNnSDKehpi2+gswyA7Nnk97iaDq4PBrqBrbvNuBYKLmTBaPjCVrP3UyA88zAra2FNxnkQ2fquOk7ErVy4az/4nvMgtdRKZ6ahp1dcZhqL7czdiKVi9wLwVid2Mt2E3vfGXcPG/oEmkVPD4MRwUXlYir/QgaMo2YfxoRWksIurHQnO3rXFdD/Z3I58TQyUAkzUh2wRasLEJigIgQ8vw4ItexA+lkvzqaJOSrYhNmeGwDSPTHyYzMwrYyI57z3DUmLZuFVsy2rXHUGNt16LeqVdRtfASu++AjJ9MEgY4Zaq/tKMJXOCavLXgijmHQYMd13ftlYTocURAaJBgrS+O4au4CKuIjEwCCDD3cpGdFBolzd1yo65GitEW3Va2kHbIrz6Q8r/xnPpc7nVaeyyUElYfK5Yg5G2chIuFI1a01dlbegYHZD3Vpyva8EejpjMpxy7HzOtg+hiY6Z0qZOJLbfe+xznSE1a9KZrQJwaiGFt4G86iWps3zswbb3Rm6MF2ui959jfn5lHVbkKNyv4LQ4/laDwviAuQfrlkb1GRf29Buv1m3lG6zJgaMdmD/xh45nRpkx6uiDsr/ECgZNOi8TSa1lTJf7VOzHaBbONCmZM4vBHkNXgKGFNoigYC0oPjqhRuX084DB1ONetQ6x9yU5FCNtg/WIpDiOaYhXEDN+1VUQ/7mqR9yL9QklazmoyvKFEJ02/Xd9jrjVn3Q+xjsyEx44c9jHenYb2/qcArnXwejobFIP0KvQtC4eWn0/RE+k2UnzVVmWRkpUTTjZjDK/VCCrfVYK9IJ+TsbYnV0fsa/S2LwROxX0jEV2rXnYSZlpqQqgo5RJ+XPJOfiWAedVMjwVMfw8x73Kk7KaylNt36+zndKsHjwscfSy1//euohIzIzcxEsqVWnhE0FU0piMHrzuzy+DsZrNevy/f6+kCGsMekYhSBV5dbJ+ffr1yFz0BjaSW/M2BhMq5u3GR89mf7Jb34qHdw3zPRO1BAw+n3WWGyk0xnhWOxlCUkQs0OhI50RNSN1zE898Xi6BqbcwMhfA9qaJ6MwKV9h8TVweCtzqH8DW6gGoEFB+5RC+kq6RYA7O4TEDmHToqKLwmgsEoeqSRN1bPOu6Svp107uS0eWYUoafDj2QC0sjJKLpRtnVCNDbiEDXmeBxrwoDXw1rtnpqFmhOOtwtZALmpzD2I8dTl/6m++Q4pO19kOLhpywCJVdfSwhgHV7EyiqSo02PrdacU8jYX3jruCyveBdGE33ckYezy0YzkgHbU/aACoTRm+eM5nk3NIKDp06WZ3eCdZ0H2u3g0JvNx1/m9DMuxVKtWud9dANoaQ7mgK3DXI2LLlOEI6zyozuvpZ2mM6+EZXdfe8a9bvmfHZi2bbmLCKgm4AzrA9mvUC7rzbpN/oAxmgUin3PAtqMQKwOI8x4vPbAmolNofc2ugYN1mk0ylFX86RZFKuQDDaBaYcIXLo5dsPgAB03R7sHHcDCehSQMlnlx3ndi5hQoEONV0D+NnNWmVE5bnmWGs0QzHUkPU9sZZ7onXPqoQ6Sm523z6M9G8ks4kyOCLAzNBcr6jfRfrvTKJ+LUTZF6qiC6dRg60RDsMG6bS4SlFXOqD0Y8liGgcUZ3eu+tBfxS91E2+dTyNec1TGsGdlzFCPYA6HDoQDZ2XQsUmJ9qHOcgPyBE6AcjnsgOPS7beA2g8UeuJvCyVQvn58izEFkCeKL1ULXmiQhiZME0EpGca8uXblIfxlTvSkLkB2QGeuMBDYyxb6HAO4mQfjbtJLcmttMf/TZLzOqRnq3k3gpPegYXbnhiLYdcTkXbXm5d7HCo3RUzUnrqPqMrI+oMmDRP2AUhU+ryauqTm/9XeWCqkZyc5IaTWW4JR/oGAJ6Y7H2k+ZpnO0L0gF5TA21zkHozGZSoTg/IyRoJlKkhjy5FcdE0LejQypOIOA/jL4LeF5BVKV9OK5khAgFeXkehfXmRZesyIdqRG+9abqaECvjaOcYVPNZnKLsO96v04mmXaE3znNLP6+CLcuoipBMwvgYRQs7el0ew+ysBmGhiSPaAAbzQR6gKNicv5Q+809/nlQa9W1oKuMwDWtGOtJvwxk5qdWlmSmRZkb8E5h9E8XuuXTy8cdSCxLDdef+terp8quXaYZkHDU1JdBhag4MEVQaxOZ9HNFqP6OkaVacY/7NHLWrOSKjZRlk2hK3JxvZqFgseYI/B1A+fhSK+8NjgwEj2tezpnozn9cAW2PtJ/LusiUbuKijCWzEArXx1cGGOZKMSeBpRrr08IH0+a+/wOd3huK10iFCtypk23DZBwuwAbwY5CgjR9l1FURy92aOaQltzqhEwO0QUdns73AAQogZiMpikSGL0onWG1kiJ9xDpLnb6bk6GZzQGjCj5JEWDast5rn0LoAU0DwsrdcgqEYWbYe6hjR/53Zm1s4gu5exbndGMTLDSBYDOD3FWq5GQWiXcnZUHBLfE9Ai1pV7ZyG65rgHxra/96GT6eggjp0apBNqY0otnw1quE6m9NPcdVNCuDc6zfLQu5YBDVro6/RPTexlIjHF6CaBi2roMk0tM2vgZJUKv5bmcA/b7gDezQi3Z7PlPVUknFlXMU5hm8BQHFE4agKWBotW5mc3MHEnPXvrS7eJ9mk1cOhh25e2Z11ZTVp3mwkM2SGZIcnozbWxUl8q1xBBzV2Z0TqSOx0w6lrO8qFm9G7OqKbi/bto4ZX75PkVlnAJoPIVVJkBe12bYnAc8lOhlkCmCtNuk0DU5tYGos8dE+Np4P6jacXZQ45kDwepVTe48vlLSPG5ZhV416iqJ6QEsS5srzUAVPm7RySHke1Lk1cRXb0SAtEDe9Ceg9g1iH3eVNfOvS2LFptUA1UxoHvtzEUYoCl945mX01tnKccgnhqNzkF6yErhWXMyX3N5lT0b2ZAnlnWH4rUuTCeBwaF5GuFCIjBbiYiPaN2Mpig06LQ00iETRBRpwXxpOcsCDcPCKF88w8gGv8aRDh5T462hVoE7iv/AZjLYPI4Ow+OGthtOSuq2TmeSdFBHZhakY7vMGHKlhWTVhQp4NUFVmMwFFRR0J7s6moL3W8dSxUE9Optmp4ELlRZSNUEn4nktTVHbGYJVRzQQ0BtwXy90Xb9Th6Sqt2PFx8etaS1vqYiP4cSMcMqAPWnOu3GeMvsaGOz6CFpyChvO02uEUT+4szv9FpnR5voi/UU0k4IH1zB8pumaHWfmFGckZq4zctams3ZvIoR4kmLlMJNsX77EJFvm2b/9yvnUzwyiGaLqbth7cwziI5glsidLQkxxto80f7iH+g9NbepLEX3OUWRsokxdoKsOsi6H70mx9bOjLNExG2TRQxtgIfWIJ8M3DsjHHgY2xwBZ0jGYZjtRdG4AN/pMoywczkiv2stIim5kfVbTdfqNl1bI1pg7VCPy6gSS7IhsQLn4LNZfBgpGA2wMrtk2L8Uw2GfUHoeHoa+gD78y1mnE+fnP8vJIGk6foxlb9GjwpfNs7jq9QB0H9qOgDbTMPVwGl+8mY9IZaR9HmfU0dfZy6l+gnwtnNMDG7aPp1VqG2l25n8XG1arRU6BLbB/DGhCTkFCboQyl9UoN2rOsMSJiFXq4RX172HocXBdMMCGdAuFVRf2AzzQseXS3s6/6PYe1RcRvO9JjDz5A1koTNMGNApe1yPqIGYI59c7syO+3z0SVaZ3ROje4ASS3Y69TVO3zJxhRZsaaFI7XjCyckcGSNOWKNKCLjOi3GPC2e9/udNybToqNumIFyfj7lkiAn0GWKguEGiVnqaNwIJzbigrpZNSdBF4WrGrUQKavnyUwYi1xzfkKI6IRN95aPzZlZ6fmc5BVl1lhsfYCAiRgqmpK2UBWjoL/LnU2Vby7kMpqLGOIEVElLQln5L3V8JYmTldcTJZtX7t3rORteNnvDIjP2h5/ZiWMqpHXemE4I9dgzoyE22o2keKMHNLXxFZ17N6RBu+/j2ZXargq7cfTqZwRzzIETL2/7Pv1EPO1z69i1PE2syKzI51RjXU3zHpauXk9zVy6HCzYOb77wP0nUWWgZAKK4doLGXnnSWEzRMQuTU6l77x4BuSmm2b7F6hZWyl23VPTiiAhdl8kwXF/qmy6+AevXYa08LLwdEULP9bRd/p3mV7gnA0K5RphLl7oabiC2Ix+NbpGRsrzmB1ck6nGwXQmQmrTwDsx3oEFIjFAlesgD/AZIa+tjEZBVRyJGZgPU3KCjbSjZDSeaDgQobmq2VRhVWtMOhgXkLUqR0+oXi3UFgKqQTjIkZUqCBIlojeGnxB6Jfsye/Fc4zukduMI/bw/spiECK1ZRQwq+YIBeUMjoxG5eZ1LnJP3IxYQm36ZaHQAYoGv8h1FJXyYY87OwbzT4AL3HD84mvaPbqSf+tCDaUL8HbgLP8UezMVGMXthuRgb7grkc1GX4f5MsQhnKWbuOnky7Tl6EkkgMiLkY954C6UHp1QCqaEhCjWYZlajHpoV50dqaXEHM0tY8JLx5/lOiRA6N+VE2o21/2025jwlNC9SjYVE8z2Rp06D/7Z+aBylUKapPkZwCOe6j3Rdw5jx3mwMfP4SJlbRWuvGoCzNzKfpy9fTDjYMbSs4T3BppHMi03FxyqyrjIKL1abQXI/KDX6SHsKgeJL2RZjiC+ZBWe8TO+ezBkEtaylxLLNLAh4iRo3cqsQOAoMRRnYv4YDWOOclnPH4iaNpmg3YJAAJ1yW8HulipDnxTGqrHAFiwgKQa+s2VHymiw5QSxtgc65gPPvYoKpK6IA9hurSUXsh8xW07BI7j4PnaDucAuxEy0sxmdeMmKx2cQl6LL9ViaFQneOZBABfvYKFlyG1YDDmtIzrpd1hnVYJVEROHTqYHjp2BF/CvcDJ2QBpJahphG0GF3cxS+r4X0K1C9CkR/buS1NLDO5DKHEjwXDtUdlDx+E0YfZu7I+8ZjSQg9F0as3Be2bOlEkN/lu3RTY+F3R/TrZmHcNsmaDFjNrvdq94nQan0TiKISKojn3SyY/1jHWgsZXmQBpDJ3GdTGCZZ9VJhtbA2ddVdae2sQK8Xge+qpEppQb1NuBmHfH6qlqPlgUUEWXPY7A1/CsQfITd+4GemvSQRZ0Nm6HKwRBtKKqg6wAdVCe7r4dgQVRjBWiuuUpw3E1pQaokt4J8JGxhLEsdvrUtBjxGhlOtpzDA1SPMSytnCTpD2y18Y4wdCQjSPzNd3N+FjeHeuCfDHFjz4XOWOKeR92pALjn05AcJGVTjdt9oTIJYHj8RqMWmycQi91h5Cc2XacTdZkXSuyHouOcvvPwy8kG5PaOP2VmdjKzp3jGBzYBGjpS3KjFmo72qlwObPvXMi9SEx9Kf/+XfpOuTi8GGXd9AdcQMlACm15qz9xin3q60EfJplX2WxKI9jkxZOaDdP/G/gGJhSGwC5Zca5RghgREvW8IbabZwzWylUk7QMRSnVMZ/Wz8qEj3WcGIQnoPoOL7Ub2nXN8g2JBP0VjUoT8SeJrMeYTa/q4yvKEP/YoJrJdxqJuX3etN1AH7mOvI1MuSEUnSOwoOBt/OeA1XDajgWHoDwoM7Vh16mvhYD4D3w2v2dEGGMVbceVA3Y01EL3XXz8IX3vC6L/X6n5xTNtLLedk1ADQaqYyRya+5q+mf/1S+kg6PMyqF3qIfPGL12G2m6eXn4psBSMkN9mwXIHqHHgzoaEezNlcV06PQDYLgDUfzfzUiJN147D5QkZAbUhIGcujYZkXH//rE0v28onQNXR8M8BE8X+I5VFkfI/1cRaNkoedHmaLCbKMmi94CpuhAcC71u9JXFgipnxOKlvlK3d4P7qYHKTknYyUXH51Dpts7Wq/wItZDZi5MM1SOqlH5u7aXKagxQJHzIbvRPawBdfF6VB/W4cu6RG+6iXdZm3sisgAKZfGpQdPDgvugFK3VJF/0l6oYGJFNkxceOP5imMNabMiYhHIwcO5huSuNGIHfBYKCK6l3nfk+0gAphYjxb9LJswqbTMQ3QkT/KZutRyRlnV6s640ONWlsSPzple4TsOclQXoHuc4bi1eD4VUXmAUzfZqAjQYIoRg+b+12dUVteqDMq90/B1DqObQh6/zr0/uWpW+kIa/vhkyfSEDCLxfAVnLDBmq8ya8w/ZVzeIoB55oUfoN9IALE+lX76Z95P8IGWHQ6uTt0v31N1KDPMYibTXbIPbV6kwxlQjF6lyCqsQ9qTxHDNWAcGNLBab+FAFnP/3ipOpC48uicjGks1xXqb1DgJELA9E8cfThenW9QlZtPFRSAk9z7K8/bGbPLfA9aQNWbN6fTAgZ0IAEPGgdnYTZBkALJM4X+gfzzo6M7t6iGbz+ef20MajFMx6JXeXMc55fqx65n1KUUbn2PW2sdIhRp9Y1M3W+nLX/pOehgZrkME2kLWrm1tpgGMdVXXwbu9vE2R/1SlhMjEzF6Dci6t3lgrU98VCojfOy2WxamLWwtoFHYwrNi5Fj2DQx1p76PoU6KybV05GJScx53OKC9s7+8dKgfVWvVLlQRSAaSDYGEURGP6wnl0DG/L6YmBgP0Ss+ojqPrvIiCmP5CRKvaQKjpZQ/3lh7Bhb9B8/+obF9O3v/Ui58oUWYZ72q8bM92gl+uMWqztcg5RV61qROXcCiu6s6+XSa8n/zm12cx0C2qzngqjKzPNzMM6kB8stO8CiZX5Pj7Y8OQVcy2cGn+3UVQHFKw2Fo8MN6NZYTiNtnUWjXnIDTnJtYIJS03KPwtBQcfnOfoeBVWVHzLK0vnJaBoji9GJzDEffpUN6HuFA10w1pD8e6GPuyC9AfuZ0eS1SbTwNV7NaPIe+P6A6qoozmvw+EUpYnUZZh41llD55nzc8GVU+gLOQxy/CxYcNhCs6nr6g3/+X6buRYzFINmZjcJaqugTiU4dmt9y4TIkP1iEsmTWEeGcYVFepD524tEHKCr3pldfeT09evrRdOXM5dQBO60GvOdALKeoDkMSuEkTzNmhzvQqw+uusUCbOAFQpsiKWsqOFAptwGpVPcLdIL5u9zbX62YfpDA6qAPRaTriQnCPZ4oPjoixiw5to25focRgjxTXklW+PZ4blAiLZWn0des8QQyGqZO1UhrebE40IwyKr1CcGDZH0FH38ncdl+BKxPTCCxiblVXozQjFHjl6AJIMm5Mo2Uw2tLs4b5+T0bBr7DaO+8++CGFFkglr4tATj6YZovcmxndKuHYgD1yMH42rTg+nvY4zWiPCbpjFce6svFSHRt+9hLPnvEYwWMyBDedtFlQMchh8SWkB0udjRYRcrBRvlcno2JHFOXrkbC7mfRaua20TVIsR2TZuW0dok2DyvmdHbRNIC9x/jD3E4meqMXJcfHiEUSMDwJBmkZ6IGaV7Uwe1RFYmJXAQaH0eRfnRkW7IP6+l+08cSCdO7sXB0yHNoZWWKkXnKLhbk/LZkpU556hThYzgXNonY8aFAyA7ZvRkunbxVrpxlb1F2rmT8fHuddfIGsZPZKLCb+id25vqe4FFoX1NU2v+JqrtN6BTdw/vIbMnG7a52iheVgIZTr/WkmO0uufSGLWuD+7emcZYB3WZaBj4p3Gw59+6TPbFPKiq3SQIONxnh3o60Xfvnl3p0KEDIEG0srCOuwhypFO7gmM92dfDs3/15XPp7TO3cPi7yRoa6ac++hHGpCCIXN2XgIh1BEDRd5NsyvMr2UpktNVL3xWZkfeNL9KG2RdoC4mOyGzUgGcNJ7QS8LCq4tjYgVqaZgLv+P0nyF7oDSWD8/5Ikf5xnFHJkSRKGTwFBC6aIJ2eSdrTb78d5JcV7sWg9pAAeGA3tXsbjQikJYNNXr6WzoHQOMNolj48d/nnv/AUunXkTvRkdaE8H/4AD23w3oEtaXeI7eSP9owphutNvO8PNjXI0qALay0MLEbZeovEgSAwVCrZ3s+Y/loN3yv0av+uxpyZk793AekMhFLMcFzUiqUGRGPfTqXxJoFBMoHfXbIfHZd1ncBXea/acUNkJBobHYAqDA7TMwL3fbeuXY++oqKZ5zGDqVeNmfCmmOkoRlkKpNaTCjyo87nOMVVQKGyXGBanUgLn63faRBu9RdbMKGSvET1pdP1s6Ztq2NNkVEnhv4FKd4t+lM6Zq+n//N/+TZo9/0baQ01ngAXWK6WW92qchKaieiTUiFWEspGWhRNx2DNkE5dpPD566ijnQNPZm2fSiX1H0ybsuT7EHEdxCg4zcO6NzmVuuC+9AAvuBdh8V1g8DnSzk9pIx3Q/IJvKEflnuMLijIRa2LB1rnmYOtQgx/bNQUyy4C5Dy+1jNJdRn3g2JdqJjcnvhJ1Ks2mN6+kiUh0CMpGKrPpCbvdQccKGy1zXMZdYY5xGg+h5Bci3B2dg3UpEvO7ESmtO7JxPfPIjnDNkFNQShHZ6iRadVBrb3FRfuI5IUUfZSbS3wvf+u89/MR1+75PpuuSEOptbnbWgeEclJMNenEdh3dm3tcJxmrAepTT38jMC84ihvDgkslpguzqOc8AsUKqw3xv+B5gTKEfDwKG9CxFw9HmPhIWHgJwIUoSmZeRFX0kVKVqovrvQH9BlwLj5vpcIO2wa5+czaEoK0ZgYJXDNQkjB9rOYrAHx+eYGtshcw/wJqeLtpTCssAb379uVjh7YnR44fhB41jEnwN5Rt8qD+oq0SwRN1XE3YVt2U4cgJYvRIvbBBD0e4gcWI908cy2tTKNa0UclUh1FIvAgCXk+fH9ZM/451biW1ieG056PfyB9m4z3+1PzqcFE38R8J4MngxbXVb9MTgKaHggxOv25ITJ0gpMTrKmP7N+T3v7Bi+k7zz1PhmXTdm5HCAcaLMPMXIy5bJzFGhRxdQet0Q0yDt6M2/vWCsMpxV6HgEMf3oXzFcCmv3J1Lv0nP/kxHKIwexb/jZpkXJPkiPx9ZZSNS9K1GBBcrDGeC1mmBJkcgvpcFDOm1mgwV6EB8gbXnYOG/BS9KGmGfXh9irE0SCU8/Nj9qTaOOshBEgXsTovzzplR5i8EmzNc3HYm1k7sUG5I8pJ1QkfXR3aiTYBCPsC9nT37NmNHJFDYnoFjIcjvAK7rpcb6xrm3UX95Od2ewqZFm0NvOnX/gwSEq+nb33slnbs8l+YZ5Q57ieclo9MM0MA029BCXigQtAlK+78BDx7rGHvi93GuEAKIFsvCE/rIvSFkRdzgkuHEdFeclP06hTtemlfNDEq2omEQ2hKq0wncBJozcjU78SUEaDOqzkAnpPNb1tlV5ARPXkKDnxGKUyHhbby2xzXqNYu7xN87KpbeIOm23+HLDE1nqDPxx+N73jtxZpfOn48HsO/QoXB8MVCP7zKL0uHYr+QN0sGaGV0G8lGvzixQKM6hgF6XAYwCq2ZufkeZ+5QzKXW4oBDvoKZDWj1GsfX3fusfpsXLF6hBXGZMwXvTLGKxI0Ss0eRq86vRrU2WnFOLjKoBFHQNEsiqcCER7diOobQHFs3cjdtpNzIgg+B43TikIZvwMAitJbJOotIpHOErY33pW0QlF3GIS2wulXo1lhkrzkZNWCGMaJsz6mYz2UwoBDKsQnWle9a+mGODORgvDF1+uXGjT0LrWKktWJzU2sZAPjXtFLqKBohcgwtjqmkSktChY9i7TefZhOLXoxjBybfeDMrzLtoLmuhi/eqv/jIfs2kX48cFKKOSv7ONLurxqpd1ILXmf3BpMq1Asb9l1hmq2bnHZsMpn1WNQyMRAwf53xIZ0YIkEqJDhW/N8OpcwxBF8E5+NwFvfpPz7GQkusSDiEjto8NYrkN4UGRuXQkXDPQA92UMpyhEefPWzdBCrNm5HxDkdl0hm4/qflYBmNdmNC/bLUfMtgsYHFirykanyfVYg9X5G017TMVEra8VLF5DHJAbRibQBa5rFpXyj33q46hInI7hbRtkVkSSZNl40RgZsR3Fb50Y/7EWDWYYdwkf9qyRcxPSk/Uwjhpoc5y+sh8y9n4Xk3nr6xh5x8JbZ3GekYV4nUvA59agzKYcicDeZ9T77OG96W0CrrcILuY6aa3oHyE7oPGWe+1n6r3UrxaoE7GQQebSFeo0Y/2daYLR7OPoL77ynWeQIaO/jZEkIdsT0G/u2wstuwoe7hSRsH4jWSJ2gCPXyfDMMg2ayKL8fR81TsOALmomQuHDBKG/9MmfYpSHkCAIguNkog/MlgFqhToo15HOz3aHCpYLbqRlJrNCnr+qMEECicZe1pn33toKih82ravcvQFc3kOGsc6MoW+8/hZEBKYlYPcePnkw7dmPLNEO7BsB1XpVM3I8xBbrNPZ1DhRjv1fn4X8bXCkxJFNS2S5fwquKtNITn24gxtwBIU3If53j1LCZN7juZxmudwO7rwKEqt46GM/9gVOnojVifqUz/cUXnwUSZ+2RRSr+HAGAd7ci+ZQ6UfExJTgIMgn3iwb7TGDQoApD+QZxVP2FAAAgAElEQVSdjd2+JdOIhlAbW9V34z3BQqtm92ikzXDE6NdwKP04Gx1OoXCvcyF1PuMmcDHYaBpQXUVAMNsQNPd7D8MWuwBjzpN1g9n7I/xV5mR4XKOOq9SthIbMenQgftcc2YNZjU601LG80R7z3OuvhzhlONXKGQrvRT2ocqCFFafTDX07zstz9e+eT1ExN0sMhXMZWFCu7Wny2oQ/fE/AncPOpVGu6CILjwX88x9P77//SLr+5htpbRaIEejk1NFj1GTAnVmIRr42qNYYN73Cpp2nP2iSfooWxfYBaht9RCgrwI8HdtPQa7ROZDbK/eqeYRKu9Gi0qNY5n04K7DPAIa/huJ7mmBec8QRe7oKVRZat/53OKMtxiB9DYFBOiIUzqDM3Co2PZK0v32VNx+dkA55KC1vGM5yRkZBGUueQ2Wux6fhvjXmXkTG7ZYPQTEdohCbu7iYMeJDP9RnlmS0CI+2moe9Djz6Wzr/2Wvryn/95+ge/9Atxb818rAOEKkBssqxDViKs8qfnZv/MFLj1y9en0kVuwBo6gS3+rcdBcVxRE4MXBkvH5PWZ0XC+i0BAq0S6axhpFZWFCu3hcjpqD4YCQSB6xIiV8Xb+aaN4JutglJiK2Q/0ozxgFxHwXmCOs997DnYeZBlqJ7H5Iw2rID7/rm9uI5YUNCA7Iww4b9AZxUjsKpDwTyHePoY1mgWuq/Zsc7Iq6eydECHWMEbfDM/MoXgVUef+0/enj/40cBOZzRy9ZcMjBGved9eBIyx49u98bUOFZlyOhOiw3hVEYfJ6alfCgIMER2/9zXNpHySE+poZWpVZaWCrQKFEyYUcVGedz3MON/YznfjUfel7V68BCyk/xdgGCDzLrIeGtexeahL0rFnXccAh8oysA+SySFlf/PZXIQkxxn0OCGtwJzBgLp57H7RfOuLijHpUpDXDqwx2Q/hYG+T20OeTFeRcNBtUbZzQbw3H+qkPfwzEgDYVMmVVr0VmGtx/MB0CFEbKa1hzk1Nkrn5nA+ZBD5BpzFoDUVkmCzH4VJS4zvrY4N50mRlzHmdffT1EbYdZK51kGN+iLjNF9t9F/W0/duPx+3alfbu5cFowVg1+/pbOKGqZBi5m7RIj2Xc6o27Whg3v1197g8wTNRdp/Gbtw4DUSA/9xVNfT7dwOmaOa0pPiQrw3ftQbOjm/DrRtfv8l76LmKpQLnqdkH+sN2rHTSa2hKormL6QGIK0IULCC2ku5IAe/G83YxYQtZUYqkdWEYQBsiKlIzRUziSS1bZsL1Jbg6yqBT5WjbqUa416kfwxOwldOhyVD8JXgfeiaKXDwTmYWekMxZSlafsyK3IB7ahGSgyrhk3moxiqmU80n1oklyrOsS2OhoKEx6gmxipP1CC7GyOrkjK55gatvLDfH7UvnWwlgRSDAG2a5fNmOr5HCrpeuzjhUPHmNbFrJwXyPGvJ6y9NtkFhh1QwjLx7C3HSJZpd/+Xv/haChXQ3o7q9A4OojpyRdR3jEdpiREhrbIBFICB7YNbZnLvv2w/F3OZeDBgGZWlmNh3avQ+hSOApak4DGJ8aDY9DfPk6EWqDGlYHjXlzSO+8zr16hnO+YM0JWLBhH0f2LPF/kaBUmVGe2J03wwjRn6q/I2QADgg0YysMIDMrO8KN5oRuhJfyS8ZOoTNbRM0jqiP3iMgvf5+FzwxM8NxdLxhyo0shPDefoyx2EBXvYg0dIBobAXZaRxZ4FzWNRaAbx26b4caUT+/5VlOfm2ubFBHRYFwTmwGLfRs85xlqEMujZPoYEIvuOiO/ryEOX0XL4YwsIPPhJTbjGhRVnZFZhsZpDNp3nLeNkSY/fCfjYggA7OswnsqTgXOtKLu2Xgz0I/sOpEEi3me++BUcCjUc1quF9K5QtCiZkdnadmYUcjgR1arpx1rRgXMf1SmLkR/WFGw4xgjuoqF5grlZQVeO74ewwhq8eOUyhsqeGowpe7MH7yiM/uSTT1Jze4xx7gqgGhH49HPtUlqvkk+r1CELsaNaMQEf+8paaZl6HmvX8dhCuH4Xp7yLGU7P/ulfkj0SlNEjJLwqHBsiwDy3ApELSQcEqSEUlsa4nmMC5UXqgNNAj8oxdWDQuslOoirFfRUWWsfZB1OR+18nPerub6VrU2+DUFwgMGihSE+hn94gE3GzSr/b+oVsuq1ahYGM2SRv0mDWCBSkk/tclHiKxmgzAJ+DzxXnZe/X6B6gcjI/a6CdqHL085kBnMkoNml3TyMdmtiBPaFWHM8uC97WQDj691J/gzxjLdHMyD0nUJcHNHJs9kHN58f39wstz1LHvnYzTd5cSq/QH9EchdHGrd4Lo+0Tjx0BCr1KnY0xMs4d4r47yJIFkmFcjVGFeOS9ULFRq93q3wMRsfYne15Vd55NN89j1Vlt9I4OCaeDAHjAOXUaqa29fPFCevn8RdojsL0EaiYrUv57WcQPPfxIukKf44XJ5fT0995OS01VdGQuG8blxuYCybVDczlDrqBCgy1rRt0nfmezKBroODxhoSizlwKveS3SptV98ybqrMxKSpQzz78XbTj/zR4go0w9oJCaRnwWw67TKumam6bAW34mGH1AXN5EyQVmGyGGynebFQn5vQH9MKa3cif9N49hLcsZSx5bp+O/SYowq3Eh3ka1obdS/BZqU1HCTVAUJSQ4RDZWkRaEEIU4+jn//fffH+ysQsIoJIgl2EvSdL1vEjUswhe4b116M9phdNykFsrY/8f//ofpwrkz6QKTWuvRqX0nBBKLwwgBI9kHM6qbAvuxE0c0RaxhHjwbaRYK8H5YgYNIoMxcvJJG2Si1ZXTdAvemp4psaRWobhVa7hmguq+RMJ3fcwA5IAsdEDbEbKX1WsNRikcqsVG9kRGLro5h6mdBj7DgrevQJRUU2RYVfLOJDaEtz9uIXKYPx2pwz2pERTE3yXqXC0oaKllEF0UqG3ndHICQgQt6DGtSO1ih3VMzaX8v9F2M15GDh6Nhc1OKdjQfZX1rED1bULLWNQbQ59RLj8NWDaO6j1HXsy4T+LRGqKLKc4+W+N0P0X27bb+VAYYGm/uc65QOvtMA8+/8KYSnooXQ6LLKF7K32M+9QFee9zBZZ4eS+lDVgzBhrUt8snoF2QPIyvvsRtykIPyff/ITqQ/WZQ/B0rmz19LLYu5ch2tzCAKFWW/U4Vjrk5PX+S7gKep1fUTGTY2xhXelgxxXToPygKo48zPpp3/yo0EU2WCdBS7vczHQ8pysDfGzwPO7cn0yvXH2TOrF0R+na//hJx6LHjYFcON5tSU85T+thbSUj1Fqisw9mkRDvRmDTcOzFT477Yf6gepZzxeZznvu7YtpSfln9sVRoukxov9+95B9zdT/VBpxb0Z2x5Ey/Ch8JUSLvUBNYIaxK2d55ssDtFSQWal51o+hbuCMVywSyUS0DCdVm3W6TE/UIM5r/sYkckpXWLOO3XaEAvfCiEE4yiBItRFFlgng8trRQGeqfPhY94bLDpuy6rBJjTOMMTPYJQKR+C7O4cGHPxaajUo3jfZQ2IfgM0DwJ7zNAyT4WEtHqLGchBxRQyFiAcr8nkMoyVCTUqw4c+ryeol6qaFZiNlm5Y5NvFQL5mZ/F0M9by2lLzz7TNQ8E9qEfX4fCMjjR0FuEDs+fPq+1JAmL/WPtd0QgYDglAk8XJ09S9XLAFLiiUiFM5JibpZrRto/bMV9rMOla7fTzORFHBO9n9K9+bUOc4n/2CRrXQO1+NYLLwLvAtWSkQVj0b1I7+UxR9xoLwZ2pn/7R59Hj5I69RrrhVaGIEmZZ1ZJgH5D211q8QX1ilPd6D7WMfLY/7A5Z/MnmYEOyDdep5fHSEtj678JwwWjpZrKGmMVVL3mGG6sIAAIuVWeWMPpe4QvNOyqK3hCQWDgz0Jw8JgaBunRHsPaj05oEecmvGcW5r87VsJeIc9Fh/D2W29huDPscYj6z1nE+xwF7kuo7iq1ISxlLL7Tp08H/GezrudX4D6vCXwy6lT+21XqRUUmyCxPCnopfj7wwANxDJ2uPU4DRMorGCyvTyekkzO7m1KdHJigny7S/hqsm5Vr6ff+5W9zfm/ijGFwOUxta5nk/yjRgYO2NACHjx9Ou5xzb7QMvu/U0TkczcEjR4jGauny62fSLmtpbPxesWqEDi22N1cgnbATL3NfvgFk8tYI/V82vtpNL/yg4QyHYmRp7UfHqInB4LJXBjDGwxjeLDsj4cBBcBg8Pu+mCYhI1p3ETXsNdMBmIJyjc6uUGpHx1ASu2MBpdmDsA5Ri0XfjAOhASD30hxxFfeE0UObUuQtAk4g+Hjue+neOJic/K1ekAK/pvYbHDE4j75opivGFGlqi7MzOy+h/QFu8P2c5bFCClKdffTNdFxJkDc5wX4S1usj8VgKesOZCJI3RWxfe4hrUAFvD6axiUDfsC+OeSkIQxpRtqKJ5ebV3l2e4U6YmWRPf18va+Ln3vJcG52WidbJb9ANLA7f7yLVf6pqbQpModfRCJ37zjbPpG1//FntlKv4tBu6ZfXJf79u7Kz1w35G0BC1cVZFdY5nxmWn2mTYbtVz3MAMXB/j9bTLM515/Of3T/+YzZBE3qbMCd1ZO1PeXgvKW8RLac4FwW5cVNiZLkSFl344UbpvRv/Ps9+j3u5HGidpHR8Zof6DID6zWizMeXltKO9gbY1KlEfGUdahhK87ITCio/KJlAQHzzDFsaxjyG/T7zPJ9C7I1cfpdFDbWWAQrwK0+YXvzmljuZQg6rTHQB2FMaqtvv/Ri2gukXeP7pX/3Aa/GvjIjiwIVWwn4NepWxk320SkCXF2/TinqPHyHwdYGMF+DvcpA03QFhz9y+EDaceJRPgtED8GiB2blIPunn7/3uxcgKx0CLemE1efsqSP7djITbZjmd2j3MGjXql6KktFntY7sjMIV+p3GjTT5Uv7ixvSmz37pa4x1YF8oWsy+H4V0srt3NZ0+DHQGa/YYjakb1NFWpICLFvnIsHnWKjvaYPQM93IfbAWwfswzEfmQpr9J/es69mRjlucF+cneQvede70hsxTDsECA1keT/4tvnk1nCOzWgOokRRmQjWCvpaPf/8h7GNIHCvGDM+kHqMO0WgRu0bkonSnT1UvtquzbYvvKfo7hehIY/AfrQPbd9LOB/bsHcISCWYdG2odqFmBcr4MwE/Hf5jHadQkN/FvAfWQz3mzrK1sSQDiY4kyEW66anfBZlR/cPBp1m18HB7NOXekr0nBb5/ECJAvo/DROR44fD2cRE175/D6cX5AgdGych71HN3COcWycoTJAnpNQhXCg4y+8xiKQ6rnpgG475ty1wKK978SJdAGn1y3myfnt5BjSvgPeo3dl4sDecJx+xzznpqp31JYwcGvL0GUHWumh4xPpQx94jA0MbGLtxJlB7+KMVOZskh2870M/gbEgAifDEDO34LqI/MuJk8dDNfvV515MB3A4vUKMOIJei7UYuwabZgXjeZ1s5Q3ggxdgHV0bHUhzMMia0qi93soIZRXmatIr59PPIrXRdZBrdXPUZAeh7RPTSTkvawQATHCK8sCvVadsavQ1tGRvFrCD0WV6D3yx6ih62ZFEmHV+RjFIO7iO0yz44RnGts/yOb6pyTWuYER2nToeQ+nCOFl/0qjyPWZGIZLKg9dwW+tzjflqL8xas9L5BLtPI1TBj6saJxzfOSDNH0BJ3SAKbHJ+ElKXzRoj86JaguEJUUgMhFWWVc51WQkW/iecMWjdQGadGZwNnNX+cB+UVzS96j3ZnINKPvH+n338idQvi7NqkjRgynRp6zuZ4aXqQIPetBjiR8TpxFEzDyWTvvLXX02vPf8849BPUrRvpsdY9/7ZQsVbmDePRYi7Ud0PYY8cc6zzHUsGKcC+vTj70YN705wST7YCVIKW7VBJuY4wyBbcbTQmc/3m089TQ1XGiz2Nw7BHyGzMrHBtGeYd+0r0Y40MvQ60OUQWf4RF0gd9vV+IRphOSMr6oGSWgHZZO5UzYlFFq8Amn19Fvf02xv0663FRIVqyxGWCAYQ8wlGor9YgW1+EFLREbdR6jTXODgKzaxBeeskIdnB+rRXmjwVsVWlQYOxzsynPV6Vzg+ZqrcW56Yz4zh57b8h0mgQU85zrNL9YJdPbc/pUOm89jecyynnOnZ1MO2k6HweOrCvlFE2nzG0jCBjiHOss3E20/X72Fz6dFmHUCoU6mkSihNmoRf2QznHVum50kpIWoEs3EQ5uMbTu81/9LvAeDGL2tzW/MRzwMHOmTh0g8+xSrw5on2vqhA5/mB6oVbLoddZQfIHsvK2VkRmwZqS9BFhDBsCswakriEtTi+6GxTpKoLWK7VnnvHVG7nEHONokSzsrtS6yIwKsb734cprmPBsxMJB9gV9YpZXgAx/6CHuqN51hMNnn/uppRq7g9MiQuoD+7aUrJBrt5VbAVK3/rYC81QSmO/6ZTQ14GZCnYS3D6Ao7zuxGWM6GWA8oPdWNpcPRUQWTTRaJIqZOf+UmRbMrC1GHowFX5WGJz5ZpsC5gPyem7cvvn2JKqqlbwGz83kVziwzGLEgn5oXo7LzhcT58txJARtMaq8LeWzazMqsjs/JcdGQ6Dc9XdXFVHOyeNiPymF6T32vmVW6YDtIsUXjSaNBF69/N6oxqbhNlahj9jK+YZeR38Hv2EQKpZ9I/+rW/l/buHAyoz05r099AlCustBjVKHTCimsiY/Lzv/LzjC1wBgn3QWyXhbuyNAUZ4xBv70rPPfv99ND+w6mT+zAo5i2zjves8hkp3GLuN4E6LvDeF3EWM8AEGxj9TaAQp49GbsZiFYcXAlJxq9eCJM+u12bJ4ByzoIOta+F7DcVoWG5EfzU2+W6M2QgbdxRpkjprcsiOfb5H3apV2GSzNIi+BJR0G6dY6yc6XKHmSD3rxCgRHdNu92OFxjFsEhsW+ex1vu6+9z/JtEm+0FpVZV/9I+6XG8vTYX2FXqJklLb7F0a9qtVEIOH95f0ZfGFaK9H2opsN6Ou5MxdoHCTi5/fLjqrBwMT0Wh2MTKaAbFgPfJeOTFKDNZF+7p1ySDVZUFW9qkC7W86IQIBVRD2MNY8zGgBy/vsfBk7DYNvHoW5g1NsqWLZQuYXWWmbAFWVEIkR2TBaAcShkIN9/6un0/lOnIa/QMMoTVKMu2hjasrQYshdrKxMxwouyt+aAXvY9eBJJKDMMTBJOzGwlI1Q5g2h/VbyQiKYtRH+OCbYHD5yilqKULVE+NTVZcda/7I2z3iQTbYk6GxSRNI6Q6yEyxEFg5F4HxvGjvfc5itbpjOI5yWxUm4xhjz1cRy+qCRvQqOcxqrf7a+kmD3+aq12h6L9gzUhiBcZ8jblOy3UCS6jy6rV1aC8Ilhx+vXD5SpqmAX4X98IWhWgzkBWp07fOZRLCfvGSo8HZM7Hm4nP3uVg/ZU8vcn8WufdNnO/oiePpKutuHhjMjJKqUaovsI8uT6dDTCfuXaAlAWhciKGXIMbRMKqW1NCEtOb4c5+GLEKNrtf6LXvcbxaPsE7lHvCkHKNulrdqekO9pROm51984bsgDAhCE1hqb4bxMyP0GMnOfWC8P3WvMUbEVgVrdzikQw8/So3HbFOijzVbqeS5vrtBkOj67WdNL9MgPw/hq4ZTkXI/5LoHMVgj+wRd2xqKGXVi3aiBCWc8ceho+tr3X0jnFDaQ8i9iobPnvPfu2ZseeuLJNHl7OX3uC99KL71GfX/4IEE0wY9Ane8zAPA+t9UOy3/Hnm7Bptvxnv8xFBis8+hIgjHFL3UCQlL+XUfRXlvx9zHsDgfTw4LPxWUK6GQn/s4fP6OuXZAEKmVuDbdsOF86s3GK1bLhdBjWHvbt3rM1hsLjj7AYYnNxQ+c0vpxfdJBz/JscR4fjd0vbPgdUZ1+Us4kcE66uXIwpx+HoNDRat6Bm1yox2JDxAc4bRijTjO8wMNh56OJmhuWmRTOaXd8VaUMD5DEHbCgEhzeblF2oo/M8fC2zCZs4j+7N+fQH//1nYCfeThepF6mwG+rLYtVGhtYdLKRW8MomOHP/UG964v1PgOtLT7XPxTrLBvDfedQG9get8vzZC+nTRCKvfuObEX3XZPFxvCUkiNR+W+Q5zAKRLdMlfY5FPg/Fe4GISPXvRhSNM+ttmQjTBdhnoZEakvJDkjdUJuiEXr5qNK8R4Hz7wQ4mMLVPHtmTRmFgDUCY0BAZDXYqb4OVyaORqTP1IprLxr1CIHrl2kwaRmTyfQdOpOtn3kg76BodZQMMOt6Ac1ji+qdxfseeeAIpIXYzxkWHGrBJVZD1z4aTKe1/cGO50+56lcwoO5OqFuCfDm4j0lUyiXmEZEmj6dnXzqSWZBXgx0X7wlgHDemnbLCAFTwv/i6pJAgEbLZ+DPgA91S4TJWI8vyKPpmnE7I42Ms+CCY7gIRO7xhP7zl6HA01oCqNcEgobcv+FIdqL4pwUn5VziGym5zi9MCYPDqxJ7341W+mCWcqVc2jQSS4a6R1OWZMjSU1WOXzawQPhx9+CG1CMnoJGTznaLp+l5dkiLg+/lejrvf66+fTiy++hW3YzfqxvoajNQgUhbA+JU1firN1RzK2/WRHB1hvgzR/dxCkOJ/HV2QqlTPS+Icjst9r0AwYKJTnLyV7kWuaVdwX4sAiAwuvy1IcGCFAkA5N/Yaixgp8qCkUARocI7IOnECdY4+ylm1MvvHKm6AXSi2x3gxixebICq2T9EJcCcUMr5H7FPWbimo9TeC1ZH2QQXMjSCytAD9O8/wXRMw1yhKHyGjqy1zrDFnZ1FoaZ80v4QA2WT+q5osi9KgRKEteJ0K965d+8ZPp1u3LlCN0UtZsnNuEnQwDLVwng4+AFBQh+Juc4x9/9isoHTC7yuPyDEcJiEa4gX2IFB9H7msHzpqckcyJQIbo16LJIx/8MPJO6gtyXN6v2LGCxhT/qM8ycQEbuTHDaBwdkUGoGa71I5yvtTlbBdpfsaYNBPm/Oqy6a6zFr7/4ItBdJ6iHfZhOgLbu3JU+Sg/WIn1mb12YSp/9D9+ktEDwxpSBTa6pvEo7UDAcJYqIOFTllFazIyswBMnAznCzGTa7dO0yokFjbKYS8i08ON/nyyzE7Cd6lJwWilGP+SQ85BmntLII/MKD/LvwmIZbLy1jTqNxE6jOoVBmL/49DDsFMR2Wht0MRSdhNqMBstfoAs7D85Fl5/no/MyI3LROiDWDsf7UrolnxiJlWNq59aW33nwznJvO8BQEhdfh0CvIqp7efffdF5JHwRLEcByCGm5tqVl1cu+soLg1CrtrYPhl1ITnLtPNuls/BATmRCM5fyP9r3/4ryBdPJ9maBTrso5SRZHFmGmcyrTY+kBX2g299TA1AXW4OuzjiBoF0igvPZeO33eYDmwIExQdf+LBR9N3/vwL6QBpcBd1I2mWS9MMFTTiZ6E1+fcloz8YdesY+EXgGtPuNUclqBvg4LtO0nKENutg9E2Nwc6JdI1j3cS5MHGIlEeWERuHpsZjsAM/eJDA4bXnEEqluTjmruAsxaNDEig8bBjyFSz/GppVDUYa37w2n/b003eAxO8oG2pjAwNmJCdmjiEzhmywKSfuO5EaUHPtKBdfdxNE5F45pEWaFAuJpBAY2jfNVjFap1A5ozA4/J/TL2M4GZtyWkeL3tbTL72apoDDWjhq1cxJ3CKS1Cnr61pctzCdDsnas4rl9l1p1PLgsBzt3VkzMuslK+J+HCFg+sDxY2QygBdOiGVNyorMzihHiWXyqcdoNwH5d7kfy59erNo6cjqH66Pppa9/O+11r6pAgGFyI2cXpj3NunMhSMo1N2GGhTPi+PcBFy7wy1XZW1FMf6dDL87Q6D/6r8yhZQ/yuCTJ/N//1x+nQ8dOBV+iQY+VD6lHTTeDG865q2Mp9ROkHOWZ7aIG1kfdaIMsSsJEFlzNzij+5LgxStzWA+DsIEVEzoSR40RWhS49X753BqLADYrhjd6xUCZZoKl7hcnJ8/7JAa2JCpFamLdZ2nlTi7MLMQ13iKBIUdhzb7xGQ/U8sCK9VARpWthocuZilmxil/WGnRln721Sv+pEzeQGEJbU5mUzRGE01uuajtV+L4zuHkgWrUtMtKZ+VGNaqgoi7j/Xms5IGFs9OXXzHn3oWDpyn6xHCVrKXhHYwK6MJizutIQR3b99XB0qn3BfBwd3pb8mALkA1X1snH5MHG2NfTzCvcEipocO7UGImQmtCD82CRYNqlY5h6OPPBq6lGsSOcw+eYB1HPn0xav066Emwaay908dPh2J9y7aLiIIudMZVaWuqKc66nzw0OH0Z898K1303uAALde2hDTRt3sMht/Bg4dQtFlO//b/+Ys0tWD9GCZnF9FG9WpoVzmWLGjtd1G08dcsh0ztLhu9sN1uU2/pi0I9tQk+JPGgZEw6C42vBzIydIOFKgJG2yyp1HkKnCaTblfVRKtTUaVAhxFCp0oASVfWQ/qDwdARuKFs3JNmrlPSMWqE/IwvYbfCxPP8Zq31cB4eVyaeZAQXg/UiHY6Uc6nhvTo/zj83p2bIx1cZW+41+r06TDNBz0VoUqjOv3suvsYoDNtbEVRuvsfamMcKAUjgrAHCtN3Dnelf/PZvpB8+910cqKm4yIkMrGwwdIjsisqUYDRQzP7oJz4IPsumVDYGx+BGkiqtMzpyaF8antibpthoj594MD3/hS+nQzanWnRk1SzMTEeUsyETCGckJKd4qNFLLHLhICEgJU9sTiUzctKsFLZ1jS8bcomMb4060y0aHy8s3EKxYiCa7Y4yRn0IJYn99E1t0mTYxDiLsRvHCZHmcdGYkii2qyfBcdbY4D070buiCE68IIW7Wyzd9iLjQI0nfSld66wF0vyV/f8fa+8dZGl6nfe9t7tv59w90z1hJ+3spN2dzRkAASIQBEGiLJIAKZNFmkkSSNCsImWSEi2K1p/+wx+C8KwAACAASURBVOUq2VUSbcsiKUhiACEAiwwssNiAzXF2MbuTY/d0T+cc/fud73t77jRmYUD2XTSmww1feN8TnvOc57BZcViLYbEKkkBov+EA5jBqN3JCeZFrVDRwGtGAgHQuHhsfZq2rKv2d66myxSxrCcAxHbs8ybgLMkfFCzCKMWLd7M6CO05pht6tBRxSK1mikI/iqBFhx0iC4lFQsIuHG7dLRIDX/DcP3EtTMlBxKDQAbwmn1qhE19ZqouEv6ODl+wSMVToji/s6l/FpenfoVYL+f+LV19OWfkR7PUMde35d4GsZAuZ+o94uFD2D0Rm8+UBaZe/MW8AWeo07cL3hKVyaRBedbTGgUZ2GNX5ewMi3d/Qx3fOr3AdK0/T80AGp7n80W8fYmNVxzh3ZJY63xWnMZtYBfdnzJS29dEZeK6mo1lmM3hup4Gk4pe0H1FhocXtJYFAjbtuRRlGqH11ifbKup+kknu/BTjAmZcbhF7zxCpmU+0kZKUlCnqc9Vu7uVmpOTsZ1xIoEm3Z6dkTHAi41UOH6C8EvAudNS/fmmi26joHe5glGIqiJtQTTMkY7cHyORZki0K7SVnJhJPXMwXgjQ5KC7z1RLsnBeE28Vw8wZAd6cvc/eAj7BImCtWiIVIF4FPR+c1BQEJubm6jNTEzLYBSmpfZEjXMCqOs7TzzDezHBACdWBWa0stvVuJ5u3opRXxyDsAFyYF+PGSR7cyfNzOSkUX+VkNFI8HDhGNmta9gBhdaXFLDVznj9zNpVTQAjl+WYkYlwRsJ1Jhzsm3qSgNPY/icI4GdkjnK7OpkY20mAtwURgL1ILZ09czm98sq59J3vHsNHgDKt29ZTZEfNwfhjTXNtwudon8q6K2UJ2XR/uK4RNcqf598tGN6sqmuvjj1CGRrToDeWCtpZidvsRSq4BAAfw8Jw4LytGDL7g0ZRG3BRGrd1MZ5BmuFkjREPRh0OKWRNcCw6Nj8/akelQ/LnFXBNN7EO0ueYxelsPM0M90k0kHCRR457TjquqCXpfHBWHq8OJhYjn2nPknUrz0ECRzZ6atX5uT5HKM6xGiGOyGMNQ9XSTQEVh+w5XsHZ6ch1kOuksmsLw+n97z2Y3vPAnen4q8ejO1tng8dlMZZQjBEXGVZ3qXn37nfjiFDdXgGuUw2ZFRJd7tWGqfTqi9+hgNmW9u+5LU1RcLyThtAzzz+fWodRLGbHOt5gBmdUNaqOIX0WiItrHkKMgY3nBtai+ztk6uzRMVLmS3hMbGEdI3G1nTlI9DmNjVxORw/soednFGwZiRCJCkIRspTKBSbMkSnOEU9rWIIeigIFnYlLU26IllLzS2pnyeAikhXvXiEkEjraeQf9Crx/Hc19y4iU9rJ+jNqGCALyHJkNy1vzTa1hj8yjNOw6yGV7c/xdWRuwq9zv7V2Zocn4GyfeStOQZpaod2hQHQM9z/nZ9Go2Zq+V0IvCo02cmDWj2ugxw7muJSnKHTi3j9x6NG0lc2wku7WXR8XleoD3eqLd/NhcpynMXZnhSLf31oitR22DnxSn5b72YBTOvPwKck0ENRIDYmBckZn4ntk5BgTlK83C2PAO020chCy0rQ+40mODLUnwIXwZY8rNTSILVTW7YKAVx+hdLgx9zKvBIH7rm9/luAgkwa2qTlsVKOO+9QFx7eb7dtZML7JCa1DRNW5OMV4Gp5TOHYG35BTWm3Oyotk0gpriUfzreahdJTzL/cAALzAj7Bxb7zwHaYPskusTMsys18CMFtaXQVEoVXjcAeWGpS/e0YCp/ICi/+baAooszbokr7OF15plnLnwlLB2vFORRamlqFSUMUAz52U9tHGWZzD7qtveKuSgJACAmxAQ8pzYK9Pp45/4KIgGZQX6ohyAV9FxESYVXUBFAOUjIOg4tuKerihkSvgoy/K5517Flk6EykQ9jqAZOvm+LSjH8G+bJCOdDlRzci9YeK1pEFbuGkhDlWtpVrQ+RV2XbLXqOInIUItztv9pDafU7Owm2IEzECXsTVQ3Uar7gmNpYNlSBAiyxCpkk0uo2S9wDyeo7c05ARoWILsm7afMUoeTPnNyJP3FZ74SDbD1S/RWlook0hpNOix/SNBZxHZpQ4PgUF/CdEZnRv+ylVTQljCgYTXa93c+2Z91AlnQVL0t4bI8xsE3NesIdW/SQVW0Q3MOA9yGx3dqqsbRG2qhPGo2wHd5/LjHEOKpLipeJ3QYig3cmgXeezfjcIXlhAZ1WrlOpSOTcm1jrjdzC/WjE9R+rH95TNuA1k6eOhUO1Rs8yM/nwE4dKa5z8mcdlo7HzEtquMchNT3rzmUWnbWtyM40WODh2Ul7vFlgtYXi89zU+fTrv/KhtB3ZjpN0UYf4IkvUfo2VqNkIElDsZBNdGRlOH/+5n3WXYhhQU6Cr3CF0yPJGPaapOpVee+HbGJC6dPvhe2nKTOnQocNp6NixVL1INkrU04RR0Bk1ls4op97RUbHhjMqahUvdZjkdkS2bLkbxhcDNpQWTPbD4ljsxOJxjP/JCCaXjJnZZBU04axErNjuWRtCts2EEjTWlf+uMKKCssTlXkeEHDyzqYxA0irqMjYdkY1yDJTFn1sdO4IVFBgjyCQhdvp0uU2drQDxzO9i9g9Xyo5ZFF9u2NMTZwOe/BxSqgfZzS2eUm1w1TYts3Deo7x2HaTdPdG/hd4EDB1wCDzcbsxWAKJ9Is52ITo06j6KWnL/ZGfVx2z529C6GFTLigPcyC9RAKrhaidkzpXEMQ1/7uN4ZBZCmYQqlAJ0R1Hh+rsoo5LoQbwILUwVkXdU6o3zuhTMqjtQJPBXhSGowkxzIVuBeu13lCq4bIetu7CPi/KIvhP+7VnsqIMXcJG4g1QDs8rWvPImzIfBy5g/Xt4X92DyJEDDv2Xl1OHU6JdYMQBVsjPaKfWYRqMhiK1QKgtUXjuFappnvYV5PK3z2HJnZGAbwIuvlCnZjjKL9LAZyppdRE+4iAwQDGuyGhreAiwuW2o2u9+b143MyqURRz4xUXXNGRQBjRdFrKvTpOlpDNd/Bi61AYFPnh9N2Zh/1MN+nTlq44Y68LGZO3Y+e3KHDljCwqxAvYg+UzqjwPDVZcZnd5nUdS8BriGdTJ+/4906lF55/JW2hJ8tgp40RGocRmW2grUM42tpjE0GcAdUyGaGM38EtA+ksMj/rMzDw1MDEeUXbhLFFZOEuMfMz2bYsNWNTbI2SS6vWdKl5zRAAnAedGCVwP3LbXekCwseTMD+ncUZLziFzFAZ2a3t7Z7qJOtfohan02DOvpqefgY285pw74WmVLopr7ZpZsT7Gvc12mc8uMiNht+CNl8V9f9bIZ4Pv4rBwH5kJDkkHomPwoWPQQPtzFJhJv1rhpdtxHbCWsvscRUBdV0ai8BVF0BIyC+kgs5ZyHITvI3Tne9mvFP1MfO40KgQ6KGtaZmFnkYppwfG4uIXmzp44QbqIFBGZ2QAU2EkczIKqC7xWmDC09yRKSBzgNTdRPzqOVFAw7vidx3eOXqIwXnyGTspheRprL56focMxe5onau6l4zoPDvSC5qF/nuPawuX0T3//l9PCBPAgXdRhgMl4NGfaoWL2KLDAzFj6mY/9ZNCnW4Aj1DRb43kRDcMuglNOPQiDeey7aWZ0Mr37oQ8Go2nPnn0MfzuZFt86geyKcu0wgH5EZ+TCs9lThxU1Gr68TzK+1tTnAkKx72BxGcp9BxEWxVcFMldJ6ZXa8brmPpW8wY0e7e62uc4ekVWGkq0t2EBkD4NRvJ37Rto6PupFrB9zW7u6P//Uc9SNkHjaOkjxmSwSR/hLv/oLUGMdsX7NYG0mMNQ6I/+WpadCj8xjvIEz0rhM8f4LjPr4zvGTRN/0uWCgp7js0xgxs3DZdMoBtbHW24ji7bvk7v1AZ9TDzf3Y7XelbuiuVFiL8eVc33rgSLO//xpnpIFp06HhfEYMqqhDtZBtNQac9P0sJT8jaj46edZa1Xts46MzgSQFkL317dtHfQ5avaZI6CQyo4LYEtlQjpoNGjYMJAaOYKRKTWOOUdOPfeNZXiXDlaCVzLJ7HnYZBrJn+ip0fl164Yxsfl4DRtOk29ujIzLgqVPWyUAiXOb1Tjo7IyTPCBpQAOf6jQNZnWVt2Qqw0t6UhluoL7lFWBpOGJYcFBA0DnyROlKtM8rvn2sgtaWRjfUj45HsdbMz8mfXNdXZ2JfBMOMNbY+owFKrspab6LGZOzGUBld5FioRjahrL3GtbIL+5G/+w3TpMn2Q7J8qMLWEhWirCMnW651RbcZcBBleGy04MDIbtrurn57FU+mll99IXa0wg2mEvXvfzlQHYaoJW1Hh84I5GPfWWlpBBKonuLKRVzhulXthy4TrWe1FnZFO1n6uRf7gbC2ZjVUyPYoQaRLdwAu85oKIFrZ7sH+Az6V0AyozKwTK+ln2Pjqynn9v7duFc55Kp84Np7/7+28SDMOxZA07eE/F9gYnRvO5hbxXUTMPB6UcUOcd/0MIpQZ1FkcQenNkPDojHZBOIbPsfKEwl7BWzpJChoeIbZtzg4CrxACd/qp6d0BXGJ1pIkWzig5EL3uRLxlGNFL1a1N2RUnNLHytFjE33vr8mMXC73JDrM4hisE8JEbYDKvjqHDsuyAfmOGoEuEN6ShhwxhdznNkBmqshPKUsLe+5WcJ04XMD8cinJcVzCVKqI+XsyJf5+BAr9U0jYQz0JdV8XbjSKLQoTqgUDpnI/L2f/CpX0hDZ08g5ePANUduU5o1Y5CBhJFawMjfeseBtHsfPVBy8cGQXRbE5YHLV4FClqFr1zFr5uL512DUjaZ3PfJBagFdQKkoVNAnMAMObENlMywrnZHjvWU3yYSS9RswgPN5Ah65lhn5vVGn+LAb1PpazOHhywVax/uFWoG9OGyiCl8N1MGcP1snLBLyL0WfTKZnFgZMZlJYQ00w15p+HvyKRov0K97fXhOJAuIYS+wWu8fXwPGfgLU1zfVjMgYODDX21ob0oZ/6MQgZAg81tZma6HHDipXRbS2pIBpBy8wo2NhB/y4NLZusCcLIRbDrs0SMZ64A+dLTMsK5XxW/tLnS8QhAlg6qq3VGRvKR2ZXOOGusCWt0cd7v2bknHSTTqwJTmUUCiJHhGltwPTNs9ENkRnE9RQmowTVjPKYQfF1lYKGq72tBBfecsg7aNVXkwsAL0xakAXXcwsXws2T1BrKLCV42uJfmWR2vxBIz94CIVBO43jFsGHJrCegmLgJDt0AmGBtdSN/59gv4Mlo3WCaDOKAdq/OpdxLFCSFpjJvTUp1iLFHShaYDiqzIOkFkSVKqi4tSa4gjyOF388LbUJvPQTGf6ulNwzx/iixogTU41YtT5G0WOeSl6Idj38ku5VovAhPatnCjR1Gf09D71wIOKxywh1wTMAjTlTT5eG8cq3tLOFu6s2MnhMRDxcO5V1ep8V7C7hEctqKksrQ0g1xTa3rvw0exCepWKolUTKCVRFS0mxfHWJutbaAMgaO7Zw1nNOA00NqLREZ/9txoeumFV9JWarzbqec+gCLD2ddfTD20SjRYa+bYbdx27IzJgLVXexxlHy6rUF5mRpZBcs+XdUQb3ElZsRnQ2mUJMmTvbdiLb+PkZu1BpPxioPjAzUfSpZOni9E0toxw/Rd5U1sY9kJe6oXQMcw02P/414+CfmE1ZkBvEL6Vsu58OMsT2gqzo0J4WnWYtX2VxoO/yzoo5hVp9GPaKga9ucyAMlSnY/HvPk+GWoxzwJjrvMw61LJrw7ForI0e1Itz0bkhtgl9wfYKTTkhN7j7QelWWZufsz6cENkZIDQnygqx6XBskJ3HSVZJP60NBXmC1+kEHXRnr5AMuXxsYpKeg1lZrkFpyqxlNXDsZkA+zhJl6jyiL4gLImtOw2LWl+tSZkpCeVkxQmcts9B5LxbEQy6J8/WCen08poWZ0bRta336jV/9CEKfr1FnYWEyVbOFTmwhG6HHeiKNbmTzH3zXvUTgUGDtGCfEK+IkhvKBj1dxTqswgOYmTxMUXICyvpAO7b87NTLnpbOPznwgziuk7G0ULjss7EpgsChoMi4luXRGoeSuIeErtKHcemZF8VkFXOTnxiiH8svx4RUjZrO0KrkL2lv1FIzrKJpaBK4o/lXzyNFlTsUL1J2rTm1iGWshpDNNo6vq3GYJSvxXiEJ1RhapKyzUr7/+vTSNUyKepC5Vl/bu6E6Hbr8JiMfpsDcS7ywOYHM0WXtcnmN0+7O+GzC6UQMweNGYEABolB13fvriVfpKWtJrsISmMNZO6Y3ZPRbZMQo2A6NJCgzqhSpHR5fXKmuseQ16WO97cbQfPHiIqHmG+220bh1B6mzpiW5gIY2W4639MqvM0CP3swqsYmPlpWNv03CJa7MxVkcVRf/rs4rsJON+lB9nsKHET3aEOuZ5GmFlrW0/vD+GL67gJKQmWxcqBsnf6MH9dz04soOst4pMzdnTo+m1V04CJdMYSj1iO3uiewpnxJpeA6qrEA0L061LK6txRg2qQAQ8aI3vWq9TbTDhERjGLbS0p7M2oKLreJW1N8ux2sQ9jxGeZVnM8OXkAp2vEb/OaDnkp27sjHJdJiDs8jrns63f5IwyBTxaHEy/yr2jo4sR8e4h2YIY+l4QgJYhAl+UNmTMMT47HdmzC6Vt9DaB3yUuBXOaLzUAAxK19ykyoOIrt3sUx1PWj6KxuZhWVER6OBMo7y88hzwPQX0Lx/ITD99H7WiRBumn0w4YgB22SJhx+HFR43IdCsdbP831QdE160U4fEk+cblgK3KNV+jJW6Smcw4k4zjw2ySlFs6AoJE1gv26c9uuVEFRf4qAXPUHR5UvoqBuULsVu3Vr/y6guiFgupfTk999kzINdhs65yLBqfVAVU1k4ConJrqkrW9sQIHBzEgjJDyWazFB3+aNpTtriENHjoMUonIkuE5Iw2Y9yZtrluTzstxPlQ1t1lE4tgnUBJRbLwgM02RNU/QAFLI6pNxsOJl3ZkiLZF37b701Hce5KHdiFKUat4vU7EpHNogzsdakk1QhQoeiE/NYZih2t5PdeEyeU0jWGInwXN8jptPSaxRqCpyvoqoy7eyXctJsKI7zPnETeV0eP5FJDvl41aZrhtroNcgTb72V/tzNtMx77hhM9915Uxo5z0RWNEWa0JYaA7K75947KWK2pBG4/vc8dC/XgkSYCHIZ50HLKcfogD2iBpxRhXqLuPDQWcb7IrMfbK2Om9LAniM4Zth7ULwvPPVs6NTZhf6jOqPIhsxKdFRx8CwmmwgtKjsyGugPrhLHR6ZWP5+6tkD6sPghcy13ppa7+PudkTBJgXWvwZYT5FgBX59n7IUyRKFbFzw34ASbEIEcvvbaG2kGpzTn33EAj9x3kM+0OG12VzRG/6gPnY8GL4bQmQ1mZ+Tmt4fM+oOzj4gGr7DkX2SW0gUu9AiQyDs5o6CFlEasNqI1ilYQetvMcvppJnG2qe/GZ6rsTaAe86Te6fHOzggWG8Zgfng8iuRVyCvW40Jp3Ey3JkvM0Fo2bPmzroOkyhgiRES510vUkgaRlZkUkpRq66A39dCy57rugHHoMbcoNzGyPmnK/Jv//IXU20lfDjDyIGy6bppeWzC+nrTOyEJElIVMhmVhsr6UY6p1Rn5Mvpa113QRpzeHCsRlR4pwj6YICuZtuOTclwjg57l/ExjBCSIFZ/uYAUStQxLGOzijH7SG7HOqvW7WvFWiiGMlyyvdkWY59uq6TieyaPYmBID2YVS86a2zFNbI/X///Q+k/i5sEIMIrXsqkFuQXUI/+/ucUS0JpeAhljcsHJJfxRGItPTBYPtP//lvoib/0F1HqdOZmSxRUwS6lzXLQajsEFp0MbrDfZAdWnCXkBPChnPPaJwAXaH80snIiOZKOkMQDGMdbUco9bDkJIooCbxEMNoAw7CfYPTozl3pwrlT0LphQxJEziicSK25aXIh3b71Jsa/TGGT59JffPoL2FRev0jbS0t/3OclqOhLsE4DMyn7M1eXFwsFBlUJ5H7rdMT1WjGYQnF50quGXWJCNMOSFemocsagZ8u4n8Y8BE9VPsaDWsOJy06kGT1DwlhixVIFyaRyE6Cjwa0TOU/Iy9WLc9GZ2TfkQwl5G2I9niuoJ9jD5ElkEoRG1UXuSHEzLp2bDjNqXrz+Cu/bo5o3xxpzici+1K6zbmVt6BLvKSyo8/NzvQ4268rK80vnJlwXFNbQxJMaTs1MGyfUCMvE6zZvXWr6bPrjP/pVovvx9Npzz6S+tq04zaX04MP3Ax0s0zPANSG1bcCZyQJSkDMiRQqfDVga4TwzozoaBdoJpU4ee5LUlvoGFM+Guq50633vpfOaXgkikwvUWbawwFrZnMJ0dabkHFQ0awqneYClgsHmzMjub9lWLsqQZjFsE0aJ8bRSt3HgRrdNMF/aeSfSdTohCgr1puj5emcUXKQSGnQKq1/WFYiCJonBUF+ogjlXYNup4T2vAnVrR/rqsTfoIWFaLw0mdtT/g5/+MURjUfsA7mioFKrvN3qE8S3/EAa55kkxej7ululBMXsmq0c7tmIOZpF6gBrNETKOEZh8n376STGsoPLmzKhDVECcPT6oyCBz7SrDKkrT2Jx7iJrKnUBK+5lAqlJCk/UBodJ3SjjCEJeZkUVl74ufw/c2FncjdHv8mZfSdmbbNDFxtuhR5L7ZYf8DnFExmkKqdtyNIsCKojVkV87dPpRF2gjqaFNoATpXIklB3UXqhdfnvZ5zcYWFgevMOnRaQEbrTjgFgv3S576RDlW7Uz/rv9OaEQ50TcKLg9XEtYKqx7vU1Iw2nFHZpyRkV2JnG3dwxboFBnGUYOU0Fn8OmN/ufx2xJIFlmsTH22lmxwOtwBzzKENTNbKKayy1a2dwrc4ZbQCej54jn6HSWuViysy/Zc41ereCdWgdrph8bM9gUZBnV/CaNgpc/XM4m5GZmM1mJe6nf+w9NJVjN4C7GyEZ6YxiDIqw1I2cEb8Txo8z2KDtx52L+54fjn1QK1A178e++Z1095HDaUdfV+qUyIEyzCR2s5VgUpJCyHYFq1JovlQM51+hxhlbO6jBKYg6SbPdCAjECM59nl7JNTLBegyDDa+xv7GN85wHIXOqx9a8H8LR8KXzIE6gZEDcy1vpgSQb7MBp76KXawdJhBNhH3v8pfT2W1ewgRC/1gwqJbBIUiMgVZrLiQ06O9l02x/5n9adcmrGY2YkSUBdN6MCf96Y6mr2gCHS4XhwUqWVCVKdQGjLN9XBCHlFMyi/G1IxuxQ01cg7hkKD7yLQueV+JamYnaW6QlZkMFPy83VAOgob/TJ7TbKAg+78WfLBfggLDt/LRlF4T+FWVR18eMySFxxZbt+G4q5mNGd5TcB7HFs/TsoalEbGz9u1Z0+6wE31WHV6Zl9mfkH24OZ2UGxvxJlMTTP62gInG6+T1PbCxWfTn/zp76Ur595KYxdOhXzLnWR74rO33HZbGAcTaJ1FYK4aC1N4lXZx2kEvNSlnE3TRP/D6s4/TwEdu5AJncubBex5IkxSxd3VsSSdogtxKhAvpLE0hYthoMZXFoAMqJGEKQxxGOhhzBa02ipb2OVn38GeNlgtcAUXn4rBx0B+gyA2brwvnQL1oDSdZTLe09HVjplJs6k0GsgSfAi6owzAtIjQ2R8pepzIz10wZ/zogmC+/9BYRLjW8uBaT6Wc/+j7IE/SKGFAQZW90ylunKndlABiKz3oeGgocjtm8dUvPUaKKZtjXhmoIxl1D7viSiow5e60ceYHzX7Qplvv8t08/neaAIRCZ4ryZ8MlFbBXzZKO7geEFXrMKNd8F/AERopMm4R2854eOHkG5gmPBqIQqM31CG8bE4yrrV2EMy+d458NxSYPW5ZvhXyW4QhKoy8FvFMdVTA+moMrXMsnK+lV2jrWwT/68MPQauKLBpqC769AkNQAf9u/fE/WXBQz4ogQDPiN60mIMgCzPoobjKJCoLXgH+B8cOgKmzvSXf/5X6VA7yvoEFl0oL4DlgNB6nZ2RKqxbvD7qll77mElVCHgKffr+7oNVoapS9yyMFq+a5RhGaWs4xxPGgY9X0Z7TqDogbp5UdI4xGjMdsAX5ORyck0yFRK1JhX9zDMi1fqw8+C5CJpUqIsstnud5u17ytcz/XnPOuqPip+K1ZZYMRCbbtRkqWgtl7uUhEBpIMB9+6BF6stTLtFn6+9dN+MHaDM4tW9ZjAbNMgaPPLggAZQAU99slw16U9PTWGxBwKIncdQdyUaznFgLesbMgMiBJjdQWdUozMG4bCJjnhGQh4yyp2IA9GKFmOg4JY03ZKaD+GYRXg0WYo7syCHG8vN7QNgz7OZvJpJmulg5a/z87nL73Nn2d1GPa2tEnlLLPMR45dARVnNMow6ynv/hPXyTZoTaOMwpYm9piwfLFYbLeYr6RbLrqvn+ybm+RMJcwmMdh06c/C9fJshMaC/kfNeeAtTpLSreLWicUPTrOF7I4RYYTM0H43kc4IYgFWdfNi2ndxFvq7zKcF45MYgTPjwF+9vhw4BqWyHLojLZ+pFqCzmIfhAU136wfefIDst0cl24DLM/Zzd/NZsZkxPE5A+U5hnhqOVVWRp3TXGdtosX56aCyNJE1J52Y7+k1WeVzHH0ePUf0poxdpbeIqEKV6i4KluPo6vUQWXd1L6Xf+9SvpBeeeoypzEyrJfr+yId/AifdShqMCq83lDd0/LDRepgdDYRjnK0tKNzp5oAd00PE9+YLT6Ye2GzTyv3UtaUj9z+STkBeOLxjXzr3xPNpkOtTBTKYw2jZ8NegMyoNnTTdDWfk5hSKs8/H8ymhTJ1RFPg13iXTqWIPEMfTuRVorpmYmehcaZ2YFPkjO6NsElVERkalGRHbS8iYIIQVLakc8xKO4NnTV9IVCpxDNCi+75E70uH922kAZJ1ghBvZYNl51jq7GEPA5reGQgAAIABJREFU2QQn0AwpqNCFYXHdxtA+x1yUPWqRLcRmYHMZ4CCHpIPhCqYR1IxX2FyPsZGfAwJdZr5OFXV2cvlwRl43g3xhtxs9dEZrRNa9yOH0syY+eg9QHfdYfUFZagqB/jDOyH4RCTcxJ0iBz2FYoRIXnK4JecCAwD0kfCT86NqprX1shuny9SgMaJGBmc943aJmQEahI1pDw7CKfmAFKH0JI9XoLCEzbTMR4SV9iYYxSDYenxks4PJaS/qrf/uX6V72SjcwYhc9eJU67AZhebR2SIi3jSCCrrwGWaN+tgFQZAlFDTOeo4P1FyHmSmMrUO8ElOETwLyTHNOq4zVcv/xnD4zOaI57Na0SQxl4EWWXzqhYFwa0+RGKF2XAlB15LSHF5212Rje637WvkSUqzaBK3beZukhCMaNhbCJ99N3vRjkBZ0QmsJGB1QRrm51RztR8LlW5MNg5aMnHFffelg+FqlfUSyyG/y1Ro2ymFriGPBDoJVNxmRSNDbdxv876DxD0CmorQyh1OyV2Dee0jr2zTcrridY+5IbCYeas0BtT3HeDGNpySievIG0d7Ts/cfddCNSeTpfP0xqDIn9IA4lA4CsOMgX26ggNuVC9P4de3aUrDiJUVdwP4Ho5WRpnGn5F5Z61lX2VpkP/PcgFBbhSNNR6jD+b4WicdUoLGHUj1DwZNbPmcqNn0L7LRaXj0JOPMZYiair8nKenRg8RvzPrifELXgSMvllRzkhstNUZTpBFbcNZSCKIRikEJ289ejRqW9K4nWsk+83M5jIORRUHjekhFBfO8BqHBVoHOszPl3FIY/xuGxcoC6I618gMzuPx/YUfNWAxkZHXCSu6KDxHSRZeHyfAejWrGOub9u3hc04Gs6kNqmk7UaaCoXffvi194L33ple++wQNsFPpZz7yoXSRuTJH774HBQA2hnpaOotQRSg2ZGxKO5pl65TOaB1Kcz80qhMvP506obHOMR9nAar0Xe96X3rh+Fvp4aP3pXPAN530oDTJEsRwN5BJxEhx39MoMRxd2cRYOqMwAkbFfIWCRumMYpNalOfniH3ZQN2DZCrr3FsmijlTJ0Zeq0P2I2VGxVZ2ntES1PDmepr21oBCRzEQFH0rFI0XMVbPwxZDEjftPnororBM/VyAREPGpJR/C68tZPdLp1OGqsKLMqkiqo0YvmCQreF8gubLv12sYQ24CgjLOBxnZrn4hZGls3p9pCbPYuznervTW0SBnx8lA+aa1xFktIP1t+iMvC4Yx6bsub/PQvHZGM5OgoitfP3knXeA3RfOKHb3D+mMdESK42r4GxzBzbygioxJjb9ygaVT2eyM8uHka1RL7KglNrjn7D2K3iG+1xkvk+EvgkHOABP3IYFVB3nFgCRaI0QyymwwBgIoreR/NhRDAW6v60yf+Q9/m+6GTtw1NZM6WI/16pzZ1U8g0WSzrzCwaz6q+MG8KAIGna7rLiyUvy7IJUGwEUHg7zqj6c7+9MYkRpSGzxWyJNXnFRZF5CPNtQMf0QSrM3LCcKztTc6o9lblaxFGt8aR19aWf1RnRFgTeVw9KUUzUGo7TdtpeDS9+7Zb0zZQjXrWb5aOqlXtKBHCjcPLte5oAnVq7yZyR+73agQKmUdyydESESwQNLQAr6+yR80BW3A+K0gzNRNouN+XgV5PICD76ttnU8fgLmqES5AOcEHYP8h/MQvJTFtV8bj2Xhuu4UY9Oeaf2Z5ggMDLgNGbUBi5c9tg6mJ/zsCcO3WGuW8y9iSkUeaRoLBr1540RQ31rdMj6dGvoSLRuiWUaCLp4UPqaDzPenUxz6j/vj9ZN1OxRiLklnXhNNqevI7EiyM85e90Uvlfi/1ZO07DZnakQdeoabx1HDobN4CjIHwf6zmRJZWac9JXFVRVTNXnSSNXekdIwIzmFkY5nAWSk+5rFrSDzWLWYgamCoMUbWFCF9Mcn6dIqu+vg1R6SBw8yxzJBBvC6eSGWM9Vp+N5ms2pf2dNyg3oOfh3F2wcX6k8ofNbwgHNIIjZThTZjmDq1eELYNVzRCqz6VO/+bNMLa1L33v+u2Dna+mRhx8QD027DxygIChzxea0MlJyg8pO4vORF46MSPlRU/M1Gtl6YbFdOv4SxUVGGjBSmY9Md77r/UxePJ/e9/B70ynYKisoXGh0Vd+u4xqpYhzii1KTuaLej4J9dS0zCgfItXYhCM3F3wpMI2A6urGYheM4YSEPOhaIdIVSA6YLKOX6iK12s38/TFc6I/DmFc6jQh2guoqu1yzZ1zjGvdIOHLeeTk5MpecvXE0//49+g7qfo+UZ/617IZqzvyngJR2Ox2nmGM62OBbvvzOdXDNmLlXer4nnL49NxuwrM7p24Io6No54fZPD79i2S0I7klwwIlfIOi4S+U3uHEiPs4knmsnYMNJtGNR2s5KSiVjMr7z2iCDeL407x7CVe30r+P3dO7YD00FiiD/qjK41vdZeo6hDhMyQl59/OZ5g7rEuGjH4oyfPQGZRNQEItqzVmdUGJddaU2nYa51RNrQ3MsLS6z2HLM6qg1XVfdoBfi3ce/b3lpu2hwSMEF6hXVDUY8ypY1QGDnYVmLOCCkMT5JIv/t2j6T7wttZx1qxGRro1r3V0OHltNL0G+89AKGcGfh/vV8BxoQLlqhS+4wcJH4sEAtM4szn6a44xemS5vQvWMciIzwQN8DMWaAGYwxlNETypVVdMNS5qQ/mRHXPOPDZnRvl52WHkbKTWoV9302scWRTkvW/86+DKRmjoXezHpdPn0iEy7fsP7jW83Die2uOqXQe+f60zCuWOMuPP9zMfl1p2VeD5YD9a0+LfPB5dHr21nqoSSSIKHJdzvJpAZaYIjl5n2OJ5J3ITFCj+Guw8SQ5kKqpzGxxUoXBHGUHig8ED93Cdmu+8Toi90Qg1u4e5Vd1A0vcyHHPxyjgoFcjGyCTb1Om4BDIQFA4cvCUNX6GW3dyb/v3fPMrQSksABBOsHXO/VfvQhOjsd2pAtdvMyAzIX8TMIA7enz05sySZZkrs5MmqGnnrQZkFYYbjCHDhM+tLwm155ry1meiM5gNHyU4kJvi+OhNrIDacrvHavRhqjYaRkA/rSY408Hh8bx1OP0VhneAVdfP4HLMib+x5Mh5T/ZifxOeN8/dZnme2lVUkrFWt2TdUIwAbTJOy0dZa0DLOVrFByRTOSvLGL3KcKjuEQyqbeq1XTU3jUNV/o3vfukJ/N9MWZ4bSzNj59K/+5e+m0XMnyMROoR3VF6MfWhAB7dmxEwoqC1cnYf0CwyXVO2dG69xoN+qKUQiRS4Wsqn52OC2OOn4C6JNoi17bdOjuR9LxK5wPkNDBLTfR9Yx8Esd/+vVjjCEnkwtRL8y4aF3c9LKDvnRGZj4+gmnmBhK/D102nE2ZKa1Tq+rohyIPzRxesaXiwiSV3bEeZ94Ym51PNo45ituI1DFIyzi1OjcLPQwobaXhi2Tc60KdlTQMrv3kycvp53/z1wkQhuxSAkZypg3On05zLb5wgWuJgy+cI0dlj5UtxFWZWvZhIGK5enU6XbQJmk0RDtRsVu0t36N0ZA6tC2AnskmcEdnHBair4zu3pq9xn6asRQDjtfD+HWROfq71Jms21zmj8lqEcjRGupOI84O335q28DntZl2acJ2RzLLycZ0z4nnNRq/ByqJiyL/13OsdGI9FmKjTFy6HxBQeOxTWi8biQmHB7zeLtW42mv6cYTzvWUyD1eh4LTSqrgWhVzMkSQ2cZx86iKp9L8GOcrJqxflWkbzoVPxcnTgGFljKzOjrn/9a2utgPUg1fa4Ti/o8TwaZU4MXvO8BT5c07poMybtQ9EMVDdjK+9DcEGPT5yCDLEHtPkcfzzTR/gI1IxUXinAAY8lSnmeQ5TwOaQYUdEICkIzQ8jxrDXy+BrXO4EbXqvZ3kbltcvY5a8rXNWBAQcMySGpyUiyQ+YOUDQ5gx5ox3EpF1TaIx30o4UKTwkI0t2y9KJES65o6pNrPr60bxWtsIlcHL9aCVOlWJsEyT5oIzb8t44xiLhFZltJRSzI8uVYV7u0Uka3LsomsScjMcfOrQrO875Wxq+kCyjBnLp4PDcGOzi38HVMAbXwROLAdyH6Q99pD7UkRuHXW6/DwHJqg9OvZyc69XqLPbhD710h5ZYU2gC8//nw6DhS/RDbd1EgjrIUph/SV15jvCqHUOQfbYbx1QnkInRdBp2BmJFnAtagDMjMKzTahIeEr6ii+xuxBh+RrsoEdwwM7jjwrtGaJHbMLB+AN2fvDa3ROvs4bNEpm0lzq4ZlpxdwWo06MhrORdEg2Tg1jgD02P1vCwjGGkPWS2Vzl90duvz299eqrTOwtpsFGvxIkjRjLi5OTUafD0ZFmhyUJwn6lXO/S+dpHtCSMyDl6HF4TYcsKkIAihm1EahMT4xgojP+acjyz6U//xe+kpx/7curk7t25e08aQLqjC4dWTxY1x6Jtbkf8FWehI5RJF/CkC8vhWwFN2ExHHW51No2ceIlhWE7JgV7NYphhGM+OA3emUVbROP0Mh3fuo6cA2XwWTBvG9IWvfyNtpUZSVaIdCr0ZQOibef00AG6K0hlFQ6jRY2kY/F64cp5j6+hFcaBD3TiyUTIUNdZig9usKsGijG43R3a1xnazM9KCuGk1f8W7sEihr9cxFXJ2diWNYVm+/sqJ9OGf+zhPhMYsdZZobIVzCEEfi+dEeI1srKgFcd6NbKR67ueVsRGYmm1FbQXBtUuvvZV2MMJhZoY5VkJ3JWFAI1Y0+ZKIsp6sqUnxZtZ4GjewITO4gn7bN3VKnUTcQHU2bXcSnQvz6QAywXezkTfO30YBt24CVY0H70/NQFYklmV9RgP6zs7IoW5R/8KA2CvWxnVeuARUCNTTyZ5oUviTPjNpurkRUyNTewz5+/83ZySmbzARk3tLJohGSUdkVuEUz5aB3tSyfYCxE1K9b+yMzIwaYEr2Ab38/af/PvXzJn0EWL18mbuss0eqZJRODV5GeDeIMoU7K6C6qA151SCw8NqodXKN5pWJ4t4uYzAR0IkZPaMEIfOOXiDg8ObZ+xWRPEZvTngROrJw3TjZ9xKRez2O0nte64wKQdpaRYniSv2g7OeHdUbRwGmWHkEPCjRA6kHvp28NjdQioy/XYP7M4ng8gGvBTe1+qicDzZlR/n12TCpFKCBlL5fX2WvqpPUV2I291NQUhV1EAQJ+eTE3KsYSOgWYdRi8CDNSHJgEIbMq1VB4/UQp4dZCs+sw63hgx7Z0Ecj6+ZdeS+OQpvpwLiI4fQRpt5P9t05jC7GhEzNL6fXXzxMvOc8ZiND9zT0BK0Sx/Nb02olzEEyaGbz3OHAgxCUGE9qrZljkddnIjAYe/NNQ7ZbF5mbVSPoEC/U2peZ+IH/OA+d0Ln7vv8J3ecCcht05Qja76nCUZRfKE/IysjTy1nn4XjElU8kf6kKXcRTWipr43fY9e2LsuYP4FDTVQfqYhR2ioxAu0Sn6WY6qEMpT9G8f2ZXziBbJzPyd7+s5Laoiwd8HpY+XNPSYsVTCbi64mM3Cc9pxQHn6q/CWShQuAJuAxc89Hn9WBGKSQmD0UXBunarBM2L80C0D6YMfuodprE+lAYzm+26/M4bv1sEA6uN4xOLHKSzWmWKbjVgUt3AYkZFwmurArFCK4J1Ek8eeQpm7W4NMky/WanIcbTH6jOoHtqc3qSUMgqUfxImukRJ3sJqaqBu9+eTTRC4MhPMm64jYmNkZBVpUOiPtUCxyjQJfLgghOp3RNmo2KFFBIbc5EpiulPFx0qzgmC4luqYz5FJawNraxPc5ozJDA0uLHpBFjRmEDPlpS9TCRmDdPHNyKO06cGs6sHsbMJtlVfWJhclsIrSTez5g1BUYQKoOm000MsX0AJM4n3v2uXR0/8E0fuI8YxwwVMB+DagsBG1UZ1yia5Gk6IwwmtHi6b8A59M48TMUxM8zQfRpxg/M9DWnKZA1jZpqyTqjqMMVPiAeWbnEczX69Z51cUwfYPJml3py2t0gCxjHX2vc3ZwZSZf1aBRqteG3i0zk3AuvEogAmQjpajBs1uFeCs3FaPUSossG13/fKeqPzxOq1RhbYJYWLixWZoqZAh7CGBiuGdiLA7ABr8ISWzXjFHqxFildOjIjjsNxJDijFviGf/6//R/p4I79aYBXd2MX2nAK6zCmlC1qw9iuUEMy+/bhcbtnMjSsQY3Js5AhIMJD3W5JU6zDMaKvERoo56UwE4ErMGRzuGCSY+w1sB6bI8nHlbLpRlmCz10EWjVD3uyMamdPXbuD18gKtb/L3/+wzshra5AQajAEmOvDQ+nXfvz9aBQSoHOdhEazMyoQhWJdFYTWQvcztBv5hZ8Zza+cb4ykiC8bYosan/Vq1VpsrakATS6gfLHIWmtj/Lsw2dmTJ9Lttx0EJWrHeRfHFCKJvGMzsOmaqvQKAAPNuq6cxFvHMS5TelBcWaRkQdIN13wpxktwAEDck9RbXzr2Mg38U+kgors3sXg6FyYjYx4Hej97FgkgvhLsSoOaCo6wongurTNTDghlpXwLJe/jx6m7V0g82FOhhuFyMEsMAgPzjOwxCsVpDiy04EoKtxdoBNjLzeRzdAJB4bYJFkfkDQ44D6cQMj1cYLMOG0mjQRbnIlQ3raMra0ptGGY/K2pQRqU87A/yc6UPWgeStWYG5OfpzHSQaxgj31vNOS+w9aAtZEIxjhqmmTe7H+ehk3OSq3ReWX6SJcy8PGbfx8zOmysEaEzSzGeYBV0k+/MGW5Po5vM9h4hENJc8J+pmODrfV/x+YDtadigUSztOSxPUierTj99/Rzp629b0zHPfZhhbQ/rYIz8Gw0hWF0U+e1q4QTb+rfM5/bv3RueyM2aWLa67kL0z4sHUSLpZaK8+/lgaRFJklZSX3DZdHWeENUPOtu09lJ4j+h8Y3JnuQC5+HSjAGUOcZJq9eCFNnD6d2hVNjCzr2jbLkVUxjE4Kp+y4ojivyvAaagdq5vXv7GIM+FRg/PGVMyFe42aKYnTNVy1U9I4G0TgvPILjxTO9gl4jYDuLo9MIjX3riVNE2jvTHmjzTRWcIIXaVphUTeqyURtrZCOGkIpRrz6bTbNz396g5AvytDjThu8WCRQ0tGZztXBi7TF7vR3zXsGwqaN3Baz/MoXXK/QHPQOzzB6WOZzTmioMQiASCPhyo9X2GWWVd/grUHtngt34k3fckxpVwo8ufUgMziQiC8zRsHi5VyJ063RWkjt0uFZDMAzbiCInuL/qDs7i4CJCFposjZ6QmhN5NzI9TQ1/jrpOOEup/JkA7++LWpv3UcKGZAVfHVNXfU+zMnXGIvslOMN29R8+wFwr3glDZDOoM7DCiTiDxy/64uacPwY68Nm//y+pv257OMtG7m0LBI6dRMbtyFn1ckCQvoIQYU4cNaMojhsgWCuilkg2NCFM1701XSVFm4CRtg5EN4ZjWdFoR9YYZ1XW1gz6gZb4LBUYpu2NoW6kIoNCnxZf8/kGjFY2v+d1nLOhd8rsb+SY4qpGKpOdQ0Go8VEHs0SVg1Vgy2U+e+7qUPrE/femvQbzvGZeBIQN5yylFtQqVoCSp8niLxG4OyMp2xWRHjUw7X1cRpx4npHlrYyymCaA7evDqE8y5Ra9rOMw2JYhLcw7smPXjrR9x2B68cUXgv3o2hwc2Jruu+8O7B3Xmff3brvmovfK+lb5qO2xiibYHLDFJSycX7GalBcCDWJfnD55LFVmRtJeRnk0wxZW+3ChvisxcTw9/72LjN0wyVAGq0ChdGT79t+cRhl9c+7KXPovX3oGijnSbASM6w7lNMgLh7m0r9LHpNcx4LIOLoDZiU2dZjK1oxbsPbJvRyOkMfdDJBNkRpwZhBvNDEenJWEgM/F0FlnxW6ewCCvO5wYsx+dM4nxUUujD0YSwHzd4DAfkw+eE9p2il1zoNb7fA2X7FBlQLAx+3w9le1ZmCcZ/kpu7nb8LB+b5QhmfjTHnnIM/qynnQ2dnT5VOU0el3JD6dzoc/+Y5eI5xnhyXv9OJ1rM7FsggmomipTjNT0MiWJhI/+SXP47+3kJ65dhz6VaIF7czMbIHXaZWzmse/DbkmzHuzhpas3eJY10DUx0j6pAGqx4aaQ5rhkmZrJ23X3oBuKk3BvlNQ5l9kVk2O3bvTw+/58fTN7/9VOob2Jbuv+uegJrqjMhmGWLH0vnOZz+X9lBjk421uRE9O6SIsK1/qG/G/1qYa7zCvCIb9DoH1IgjONi0aPPPtUY9X9/8t3eE7mSkhfvXGRWa0i7ZNbIts77Gtn6EFZ9Lu/pvwZDRhL1K7bGcbVRlJLkKINEvwsJ1wqiGOdYjHeLjV5koC93egEVdwkWcV9UJl+/gjHxdZCIqKMtAIiaaAPo4i8Gc2nNTepKNVgFyW4Qj67A/DbwTPjXewmO1zigbqDp+344D6IA88S4YnH3sL1mAiuBaz6piJf3XWqUBgrWncAgyw/gvmGAquWPMuok9zj75XNqBIsVqTPRkAZVEFMdgKA660dSsMSwznKiHhb22SfMdnJGBXOmMgsjgdTA4sY+K1zTTkF1HMLDGiJRZVb0NVqwZ4SwQziiIGo42MOMhAzGIbKJ++tl/9/W0FZkqCVyNdNjvbkPjEpgGYa+oIQVExPuEQzE7496631e4T4uswWkc0hDOdxGpm1VqDMJwU2RC2UgG7dv7aaTOPTYwWOR4p8nedUbTKjJYTpRAVmbtG2u9homZ1252KhuL/If4ptYZ5dpROHOCOA90BRWGJYx4K5HQTvbyh/fu4/yBWSHhzM7Op+effzmdePNk4KFtqBYYwIsWBaNTxAfbOzs7g/1CWmlnX/rABx5iltHj6V3veje/X0r/+7/+P1Fh2crwU6clUJ+khuMGl7nm2pK4ZDPpKPWeT/zCxzA11KW9HrHzJCG4Hr/fGYXDqXFG4WBrCCCRqZlAoEJejyRUA05y/uLbqZ97u0ZSAKbPNFwQhdfPpqHxJewkZDT1P8lwZ6l13nnXHTje0TSzXE1f+PrzPIeQ194zAwcDIK4BsdC+Stttv78ui+wEBAINor0+ed6PBAYdiweT2XFZ801oLoRTnU3EBpM84An4XJ1BSONg9DMLzyzILEkpjJAAwui38He/NxJwHHkTfTo6Z/t/VEXIcJ7ZTifd12YzQmpOotVR+VlnITBIIsg1pxFqRRXOR0eSx6VbE6vwHjobHYvv6wiMLgy955cnxhpJ61g9R99biK+3zNo8nwU+2xqY7Cwdx/wSpAei50ZgtApU5D/63X+Mo3wunb94Kv3UBz+QuijsDVDDgA9G7cU5AkqDODOFSI4TdUJ8K4oMnZyPk0U10UvR5CYCndLffvrTxVA3p2JiJEZHRtPBI0fSRz/60fTlr3wFIdfe9BB9R2sYh3otKjJFnSzsIRTNZ6BydsrIqYGVroPRWLhmRsF0IJip4v2qbRgweoqqZHlCRnnj3ijbuVFmdCNMfsNJ/QBnZKBd19SV/vqzz6V9g7fSwY0SPAu/gsGS0KHhMWv3EZmRkJXOSMfEdVmxcVYog7VU5AslBBlrvYSnyuJ5zuzMBmQl2Wxsi9dV6lPnWX9n6bV5DUp7EqbQGEpn5X3MuNSME1KtLSRnwyfVWgHIrQQXfRjquwk0tpDVCksCQaRenF2gBTibZsUviR5jtmnUEpxNVDijRn7fQZY2htFqxgk385mRwXCRCidKRufpe1wbzidnRMXVDqdkYHMtQriWGVmj5Ly8Xq5jfYN1BTMjHWKP4+1hiE5xnvM6zyBsFFmtlREOL2A6R6E4gt1+pBng4cc+93KMlGjVwFLkHqSLv4eMvhvkoBvnJJdQFYuKTFHO2Wvr+JBQ3SBouiqc3IG9QA5KcSwnzKr4Gb1yHmZ2RsHu4hy5jiSbUPBxWjojUAdVvAMiKrPA/G8t3Jbh4/+vzsjX59q4teCCEFto/k2NX0m3EJR/+MDBdOGZN9LZt84GX7ofCZ8V7q3uYZkM2CC9mfWigy5q48VmlSnc0QU5AKitm/rNiy++TI19G1nQvvTdp14IJRvRgTb64AxUJY7pO8Lh2/NEsPeRn3o/643eQxqDo0YbvWLXBymb93Wtytfmv2mnl2jiVnu1GUJRdW4svf3i0+kg7NMlmrHnkYY6c5W69WunQIuYBm0QYxsIa3YnmZtM7SmISo8//UZ66sWTsd9VkNCuRslmHWp3/d5/vK6+mzdOhpqF/mB5cQIacw13SDZwMDoTM6NgubmxMORBh4Y0oLqBSt15PpEG3pslK06oTLjNfh2NSR7EN4Gz0wGq5LB7z5507sL5oq7E5/VR9PdzNR7OK2oB09d5+LMjyxU9NVMJmjmkgCmgQAkUnpzHOAaDLqBDzkt4z6zNhxCfzs5ziP4ofu7BAcXocN5Lp2k9qc1GXlUbeI6Ypim0HPpQEsdZtGK4moieJ0nJ63FGjC5K//wPf49RwZ9BVbuX8dBd6Sawr10YU6deatyjCVu2DNdX3cVlFsgcxtA60cDOHfRygZHz90U3Gjfqc5/9PEVrNiaLSKhijnR9YNuW9Eu/+PH06Be/EHNN7n7kPXFTK9A2KzSMVoHqtnJz33z62dRCxtVa2whaww6ygBmd1ha0wfQ7+uE9deEo0aGLoqiRkjuMR20BNdu3d3JG1yzg9cXhAKQw0jH2bVNmpDOqh2HzhcfexED2pMM42R7qZk2BwxtRE/kRQQd2bh8LF9JG5zAyNvFqfK19+Y3SJzoNHZNF803OKIxIQFNmVmSUkj24EEM4o1ECj6dxgqMHgJxCkLNQv/YyFUOxed+SppuNWoYorV8566aDY3OiZrP3g82L5hb3sC7t7+5JtzFe3UmdTTJMheiM8n0EgUFTwe+x9u0y/5juOkJdsB+YIzI+nh/1hAhsigwhN/tuXHM+P9eHLOIbMXsdinqNGYmU6EKNQ3S51EVh5BxzAAAgAElEQVSIUdC2H/i+zdC6V4GEV6X4B5zms6zpSDfn7Lne03iKNRzRHBNghZ86cCgjVyvpqSefjf6YDmDJDjK6ZoK1LozhIDRgG4Bx8eH8zbYWyLoWuMaXgOOmBATYc2O87xJ7JlpIbYq0h4xP33BGYUyLzMgMzUxosgWkQdFUakc6aR/Wb7wOOVCozWjeKTPKz8nX0tdv/t1meC/IR1xfwibFsYNktGiWwjnX01bQi5OuO49EEsPnQhCbdaaqhRpxjlBZYy0H9Mw1jS9sX4E2IQRLPcZ+rZugTjuuoamJmXAQIgYHt8fEg2hJYM20ETisk2p7vNK914msukA5PvDBd/E9grVA/q6ycEmlU998jnGu5S8LBy4Zwv64or6lNFEj60H7x0dEGaEdvb3JobNpHJWZLZ1Mvm5ArKDam77z7LE0PgU8SY+gff2xvNk1t0FkmCcbOg2e9+m//QqDHQnRUVzJMCpU/X2VwYf+5bqFfi+02YDUZuslOgQXqZmDF9yozoXsz1KydQIy6HTJZk2Z+TbuyOGSdOBisAZkXSazJrwBEgh0XL7Oi5/ZeR0YcDMaaeDOHfKqbMPZeREmyAokFQix6YT8HAkNznVppJtY7+r4B7MbNfH8PHuapHTHJFocTqZnO4u9i589B52nDbYqjru4sjBsUNJLlXIhS52yGaPGp7evBx29c3GTWqlrtDDveBsjgD/x8Y+mz37579ND732IVHYhHWYM8Bbo3x0RDcb81nLEQ0nN1TAaofOvGlhNMPTaccIrbNQ33jqZXn8DurteCeOwILY8N8VCa0m//mu/nL70pUehTvamow8+En0X9cB0i+NXUzfv18kqeOXxJ9KgTXFo2nlva6mlUTuIJULUbg2L6Y69Oyg8Njncj45tmT7BnLv2yFFmrXHPzqq2OFsL011Hg92UGdXrZJXlJwq23FWPttkXnz7BJu2DFr0ObZT6DzzRalCigQkwiuF8LLqWzihUJMpMKCLniJ6v4d212m3XnQw/KApqpmoWinBAOs/cnAvbBtJLQA9T2wFX2HxZrSL07Lx3rKkYRleTZeUIMor6Mv14XpX3DAVpDsaR8EoC9eGQErWs99x+N9kChjZ6OIqtKhpZ4PVsejMlnteF0brE7Br6CILS3Sqr0AxRWE0D7T31mHivMMBSwjFmK9x7r08LtGrbB7y/QQFnDdkoOe/4CTXiOKMOGIjC7UJLTvjt3Nqf5oE9WfjhsCJzjkyE9YINUHdsGvLIMuHxFE51BWoWiHL67N9+FtX7aQzn3tTX3UcWxF3Fe7WoZcb595IxbuFt2iU7BWkHY8toiAnuqUGAnYgL9r0YiIbDLGqCkopCwTyYd2W9skjmwu5M41GnyeKVA5oJpe4iK4xhiuGzijpZrVPZDCPXrt3aDGrz627kmLIzmpM6TbRo82n0PpGVNnN9eqgNrZ2dxAlDgCF7aGFPxUiPULUQqpVjWTgJz8rLHU270RCvQ40TFZONLMPeQaMC0SWdS1gRSQAGSCwDHZrClt1MaX7gwTuwFaAKOOk6obx4M6W/ygDIu1pzbWIdW7J2A/FNaOSVjkkVcmXENFS2+lSxZY5I6WytjzE5K/aS4lgI49PQ2Hx67sU3OGwYuVDNQzGev2wjiG6haXkKIb+vfuu59MbJUWDWooc17kkd1G77jMyINL5mCz4yhVtITFabL8hCqTLdzEA01EJ1OopgtZlZYUiDGm7TKiclXdwsyPEMy7xPPa/rhuLsTRzjs1xo1oqy4rcbxaxGxyb1WykeZYF0QGZGHocSP9nIqbbwNvCi0JZZzc0wy+wpMuMy2/O9shyR0Fs+T09eByxOa39SHosR9S2nVnKcAT+WRshMSScUJAsejciPtJMZCdvNTY0GgeEX/tuP8VmMhZ4eTvtvP5SaoGcfplu86woOQhPCxgkRzFI3Lpy/d3djQVg7oPjO5wxQlP/M5x4NuuWi2lFET0auC8j0L9Jo9snf/q307LNPxdyUBx94V0Rdq2z4JSjOWx0Eh8rA89/4JvNOmCGi1tkNnJFr3OtWMYpjQ7cPtFDHYl4Nzkj4pWLVuebx/7czqlJnWCZSaiAydt7JynJb+tqrF2HeEDhwjQ4DT7TiiFvYFDa9Bj07pHLsXylgOgvpOqOMd7uNwrnHBnUMx7WNd93J8MOyUT6bZFHxXQzFOQKBN7d0p0tbu6NvxfUd85dqHE8w0d7BGeU1Ga/BaPjZitGqXyDTbg2F9i7pzxzgT9z3UDAmVRyoBx6rUGeKFi7XA2vO+UUql4esP0FIO477xMuvM3qezR08hqK3JN8ToRCPTe09x3kbPNq3E7O8cKqdKEtM0JFvENlFICWr0719htprO/C3kF8PDZpEVWlawoK9XJok31cb5TV1SCaOY1x0QGiU/p9T5y6nl59/lR476pyjjBOgH+iBux5kiCZj6qkZNQFhq27dxml1c2w7cMrN1BBWMcZz1PjOQVdfxmA5YHGR9e0al70VgxiDYVcGUTdwRjbFTgJJLfa3plG035aQwhG29PrE6PDSeW2+75t/zpTvuKY1yMFmp3UjZ5QDeJXE5TMHE5fNqLSOahkdtOn1wBK8gvLBVliC3VCv62n58DO9tQrpCqO71vyymJ+dwapePk7C8KZg4wm5QRUMtKDOMRSxjsnuuRYN1AGF+qSJdAAx333PQewY/EQ6qAtnZBgjVFfIIUVAKkpTnnMhy1T2JHItiuMpaNd1Eo6k0+sLsSciNBV6H2kSpaQxg52ewu57NCjlcPFffu14kJKCvi0s7UA/viwxXJ1aSm+fvZIe/eaLaWala8M2rdXnPiPHdsPiEIoz25DdkWcVeUChSafqdtm340m70H14CPb/aKjNHsw0rM1o2EeB73y9MJ0Qn1pyWT9sN0oK9uzoyJTy0dlV2SRmRToSFbbzpFkzE2Eaf7YOdRmHGEw8LqSKDJehUupElC2yxmMGpZOcU0XYWhYX3r+r3m3tSAfkcWX4MVQVOEfPL2YSlZ8dDa68p9dDJ2utyn+nUEcQfukmI+tnJO8Qxbzf/u1fSSdOv5Z6b9vHxuJmcv6HER4cnJhJvUFLLYQvY9hdCR0V80yUp+d3GI8li8s6fs7hbyAhSKByQco5rHD8RtIj4yPpdz71yfT2SW44//3Y7fcw5wZ4kprRyOlT6fTLzDmB3nlw+86IhpdKY7o5M4pu+Gjt4P4iiNq9g0mzLQwCr1ikZANQbLyhM9KxxgK+Xrm6NmPKr7suM9JtRMWyBqZTKobNNnze4KUvvXB5EVYVamZklbuIMG+ihtBoIysq0MaCAcxHtlE4I51T1FOMKItLFdCjnRdBOsj0oBtYpGUUhpcxlPOs+ctEsRN796anUbEepc9okWspfBJd8MJUGiqdBdfsBzmjoMkaYXKcRr3rOBLrMs2qstsUitOZYDrvb/yDn5OYHPWkKhX/dX4fkbHrRGhbdWdqiM3ss2my4R6ytrkhWKSspWYNUbmGQvaGzzErmiWQa4YNOE0zYyP3/abtu1GI70uXhi6ny0hz2VU/uHN7kWGz7oSh2yGKWJt1MmhzFwQQot9ZAcSIsE0xhUG9rmTRfD+FB1hijz5z6kR64cRJ3u/mNI9xcVjbEsX5Ogztlq6BdOjAYSC82VCpj8mm3L029tQOnHQ/12cW2NFxIecJtJrQbBQFESLUwRhICC/6Ghs5dUxFT5L3OOgP8SXhYpGxBVfw3GZHqpBrizyWkLLxueU+q739m51KHi+TnZHXs5aJl1+7+XU5ojc7nzNI4gBXcAxTrB1VsOtYiO0LMM7A451xtD40xugFetbYAwrIul7t/jHIFgLzISKRbaqZSGQ/MctLG2yzvGsG6JeNu2Rjq3CkWYvnrp8y0+L6dgP333PfIYJxnQ3JhCWCMjOy0chjL5ybBKKy+d3fGd8RdGjj5lhH2lBt4RyB1Ar7pRFquGt1nfOcnqFtZmma9YaOKOSKmDFHULfkfkVouY7nVvmS9lMPfb+BLPlm2m+sBw5PLKRP/9030+Up62XFtPBwRtse/jNGBwG5kYXIRFLdQIMfYxWMsOzI1rlwUGYq3iyZZ0JsMs9M38WiHVoXY7nLXh6dWR7WN0MW0kpU5g1tZ/FZA5JGqlPwd9afFmxIhYjgz2ZFzh1Sf85jkPodqg1lz5LOLeC1sg5lOm9jqhfPz/cErfF4oT0v+5DsPcokDD/D5+Ua2CSZlO+v0oMOKQ98iuPlGI0iAs6w4VZCB1FBzxamXdpTxcZeHr+c/ux//mfpqeMw3I7cwmhn4Dtu6m1gxfvGIFwo51OFhYfBUOI+NpgFYeixFUdwa+xsqjS6FYRno01Dmw3sm2urrOwwbBRFXYdRCf/vfu+TwW6sm0G8lfRpjvvQBhOpidkijY5CFvrxJpOuN2Bo7Csw2o2o0w51o6ASNlujIXGlkcL77k4iOjI/oikRrHroxcoSxeYIxC6bAb/LCHOJMJQ7NpQZYgMVkG9tETTopWyEgs1j5IXCA82mDcjPXzwHzb5+S3r+1GiaqiePpH+llWt1M5BkD5FdhQbgNqIsfCZL2aI6tZBo3jT7KXTSdEzF5xXHFjRyXlOPAQzhUbc/u42zDX21JTJJBSPPElQs7NmdXuZvJwks5iEwVMnYbDAVWTNeDIVs7b6qADTetlB0XqJeUlWElc9TK62CAWwnCFmx/47nqoRhQ2Av62kSWvqqA/yYE7OCjMYnf+vXcARk+mqBCSNz7/0vSkgyBHJGF71EVFAgMrRhgIbfPhMTO3PGUJEybsTKgW6h1cDgQ0jLdbNYwjFxNWoSxGg0Dabh9VljhjkXNfJlY2wjhsfa0joqB1cxRnNkZp957DtkNbRekNkskO2sQ1boJnAY/uoraRfCl9uA/jpgeTW6/1hjDcGawpBxTCyt6LYSOpyxrYHrW0UxwN6XkF+V1WcEr2H0Hpu5u6YCxinqGt4H/6aayWIPAsVQVaeok0SGzN+tG23OiKPq5+mWEJ6Nv5szHy+Tig5eh4KRaB8W2a1ZBI55BYNaOLgIGXi9ElHqwbGGIRB5/HPgzdMY6iUL9zoPsrs25YG4BnOnhtJOpK+6oft1kOmqsBD3wmXqO7tHWT/R+2YfmEFB9AcVLlgHHWGWzERVRxyYZ72U9R2v9Xitg9pHBHryc5QMZucRHaBFQTi6gLa5brD6FujR0yQukaUuCLviQOzP1E56bbVzE9jNSRCWcVVAsN/DFy5FScVm5w6C8G4TDMoq2v4m2nW8xurkeZwBlUetmt/Z/iPkzXG24CT37mE8C2v+6RfeSk++PJymuT7Vtm5m0Y0xz+jmT9JK0BRwllDXlHI/ZYqmYVa2JyT4+VAL/xr8C/bk8BoNvl5NenTQOXhkBQYdh0ZJTTqfcwWDKbyn982jIHQAPse/BxUb1QCzGrMY31vn54VZ4yKoFO7rzFJ0DB0l7ds0UvZeMKt4D18XLL9yKqvn5TGdRh5GCneuQ4Uj1QnIqsOR+fos+Orx+FkaVDM+v9f55am2NvRVjH6IpKsswFZS51/91C+mMwvQ34HvHFxmu+ZOZvfcReTfTb9FBTWDOmfUR1TrlVKm3wC/DOu5kdE4p3NmE3otNH5GirMaWzIn6c2vnnwrPfLRD4XznL00QqMh1Giyy60M8EtjGDuag12kEhSqbRxzKwbTmkBkQlrvUhDVkdDuT51RFee6jf4H/qW6HvaQ5olY+Pnh5pWtUziasjLp64VyjCaD9OLxFq/YHElmaCA7tQaGpS1jOdaZdTQ6JHOuF2d+ifk1sCRJ91vsE5ubTEdu2grWTqYCZNfqSOeYs1QoBgSrTEgmMstylISGJC5wUXgXJpDBVRAnNCoED2qrcf5nMaTLsMdewdCeh/m2QI/RBOughWChHUMjRGhHvSrDRqDRE+G2U8bETY9/W+A6L3ldDRrIBjpxUC28psdiNAK5J15/PW1RTmu+YA2tYDgfeuj+dODmPewpIlkiYLZ4XEMNnz5TY5h9iI3sFRxfO054SnosatB9qEtoUCdwbvPsha0IVsoo1VyGQY/gqzazLYrScV80b9zbDX+Xb3BhOwIq0xnp8JswoorLrlG/W2htTJ97/oV0UVkqspplYDqDlQaaLh0psHbsauqYYl4Y160RJ9mLc1TyJQYxuvb5ZHu13P/BCjT5kkhBVl84o4KcUKvQEHXCck/ESJTS0XoySzS5jjOVYxwCQwwu9GbwgF0dGXHRb1U8rknvFM3CGRq/frJqDmOuXfuQTjISUwMuaNHCwHoP4axi70q+qRB4LhI8zVGvsQfM0SeFBiB5gZkL6gWDFOyrI7MQc2AcgjxICFEuyfcKaR9xvji2IjOUIatLarDPTcclqM++08waoEY9UOdDQKCxb+J5SvuE4ee5u3cTwNNuolpMcbzYFpumhdmwHXM4pTG0BIXYhhg/MzlKDR7y0yQQXKFyXmRPrmsz9EbPp/QL/ms/VGRX2Mom1l40zStA4LGWkKe3QAdVOKPCkd559PawzSMTy+nf/fXjOG7JMtielcq+Svvtf7A+g+MwC8m1IutCWUXBbMIsyYzA0eKy3PzAIBWQUegUrM3ECepcOGmx6Tyn4grRvNNXM8vuyuWhDUMlVJdnBIUsD5Gd0JhNjNHoynvJ1lO6x2wlyAMcj5+tt/ZC+TprQWZAZjgqRvi7cCRSujWUXJQDhw+n0zSDCkXq8JxfFNkgFzBnbmZBMZ1Wlh2v05H5b6St1rz4PL+29DIL6dJpCAeKb86m9zxyT7rloQNpoo2NClRh5FkH/NVBIfoeGt22UB/rs5cAjNUoK2O1GsuQETFToOAne8/Pm6bXwE5oHwYCy/xuAXzdSO0KHdC77jgSKg7jYPb7YTKNQ3YA0EqNFPwXndjLBE+L0isUL5sxIt5LKcoBNUmHcZNhjIPsyWJdrVKr60aDDdWBZWCAeZpBnSSXYbbcTJeZNkXRtLBuEbGV1jP6MuN311hs+W8BR1qp9xlEfOTg7GzYg7OwoaaMKzvTt14/CUWXzhQ2qyPe2sk71Pba19WJBAn9a0AC5NJchwCvQ+hx0QAjMwb97HBGZeBv9ldCe2ZDq0SeixzDIs5khGFiozTxne1qTidsBnQ9YESaga5oXYGOXyHbXEo9Rnqwwow21bNrY8idEWIQMHAkYbjZbKusuQWyvXVHjLDpLr6BgoJQMuumDzRgcZRGcZmlZBSjY6Pp9//p78M6gjhkwdt6hxF4BPCFyoOD0bxcTRgPqeDLEGGcTWMg5gBE14X7TiKGme4CETlik2GwQ3GixhhvFInjjgk1FoHjjR4NXDMp05F14khWMfJjGLwZ1vqfP/7N1Ezv3BK10EkcZAufx+jJVAGy7xqjufPE2bQTIVPJEa093diBHgJJNQnLsdua13I/hVp8NO46Dr4gZEQdI9ZJmbloFA1+wlFp2aQzt6VR9tPKLhrTSbUmCPx1oNXofSoClCZrFTXnvxEsWSPxfUrmZYao8nVwSqzvIXcnnLYX0cDO68m+CTUPHSf/RmbBNTDKjwnCHqPOlX3WhoFuIXMyQ6ujYNZsIzCDJbvmuNeXxlJPC7Rm6mut9OeIjBTadL5D4VCDS+B5m/WrNsF6asI26pgMihx+KlmhDSfQwOc51HONDN9kwgjXSQ8GPeMToinnQawgrsDSmSULUvnE9esebeReNVK7dU1Y24R3HuhWJm/FajHO4qvR0gN7zTWnL8iCB6JU3kvtouvb52w4I9ewmVPpjLy4+0AhVNqZnFtLX3zsWHrrLAEoDhp5tX2Vrjv/cD0aQqnv5PlFwmKemKmaN1IjHUX9skHVSatmIHpQs5cYRcCH5oF5AXnxs+MYfMQEWYVIOdgdg8XspDDw/LuL5lAdjZCbmYGNX9nZeTx+blYS971skDXb8jU6PUkXRjDO0NjPiIjTTHGVBWgWo2Mbtn+J45/heVvRqPN8HIFRqG/TB2SNicWk0xRa8O/R/KpYagk1ST/34TVxo7cRrvZuQejz6iUK0+PpV37jH6a1LQ3paqejIOxyZ4FxgxqJGPcjZ7JnhhoIi68JBkrADryPkbybQphHCrFjDJZZLJ57jIBnofl5sSijXwgjQsPwZebODx7ZT39SN7TKy2kXUODU8VNpAIikjmjHia+NOiMW9gLUZftwZDNGYdsFpzOKmkBwa0J3LoB28MMKrEArqlVYOBXgD32O0V+BZbspzT4MumO3xLHF/BKuk2shpEeEA4rdFBs62wThJscvF0VZFi9SQKvLSO6gt7cMPjLJpMwnGBQ21dQJfMOiZpM1UN/o4CC6cPA7WaM7yTpbzC7p8A8qAR8jg00DF7WdwO6zm9SyY0AiyrM/iM8RgrJrn5O43NJDX1FD+u4CkSC1lCWOq9MoTiOPc+rDmAzwyu1kOk0SKOSAcV5NXO9FR1QATTjhc4wNPIajusIGX+/nfZgAvMI9GD11PA1yDx0jseLkYw7Dze/ungEm+djP/zz3sCATGGYXPSBFKzAxBBkZdScNokQGs7FQHC8kiRYU1eU5Laxx91GMxvbGRGBQqCxUgg1ZBgwGZAXWWmQ/ZRZ0nTOK60ZtlTRjGU9oQmN3/Qr36ixBwEXu32feeCWt4KzXCQxaIT6skr13O6Yc6HFntSsNPfda2kfGK/NG1YF2xlj3tHSTPZIZCREHOaGAUj0ez6UOWZjC6Jr9Fzcvw7v1USaIYkg4pGlsyAyf6bprvHV3utpCPxZMUGn61tJij3rcCPEGbFeu0Uzg8e85M8owXW0Gnx1Yod1mzGRmQHbIccwrQeWEW+69AXdoFPL+2p4gdLG/GhGWbbDexXMcyiiNf3VxlDXFtAGmM0tiWKVecuUSijGMT3C4XBAKdMRlEOUxaE9bCCIbnLwcvUO6KeFzyikEMHMEpPOzrDNp8ooP2JbiGqPOKES/zvOE+hwlMY8CTDNtE1M4wyHo5mbMZivrnGBxuYt1UgDsZHiOBuD8ZND5l8AX2DOaQK9wD+0k2n73QATn2II2WmsyehQ9Q97huPaFMzL7d0JuM3XLZY7z7jvvTFMwDb93ZiJ94avfRveOsRutrcB0t/wO6jTofzloiZPSQHuCPWQbOgJ/JzQmrdkF43PNkEzjjVJ8vs4izzjK2ZUNsxqo7Ez83mYub6avM8OR0SbEpuMIFXBufJ6nZA3KBeOcoXgfPLLOzufb0+QFa8fZ+Dsdae77yJmTNSHZbmZyWbJFCndzqVDue5sFafA9HrFNF4HaejpbIwAvbIyrKLX0dG7RsDvCwD5kWnrozZkYOpn+xZ/9cTq5MJTGeyy6kq6yob1xgg6dQEz7sMGH2N31aFUpYmgjoyrMsXkw/jqjUN3CYnlcXu/msrhoPUSRHhsZ6mgoGkVlYaWnNR2694506vjbaS8NZlNvnk7bgU7qyMR08EZnQiBuUiNns6w2cN46IxSi6mKekY5DmMvoD2eI9EoWLFtrJurtJWJlM1nbcQCekKI4tVRo56Zc2+gFBVUI1KKrTnSDLBE4d7aB4hmFMxdynBxX/JW6EfDVOucwhprv0987kVbR25spMSQn6NoE2o1RtMeln2PfST2iU4epQY7NJ9vO99RAFIwqN1HkYLGxcfKhjcVvaBKcAJJr2T6YnoUF9D0YbUOw9pb5Uj2+l89tZz1044wOoSbQBS2+B2PvCOmCxcT1YGR6OGYzWq4zMSkGGhIGa+1tgo5l3ncceK6JTKxZR2LEy/vNmS0Tsa9hBAStjjz4YLrEc62l7kMGR/JBM9lHiwaNDK1dqAYnUIFSl0VNXVXBFjSWMGItnU3hZIprXdQ8CigxO6PrnE7xrGu/Km9RwJz2v6jeHEMHqa2xHteBUMZgGv7HJ76TLus4XZdCNhoirlUT52j21sZBjTz/WtoN7NomCYGI21lU27ZshyaPMgHOSbmtcDzWWUoHKbpmTS5gLSnPZh0cSyv7r55ah5G6Ki0yBWPcSWSQ6DTCXO08vCddQjZqFqPcTvOtl0P4z7lSkfcHpFy0aBRZTQHRbmReNRcmnst1MSDOOnMqu9jcbuZjDVH4W4KAQYAEFZusQojX2o0rgvts/drpzo3s73bOZw9QeQxZ5OcGnHRnG+ziYWwYaf2ys5k8f3viuGe4HoSZsVusu1mCmgWc/AzQ2Tz/KgkUY2FYc1wa7q9jJAieCC419EFk0KlwfkVMElUczll1A6dsz6UJiAa2gRQ7JFLEeE4RIAjJgzbgjNZwnjH2gs1UyNtapyoEDbTT2tjMB2gy2OUcMxKmLc+ZaDg5DiaYetb/jCt4v8MkDbMEmPMwZ/+vv/pr7p8ySqv7Kjve9a/WL9kQygVxxIMfovF1EfQQjVqz0ROOYKQjieRi2/tjLSkPoHNstwdpXSiwb95D6Mx0UIMfTgEYxPcVZK0dTx6Rnc2lOjwEKrN2nD1CkiDMqsQnN8gSvL9TW3VsV4EP26xJ4TR1kh7zAs93VIQ/Rw+T2R0bx/cN9XD7pzgNX+/7Z4ek1JBUdL298KOLPpQfOPfMHFQuyWyvjahllTHc0+MXEPGcTf/sn/9BGqbecnyNqMWuaic+RgO8lFuUjDnvA9SOaKWEj8rxsembXYWOwbaoHvNe2LA6Iw5OOnu7I4CFL7g+8xoGGx+pm0zQQDhMzeqDP/czIQ66v4k5JcehjkKRbcQYzo1Cazeicxic2UrUiwqIrp6F00J2oT6eHfcWwCPqxHA2Yuj9PsgaTKfsom/Kus4iDnBqEk0+1YzEuiOyhk5qBOj7Ws8ysnPB2Ywp5CXUwecq6pgfRvhOEA0oiv9bwWrU1xGArEEnZjGOwrx56tU3UhUYaIrzLMYWFKw4QT219zR8xONpK+ewFafUrgoBHejqgkU05wYMFlhBfTZA0di5ruqI5F87eya9fRnYAmbPKCMi+hA0HUPleNX1w/u2814DsNtu6+lPLZBBzMgQL+c4Nc6FZI/K5TH0jG0lCc5G1zWu3RMA6rAAACAASURBVALOfwZK+Je/+CWIOLYhFNGmez7oExhI2VGrnOsC13Gdddt7YD+zZsjwyS5iWryCojD8elhDd+zZl7aoSLLEKBHOQZp3oWhXOKK4n7UkBK9rjXMySc0Pf39dwf46qaDyWdbWVEfBYTp3yoFx61iPyzDBmPGS/pe/+0yqogLg2rGu0Wi0S2Di7CVVJeq5t21XaHw/w8Rj2YAaPEY+sFTSzfv2R1azXhIurD9bO/VezduTJSWZ3xV1FF7LXhyhr7BgjhUN2JnAkAVWHVFRh2TO0gBq+DZROxVX2DbaY7z+BZrhGtjoBWMvOWHZLCbo1fzNPZJLDNZqPY4mCCrZuGrw61VBsXlZOJB1Xm8gJ6Was2w205DCz1qsJ2pQa6+HfWazOYlbUNkbCJrqgeilR49NL6UhYOmRWbQQEfOdU24MstIqTLQp6oGSHupZ+62sCWnUBn9mKQ6+s4esmYCgp5s6dJcacMB/DkKMq12gFhmBNTPyhxXW2xoTVqcnl9PwCCLSZGexKA1YonVBZ+RFM+Ai8CXzXMHG6IwMBtzBtg4YaObam3ZUIYGYemDwBMyc6+yBkpVsvXByrtPSGTkQsZ2gS5juyG1H00lGlr8O7f0bT77Anmks5IA03H5dochfT/RvNuPiVUZHaE2JoJgdz5uGVI6enO9379kTDK8FZw6VDsgFoONQbkfjbtbhawqckn4GunV9CNW5GDyJAZyg/UHCSDqHrKKgs4uxBizknZAn4jVcmHl+7zC+rB7umIcmPieacflca0d+Vm/Z2KqxlMGnlI/9FbuoVUkzD0mUEgcN3bxyZIXZVryGz8mMQqFMnanO0bR1ywCZxspk2relLX3kJ9+XmvcNpOdwTiNQqVrQIesCdrIeswKM0EImsWV6Pt3EddvCJmmnEN/uiHClaDBwDh+z92KByMlNNcvndhGNhiilxAoyCp1oFfbdDDDVm6MX0y996h+lJ556Ku0gq5g7eSH1swFbiHzmr4yA5VuzKqJM6Udu4HBK4vRGjmxG2h/YKWDApNgazhiwVTojwjigGKU/2rkGczEkTakXMyWLkBbecyTua4MOqvWz74OoKnp0rBvlCNx94ZymcK7CeUS5bLYVonBHxk3y3m+iyH2OOTCraHYtRDNsFlaVru0mF7YCIuWeNWnA/LKZlFqXgVAbkEThiDhGrnNkbhzbDNDmVQKAy7AQ11TjxuJdmhqhYZJIkQy22rst3XzkEJE1cAMDEo/u2pZaLo8FpNIBrt0i4QRDs4CjUAutLorj1txkeVn3gIDAJpuzTjQ3mp596SV0/ghyOGVp+gp9+miDIWhmtMpnTvPvIs5x14MPoE69nACoiehZKwQd7ZAFmh0rjTM8wIa/fbAbR0SkLcynOyszoKj/lbUy398rVlsJWq6htV8jjxSOp5DJLR/eGy5bAWUVjnKJAIr4PIgQjVt2pH/9xW+kIa4v0xYDPtVoNRLMGCzoJIvkeiXdAvQ08dRLrEXBIt5LySOoya0ENf2DA6EG7R4XUreyZFG8iXuibTAAU7fSzMBoph1W3vwKey3XwQSqjHLKzEhDrCYdYoapZVs/E0WnIytifhvrBSak41OiSQp0gM9zn4fEFwZdZXqDUWuhUcvG6Sux00odUEHaGEuvrmPJ0pTi3640FfqQtvpEEzP3uEVHxfnABAvyyRow/DLTnnVGqxzPGob9Cv1X9uJMT10BmprBcTanUVgWM8DUDQScwWAz8+eY5ydhurHfcNWMnoDZy/GE2jjrbgEHEdRtPnPLFiYi7wRBgMDSbHAQWVEBqwnDW7sqgiEdDnsd8dLFBdiiJ0ko1nVGxYqR3RrOKKRhVCyhnsoxLoK+NMQo9eKrTlgPskV2MmHH8RM+zCebkGTSThf7vuhNEmny+kd3U01mFNg/9+Hue+6lZkrwzF7/X//N/03jOZlRRTmgcmxEyAGp9caN8Y2zUKhSO9ZN/DnqMLDnNNLWCgYVKi3ZbBIBWsrJsBqISRtkcRoCjgHpqbDtc0rlbJ3QOUgFZlI6uw2DjzH2ZFwoPtcsyUUozOTnW19ygbmJJBkoyDcNDdEUU/UFDeECJICYLyKNlYep5RAZ4JIsLWFBjieICvwcmVPpNOO4Qym8EEoNrj033RJlT7/0cVgzFJPX5sdTb8d6+umPPJy2H9iWqru2pLdpgJ01OxCBYxOqxr0GvDPAKulFzPMIx9NNAdGmRjFu7n3g0EYPUq9nHXjFc5xaGotQlpg/S0i2XsWNnOd4hljov/zJ30qf+cqX0jZqFzPUWnYgK9/BjRWy7OBcnHiaC67efA1GOIdymF4lWEgk7Vy7Ks2zGgWHFltUlnUWhVMjVRarkbmjKMJu4UytYWUcvhZzL+3kBmRaS+0O1lBE69RehNi4JopDzfG+CygZP39hHKgLMK0dp6/j4jq1WA/yGphtlYta9pD31HvcgAGsA2rLRIt8r7PJFW6ZoU/H7HOV+6AKxgIGYw6oborrP0M0H0oDXNP33vdAOrp7T6owh2gnf2vieNvIZhxs5zValEJr6KnuS2G/Y82GcKlwDQ7+P3zx86nOfh0orDZxWm9rIBgIgVXqcqtkCquolK/Sb7KEAkHfPXekYW4zZPCo3dFrEdGzDE1uTwjsHhjsTDf3AxlCgW2mYK4hFLeLuUSlM8qMxhJxC3dT1QhxQ8wRgxQQR1ykS0tmDeXaEt6swsKaJ3rXeGh+rK0tAbdOcn6PfveZdIXAaZ49WqFB2ec08NnGI2XIEEFTFUixj3s58syL6RaV1nXixus4hQauuwzXXliACvPWy+bjPScJEgpwzOJkCTPa7GrGbaamAKlsumw+ea/cPyR0tkIj5bQzoHqZuLxta8ClMhMhKweUZsahHNnFy5dimJxEB21cI3WqFnphmjkOnUElNCOFY7E5ZjqeG/e7kWPo4z7VO7kVnTfpycJgyhQtz88Q9I6GQ15hasAS9kcURoUC39OsVSLBovVea4Ws12U+cx4yy7GRMcZkEIy5t1zL8u4IzBoJWJbHOGbnEvHlKAyHDIZyvC15rN0qx9pKNrIV9ZVuhnoKH9fbw6gTMCOJZLzoHfLLexscHrNQxPuOMXfIsS2CiVVqf66IejUYWXeN7gX2hhJnDaxFVqnmopQsKuC3zFrWPhWjL2RHF9p6mW0XkL2sOt5b0rmv8+/L9t2Z1HBOEnl272RKLIH55z7/qHJt+yrOMzLi98sX+QEOo3ubQXNmIeq7acilPZupZGkfs5K4+Ep8kIG4ITwAF531GmtMQc+290hoTOyW14SaN2QCYTAzMB2Q9aaQoNFY87OQncdiNuPEVv+mrp2bXpmiAWA7IUFlh5QbMu0zg/OYJq4SpUgeKN97jEyhGOvNxTaCVgPLz/eWlAoNnpvHnOG8+GzGfIvRhuOMGqqZ0gRRABEAt2kQRt2Z48+mP/4ff4dmUS45mdLxMepbLJRARsMZqdwI9RYHdphj3Ml5tXH8TRg7aa72cAQzJ6AvtiXnJ3khT9HdqMtIR9YZcQz2uQxPTaZP/Pqvpq88/u3Uy3nPfe8kRAaGanFjR8gwPWZ69WMBWtxWdTKUH7gO9ngYPTUg5bHOIq6IBcvSYSO39ZI5cp0tNwSTSPjBzaQpwwgHSy1UCIoY/DropzQYtf9spncXZDpJGfT5sKlJPBBl7UonmcPywvkJZGZgnbFxVyVzAFl2GF2VzqiW+VR0hZud6GRlRxZGNuvE5WPwNYuIdDoqYgVxR1UwliEjuB6XoYzNKy6raLk6aNBvP/TgwxAlesH46dfiHJXUcY6SWaZS/66ZXKcx8fAYClNqza05/fsvfCG1Qg+f15iri6czlxvC9Vsi01wlQ9AZOVhwFWXj6sF9aZJeqikg3CjxGMjwbg0aQrMSWV9olN1+0650dCviv2TOwpJN1PcWOK9qdC2X9YGIBLI7iugmCBERgsToACHPolakLoTrTaKNWohNHMtiuTZkWw3RHnAJ4/oWe8cxEo3s/8tQgIV+JR5E9Bs1ichfIxu1F6oXZ9QM/byLYK2RzK7qLKLACyWuWG7CSePcC+NYyvTocESNPH3vaXlvpXsX0jWFG43zNLjj995XmYXaA0dGTBKQTAGDzUu/5tosMVguAifunUMX21Eh//BPfxT4dy6dsS2FO2ImQh4U8OIafWzrvEYdSEkCstcgkzKXiWwKOaYxGMBraBbOo/04b68YmVWFtdPAgrahuU4sUvJM5IPWbQqCht+rDFchA6o0wAOFzDHO+n6VJuSr3NtF4T/PlyNxVHgTxItGGXdjM6kfx1Tlsq1oF80OObd6MlapSXXsobvuOsrvcHw8KepF7EsznYDropm+cAK1e3TVel771vTqKycJWul7JJNVCaUBaNqsS8FrJ04vzAD14+g9r3rHPETmXOy5vA/9viCuFYFRwJkltTso3iXpy/UcjjJIUMU91i4Ixz5M3XRk5Cp6qJfS8TdfJzO66TfWbRiNuUQY6Uyx3AMEp0ZdNDphoAZxAHkInwQHR5FnY37m1KkoTmpEswrrMBlPazkaPPqDcFqZ1292Y8aR+4N0SjLYZMaFbp19TzgyHaNzhnQiAqIqavuaaRlyQBhmRZ5YiBXaV+RYBrItqejizmZzqn37nFDrxul4rrm+pAPS2eYMLCt6ezzWR5TTV++uiUg3qMlBO2WBQKGuLFN8bl5Mf/Qnvw3cM0kjYDWdnqRLntdEzAgOFoVebu42jNsRFko/RckWMiGzFjvz69i8wYSK/VwwinRGOuxMyAiapDAO52Okv8B1GyXr+5lf/IX03ZdfpGYFnHriDCymzlQ/vcDMI9h0ElJCLgQjyOepByj+bPQTzkj8F2dUR0SjM5KBZNQovGQ3vn1JGtlCB64cDFY6IyNbySs3yozC0EWkWWyCTByJVSjJwI0eE23NEqB3Aju29W1Nr5y5lF4bgoYP42je3guMmFqIneLhOlQcdqaOeh1yxmVULeSUM6PaTCyYUbZY8H8L3Kt5vhyPsYJjWsNwrk2RZQKTYpVQmkYBhPvTipF84PajafsWWJUO/9NgYtBUBikiSOtYheE0gHDTeX3DUbG5/vLRr6ZWmqHn2dzWkVQQcNyIxfoV6nA6I+c3OZJurbUzzSA9tMqY83GMoEQSSSfaX52sNZUYV82nNbJOb0Fo9QFqTPUYxTUMZ7AayZZyRFxbL9ISKy2Vo2Sjd2dIxf1hDUuwIZ7mWmtxO9ITL72aRnA+s+yjKPDjWKtErnPci1nOYVboCoOz6HgT/jVA8b01YGZHAbdjbPr5fjdr+/IzTF3GURq2heMJCND6hUPcCsLLuhlQXBcch/UfyRNlah3/CP8xeqHIxwtIcoV9tEAGFmKiM+sgMtQ3bI5gy3VtpcWkg3oE92pidjx1cfzbBgZRyu6Nycp1SOSozhEKGgErGoesp4v07a3AiF1emI5ZTo6GmaX/TPvRxLm2kx034Gj6ulBn4fNXzCAd1wKjU4hMohFptFy3gtVpgGIAw386bFsP1jD6XFA68beGFt+rNJJeILBYEMINnUAcGudrZtRCRjR3lWkBqMC2Aq+ZXXrN68hUquXQwr303m1DP1Ex1Wb2sXY+avVCadZZazKjTOuPPRnOhFCoxSnWM+mll96iNUdVGUQDupigIEOOoGUGO7ZGXZpfmI7FeejoskPJezzWU7Akix6k3PoSjimEjb3XhWPMk7Lze1hOueuOoxs9Taj1FGPHrQFJXzQjin4dVQv4AB2ChjmEVC0G8xydhm8s9Tn38zgCQkcSi012GjdoK87rPP1C2agqwCpTLqat6tyA90L/jYXq77xoOjPhKJ2dDigKm95sHqOh8F32+eCUdBIej4Yh2HDckeDI81oZc2ZY1pjWMcSufvuV/LtZmbCgjtTXGCXHjimxfX9n/cjifRMGxXOVMimN0oipR50vOuor9BdtHWhOv/0Hv5aefuO51IKUesW/EbmKw9YT5Rj9NRNdDDDa4SgRSN//Q9ubB1l6Xud9b3ffe/v2Pj3dPfsMBoMZ7AvBfRfFRSRl0k4oWWJMmrZoR4kpyaFky1WKXElVqmJXUq5UxalUpcoV2f/ESYWUU47LJS4STVPgJpAgAAIEQGAGA8zePdN73627b+f3O+/39lxAoKqyNaoxM933fvdb3vcsz3nOc/izGYysLN8vJh3ZnoGstpNzLXWrQVqqhkQ4z2fQ4TWLZEYf+eQn03MvvxTK1p2Ll9MpZ8qCOa/yOyEsi+KyEzWWu9BS/aww2lK7vY/gvAR+AX1qpmwcFHKaXaC7Xmekc6yMSI6Icm+FCy+McfW7eDjVV8mEXu+MYvH6jSMKQVEulpZesoXxdHllMz3BsDDYMzgHI0EnWCLthMOdRpHYPqHQ4RpwcMVoxfU4F8eoXoNlJsHneH7+O+o7GLpOl4gWY6Mzknzh+kIlhezMwUIGBinNoS4wZ80A2vUnPvx+1o3jGzJMaGYUGaYbvjKO3rOQB/J6ZDPhXL/09W8GoWEPNfcd+y1kh4XRVmGDTFuZJdZFbQh6NI53CfZc894zkF8sqeXBfSF8aqaBgTC69vgHgWL3GAN9gvreA3eSIVk05qk1qAPkLNHvEgXn5tk+tRdNmdcWTCZ/hnHIE2JhifKnOnQ/uPByuoK69C4EmB4nu+vYBq6tBXFlhEzVuo/1JzOp3pA6ldng5qHR+T6bgbvmx+gJmydQu4J695101Y9Lsc7SFTmLjFaJ207Hf/eFjcMmsx5jE5hFWVukvwkGWQdUoc1aEDaWNj2OsxnHWU5hUOdQdx/nHh5AOWPYrMhWBuWtMKJKgW2S1biXFSHucg8W12D4xvVr3HWqPBuyqjGYsTF7iozD+xmK7qF7aE1MOJ1ADUTEjN5cuM7vx6ydcU4SGsjzrWjFNYZuYnjP3FNltu8g9t06bS4zDB7FKT1xczVdYh9v2WclcUMCAZ9Rx1s2zHahPTdvQqjadrChkKukBuA5GuDqZEePPHSW/bkB+mRTMMw39rPHMIDWGelQihMqpIM4N0e0b67BQF7gWUhOqjGo7yL3nrpx1IUJfLgpS9cuU1JhTeCYDR4z3yUTlvwq2U0E0D4zCSkVG7nGms+U9ExAkgRRnJF7U58R/+ZhjxL4PvDgg5FgtFsO13vr72PjYFHgIMxKDpLNBKwmxMHPzJg03B5IlpkZkH8vlO1rZEDNioVm4V+WnQw8F2xhq0VTFudsnUbMVrq22nMeozRQ6TiK19ThBYXbmg7H8fN1RBuOFNcgcKG+Jkal829ZbvYehbq4sj28zixpHFFWpYZ0cF6j2nJeZ+jWca3KAblYdVyyBXVSbgQnxt5iwRieecxxKMGTk06dpUsZpzRtnQWmz90PHE/v+NCb02PP/ll68H3vIQpCTYCoKgrcTjLkWKNskNNAdXex+I5r4MgwrMHEnCGjPQkMkd4biFBcVU6Ge+5XyZbUUBPCEypTI2yJyOrRd70zrQkXwPIZgYXTuLaWJtDBsu7k9R0AD7a3SChqFwMR1HBDTuEjIvc66hEhi2LBk88KlQb+VJKpQSYoHBe9L2HghRE5aTeYlONo+svR7l8E1fm74lR1bJEp8Z4W19AGt98kSvzeT16CiUaGocGXEg+uHh36BABjzaxC3SCy9FwjS6wgOe9PtCwFFFX2/22hRzOF6GURigPC6ZEZYU6BYcDEgZxExB0mNwys4/NYoDYwzrEnMJ5vOn0inYDVd2CcrJooNzLXvB8jK4isz3vj+ZiFRCbJtULVPU8A9sTzz+JsgKS0rRo3DOwIHZXCj0MY6LEaVPLGRLrCIph9833pMlhe9Jt5f4Wc3fBOPuXSHOPQ5E/uCnJIPG8M/jRR/iH6PWaAfMzuWxT+DQKdvOo5zbIP33buHthc9rwQ4Qf4l8kD1s963GM8ffrqEz9IV21vQE0hKL9mvdaufN4i23x37KvhvKN3CVmfILsETJe/c97ia5mQzPkfIqNcepKG3y1gO1RBHOmeNdYyvKZlM3L2OMFkJYjS7qzR9mDxvCnLEwM4bkMnpzk/P5uOHV5A0BXqu2vAeiPPpM21hZAz0PkO8Ft7A6IAzmsTokqXZ+zanMRuCNNFGhlQNLbLY1iQ1ygK53vZNDXvoLUmQ1C41JJvg9pODBLlnowKG0snNav02WBgt3BskhnMXnVO1mkC2jboso/PuprkFvuoqLWNNFGonKJ/EWLCd69cT4vaLaNBjHjUIrUJxorER8oL1W7gZGDdHYBENAJtc9yR68MoORyeTadPz3PvnaQtRJahWINngwyz6gA/gkBwOyOJvci9k3wVhATbDNh/O2Rf3//+U2RGDDdl7VvyaIPgrBP87EBt3yXrDwWKKpiNDIzr2kc9PG5sDd6L3YpmbOxH8BC8JzwLb4sOswjCGgw0uXk9HON73vve4ARgX3OfkQfRkUhUaLG487AmikxkRs4BMioSEvNbZ6MBt+8nxknwsxhwx8P1w/x3kdBxRPgk6Z8LOWpMlSJCaWw1WjbDkRnn5/ne6E9S7kelbjvMMaw6Kle9PyuK2m4+b4znGGJ+1pk4xgyvifqKzBnZcbyxEDFKz0Hpq7pUjRqX1n6IzElYUkPr6w4c0HHBKOLvDpWaQVpfWuUyRcs+GU7qb6bP/vqvIP8DoaC7mo7cd0+6CYRgwVFnNAQco6EcAxM/BrRyPxHTkdUWDuN230j0NfgdlGEeOIbDc369M+oZzVe1Hwu3N8H0zz7wAKoJ04y/WIRFx6K5AKUWSEGq6L4zYvOpl9UnM4rCu9mFvRpszDrRtYVLIzONeolyvIc2ytahYEaXvNAGn62zclNrjC2yh22uYJV9b/C6vww6I2c29cl4trhHDeoyl1Za6bFnXky1WbJqHGiNir0somE2iM/ATea8obp9UUAXBRookNy+A7rti/YdeDhNnkPIvAEtOeOlD6yyw+TRHg2q1jqHJRPwGSMyCgkiUCBEcJbeKsZBnwVqe/ie+9NhztNstfSfBNZtVG2UH2liplgHU5F/dg00iNo32MBfe+xbwDB24GNRuedtoDUzI53RdH2WeVwz6RqWsHnvHekqjkqmnsodfg8p1eQa0uFZnBZWcrsr/cI68lsih4YxU381DnlaqHtwm2xigkj/BBT1Y9MH0rEZRmLYqIwB2OLcri5tpO8881TqkVF0WNPO1VJNwE8UcnSNxTh6lR+ERTGaUdtAny0yzipDLFliQKI4zxn7zMjMp8jKti5eoWGZ+4ohtla1gYHT4rYo/K+urWALgKORYJqeWoBQlJ3r7BS6mKhi1IR3QCE2MIibvK9LrWbt5hLOCuQDRluPIKwXOm6Z7g7SiqPK9yWuwVqK0Xr4Bgy2UTtZdtN2AMgVEjgMHHdAK9QUlJnZoxYkijJFgDrEPZHdOuLYDl4rxaDMSBLak7g+IvwkWqICBmvL5yBSY1+S52U2bd1keApCFVnwHkxEg681gpBvvnie2pEyUNaDhCfyeTb8TOddcYBDe/R3nb9GTZipAtzbAIpZv29/xyOcE8PtJB/RqG5TbDbyODwcn/Wi0P+v4PWyB2O/uo4CVsu0ETPWaHekd+573/sxNo9x59xbMyLZjRIxtqO+yjcBgIG5+y/ICTrdyP5sss0krMh6+E84u1C8paSHsLJ2hffpN+wh897ZvG7bzl133Qmx7XrOjBT8lAUX+nQcWIdQFLNLmqfBL9GwWYl1mUj9MRzHgeA0okuqYlc6d56YTskLsQ+psC0WlRqqaIBF7y3UvS144XhO3sW8dIrwWxXJYR4n4ef0OK816yEVMcLMyWMLMUrh1kEGw4+fKQnU5t+SKDrgyjowb6JOaVDuwozI94RCRKXoUJzpFj079g6E+gQp+uKNayw4FitsKdBjNtT19Dv/8DeB6KBXP3wW6i8zVXi4mq4RHJFCijKkxgh1JpevpTfxAM6gxzRBD43BjBu4OKPoX7GnQNZOpTrh4imZUdcCvFkFUadGZxkW0pE7TqVTzJZ/5eUX0wzv3frJK6gw0Lg8kBmNcN4dzrnAdLEgKwKDjYgWPfPgtarW47+91yLV9kpgHFxEXY4RziiiIoPbXH8YXOhv5JAGnZFmrKsOGc/52fMX0wUMYh9a9RpFVceLj45ynkTRTYyXkGAMvlOKQJOMATcoeKPPs++nfBVHFZAeJ9rDYPQ591xsZv2sLlFz2Agot6EmllwOesbMRWYxTjWaDRfIhj7x4Z+DmIOpEKrhUnU4+7T3SpA1oDnhy8oZGT3WMQyyNbeFnA/NpX/z775BLWY92Gk7sut0ttQSIe3yb9Qnprm/Z+jZOyhvid+zZ7Z1QsoYhTOyToUB0HBI/2XfiCzuAqGZbQyRUQ2SNkQy3Pg20LYJkGa8JvqEhrle89wt7mlHuZg+Bu7IAvOEaColWg7yDAQOdf+C5ms2rFnRyfm3yIDN9s31MoVYs1/YW97/YZo4xzCEB7gvB3DK5//sCfrt+FTHgBD0GMjFWGxs70GIMvMLB2Mvrt5C8JfnpHLIGgSgIRhjUot1tuPQkN0rwm/CYuM6VHXwCA5riLfu2Ldmxs/9cuaT35JRhphabC5opuGXYlN7ZmOs6ZosOgLNPWpwLVlunFCD66wb+WOZGyr3c609F7psTq7U/wLTjszY4IAsVW1KHI9/d5HYFFqTzGDgIbxlDxz3rW1WyVqzf8u/t1hfX2Ua9QbnAsUj2IZ5QGTVQIvzl+U3w+Ic3QLGv7mZZlkrMwRlIJLAWgxoROuvzuc7fM/TtH9Pjb8hnL9aeKFOYuDEXiuCxZHRYJeing0Dz9qpjcSjtFJwNTyLlJ588vl0EPHTTTTrWthNXx2Zr+UEiWnaW6FV9qe0eD/DFTJE9hNKJ3zGGBmlYYKMugiMCnGK35nkBEuYr+MEH2+99yyvkfQGUtXfyjUjG5jMEmSgaQytr8hwC2glYKo8VbUw44yMhLI8ObMpjYAadXHeZiROgTX9rDKXHvtnJQAAIABJREFUeB3ZjU7C14biNyQEnZKfIaHB12xWYylG2Uw6ihBKrQy0SrGmfstK+aiNxFPwvJZxZMbp1peKTp71rEJBFBY0DbSvQOdn5iRMI51XzN8NLnwnUULTZ+Ftks/S26twK+PICMnaQ53Rxlvrt2A0Oe9uPf3WP/qN9K2ffD+duP8hGFTAThi9EeE5jVQwo4jsHXbFgzzMcR/iRCfAsRtEPwpxSis369p2UiPQTXcNWif/boANA+mGIRhGbNVzDQVtN4xwKR3ZMofe8v73pusXLqbj6N/devZ8OkYNpr0MXIFgZ1NDx33alrhgZkTRXiMihB+ZT/SO3TbkgQNXmEvIinpvJHfYdV9h2zsKjMqGk5Oe/UTc533igA6Djdlmo4gzN2xmIupqS0gg+r1CVvncxVfA0VGNoEBCdY/iM4vXaAtqbShtv+arpD23dfJKXeqNnN/g7yKbiD4Tk0K71YfRNLuMEPBSFKGn2TTD1gF4of0uc8AcY2D1H3rHu+gTUa6IXe5mq6LACAzc4NW/S2Q4mJjJGNU5qY/Ww/Dukvl8A+WCDhtyRYNupceZNsizjKDbtuwGZlPunTuSVpGYWjVT4141HCOPk40aUlXDCfdgJiq1m/MI6EO2n3u0YPdxUzKVweF99sqYHeyPLRd3i8DOjJd6hgPchHRU3+ArOvyBbXxN9K743KPGmY9RFzUQkdDY8JpRCR0afbMSM3tqT+ojmv0Pw6Ybx9DvkG1sdFbY2/R1xZBKahEEBH3qeFB8QuC0yXEnqGdgT6njkdVwX6ZCAdfO8azZptGLliMzE+5tk3sVkXlwFa1hhYZJqOiPsKZ2Sw+W12CWICLgvaH+1qc2OMweH2dqqiKdbdbpMMPhQk6qqidFbVSYK+pxGT0I2Csy40zOiemskSULst4m7pTpw/6+bf+ee47zcm3cwll+7/KNdBXHsO5z5BnYHO5YCVUdmmYVfMYYz+ggKt/dRVpIuLpxswv64B546AzQoMGIwVA+p3hO5s4GYe5Hg92qjhjwIl8B23mWEUjaqCIlO486j9owChbnX7merr5yC1gS8grjSnZ4RhMgFoTIlLFw1ECMm6Ayo9YeGR/R2WIsBvXRI2hHHpidiizNpGWRhuUWPY8dCVoEyNbMdrADylk1CQ4fOXsyvemeu7jfWey1yTOpDdP0Wr/7t/bMHFzUZgHWTkyr1XMTJrOGUeoYejY3pcy4QvMrjDYH6llP8lhlWmqIi1bQWVHuNgpzQ0tguOJ8I723DbI4M4VCjS5K42vMF5LSHSwcDUqeO6SjshfIz/MB6HBkAoo9Sx83FfT8hAXdtdLR45ysZ3EsN09RdwiCBQtLZYVooq0adCcwwjqhMSKH68iny9Sp0eHXoNt4i3rSwaP19Mt/55PMwoGJgxRPhxTZHpYRw20W67YwEw9Rwc9xm+54SHexHI7gtJQJGTE/JiIQLpbB5hzyzvWVdJyH24YNtG03IddW77LIKyacUJu1IwelrUGUeP/HPpJuXLyU5qEGv4oUy5lJxrIT0Wwyf2SUUQjD3IdtDNsezmhPZyRUJtTmAD4j1dc5o2LgA5rTIVXQnMZuVFjWER9YN+KkXKDk/FQrduNq9C32xwbk3DWWdTq/22yqC3Sav4Qq8La9BhJCMAZbeEWzAGef5CbqN3Ivt39Wsp7/W86It4eychBdwPnpFVlcepUiuP0kwC8yH9m5qnM3YU88dPyO9Oi5e8HsM8xTkIDBzxzM9l4PU7rR3eRcMlp7GF2ivilILf/yy19KfYrtzm7aA6rZlv5FgX+He7qOATz4yL3Uj9jwyP3LbBqNsSJmXZgPQ19dTDCTcn2gCGvWOFY5N4v00XdUERl6OOBQ1fZHBjUc1+qgvVh7NPQKT+lvbWL2eAZbGqkJDPM+EcUhgfzUAQGSbiY1dNL9JTFwLm0Vnq37YKg2YGBtUcvs3gSOI8O076b0Mtm7E9mlbpLPrTlfBwIQVbsgV6hUwEgi6WTAlPzbuoNTfnk+1vYtdsc4Op0lf7pnRkZYd5Gf0R3Efa05ZVejKtyJFzc/CFQH4+46NtCO8JDP7hMk7AKnDgNjTh6/k8EpeQS2ygeFPRqoTxVoldpogb5K8BXOUKcVtMXbVOpSJ/V3McrD49j9xIlvEgT94fefTBvo9nUkEpk1Oq7E+8JhdPA6+gmui8HL9JZxJfS+TQlFktHcd88dQSkvpJRSwwlHpGPiNoZCSAQst0OlOPeIr243PBcigi8zY26MH0hPPv4CEUE9LTERoM7n1Yi8d42+zXJoTHckS4/63PHDE+nBe0+nOZRM9rowYUEeXKM5RuWpcD+72MKnf3o5/ejpC5Bj0GkEolRj8hfe+TaiYmnpmdgSUxzqw2eGph7+3b2gbwtvYZDNkpQHMi0Lp0GWJIylY7Fp9SAQnRetwwiZHJ0YGY/GXkJBGbDnB6gvdx5VB8c0TFQ1oKBhc7xdPnOGzzL6Dv07vqP5lYchq+9lJrj6gD0nP69MYzU78ibH51lLqr4kIwR5QeclLbgaXRHHdqqrGVA1ejxkcizyV0QJz1VVh+GKrBHMvGUiBDBlsdhR+gQs/N28eRkHSG2Lm/iuD70pHX5oLq3I0EJvqo0BcebJiJaockbOznHIsoIddfXGlJYHmx/hT5IsOtMV8sw6b7MY6HEK0Q/Tqb5NYW+TyEMjUWvzQmCZgK6qWpgD1G6BpX/q07+Szv/kuXSEc7xA5/tdk+DdZHPriKmOobc2AvtqB2dkZqQzcqFGZlQ5o9jV1dcgLbo4ozCC1l7YTLL+XGpK49iFH7TecGaZ1OAqdFSRBof2YxYiG4Z70cPw/ZAseIeNv4aRMGPYsebBewN/lv6rswhj+LO//p84I52vjEYhBTvY+0Tdq2uLbGYnYGK8uA8aL9g00Wf0W5/5m2nzhgoWuUi7b5Q1KOEQ8p9lo79RzcyrcAmoASiDawOnJHT9f37z33Mv7bsBkuOemBntQClfxugefvCBtIhF3pi2d0ahVJ17lRnFpE+/lHWqnFEFw8QsLP+rDGfcIzMUnsK2mQb3epRrMbMZJkO3thLMqyqjst6hU4m+oQgoUJwwK7MlQZhJejPPtEu23cMg7jCorwuzbR1IbZviNkYiJK2iFuE0T97XkEnKv609GfgZl9dHEHFStJZnHkw11seoivL45F2cw5S0ei8xJuNhY7iemdBpzA44ztu9JKMu6jU811H7bQgo+gSJfDNEIc47ljT0cTOjeH4SDLj/1m9scN6mc2oYLbU2EOaWpJUT59Le9BEgZOS0HFIpMSMYbtkZlZ628ucgaac8fxXhc+vH7Wdxm+Bj9qreHZJn3Jjdufn0z//436cOlGoZl0JtDYJepYZinpy1Ls65yTqpocQ7pWoHKg7q/R0EmjxzipEqkjyqmk35zPKn6EmgAhynEA2Cbaqjkj6YqTj763j//ZzLMrJfQ7vN9MT3f5zuPXcfPVWr9CQ9HsGbahM+gx0EWs/R4P/A3dSXtujX7NvnqcwXmaKahjxzA/gGNmmrBZO1x/DAscPpy//qa2TD9fShd/1cKOLPIRLsQMXy+XsO11O12+wmlLNVOmBRmnmYJQndFcVqHYuUb+GuSOO5GccoPsVI8ap2cwwnYvoaGnVGDJzYAu8LmA44bUQB0ipL8aSXeJ0LRUfiDQu2nAs2iqb0Lci8c6S59RIdIxRyoUKdY2wgFpjnqQCqGZafWTI1r8VjFHq6dahiUI5KRXegnsoS1efHyGB7ofjT4xw7BKMO1QQFErZhwamiO8mwuuWb1I5wFJ//4mepMpJ2A0ntqDRtBmJDGvCKml5SpbeNwqSDitPzAJr8sGYtQJybTWxEbm+DHe0NmjIPcJ/u597XKNLim3JEDytJ7S+NjNhqVhAmFSaD/ZVP/2r60Xe/l86wwC89/kw6aT8DRmOFwu/k7EyqUbBV3LSPwSuZkc7IrEiH9LOckc83KMsV7GQNQuPiRM4Yox2PPzuPyIqKsXZ8thNrReeCsQMDknf8GLbfTTY/ZNRgNe06xthjmPqLcPNnzIn5/9QZ5ehR1tAOtTaf7Z5RHv0Ta0CtMRZbh8RnTmN4T1Lkf98jjwKRyVrMmV+4gGojFyNUHFGB6V5/yt4V4bU1jLaZ1wj3eoM9c4M63w+f/nEw7jZxME36q9ZZM1Zzxu66I20cnEi3kFyw3uTI8HgG0acW2t0R1cvKs5Zin9aQpCDrI4J/vg5jUa8UzAVtFPbcBY6UnCMKV8ewZ8cjTEemXhExwjyxviNoY1+tEshswGxbW72VNhgfPoGjmORhjePU53AGGksp40Mct+ket4ctMjBpwbnXRCCvxz3d5pzMBtYxTlv8vsUxNEBGYiNE0kYvOqkxrrEeWT9wF0X6M8jzPIRaw94qSgD8bCjmgBHQmiUJ13EdvQZNv6ARo4yrb+zg7NB6awMNWq8ptHgRh6Bqy/60j45MdGy6k0YZyrfJ+l8HmtqcAE04cDwdOEH9wrBxwJAXh+Ix/qJ1YEOxuHTU1rifeWvk3ilrk1Lq7YhaIxBoYa++9J3vQ6tnLzgWAgflsxKmc8VlmA5HiC7imOvEQZdIiTWwCYexQXcdX6B1xlpWDo6KQyx/D7ZnBVGW89+vpVbZb1mz5T2RwQnnuebpdbry6g2OMZzOnb2TGtJk+s43v5l+ygTpg9MNGKb99M5HzmJPEJ2GZj5EE7nqFX5b57VWlIeHEnQReFuT6rTZ5cOz6fHvPZceOvcoz5GsVJTL66ggEfQlaXq949f3hMhCRJRsYcNso6rHCLmVDEhZDZ2GF+jPynwf/62jevX8+YigZ8k+fOh+mWEVanbRqFMuw34WHY0notPQwTlq3FqNTJ5wCjakchxrUzokJ2jqGA8pP8TvYzy4MCAXdebMmfQqjD6PbTpZxoe7iMzChO1KlBNKC1V6bb3Ia7xF5D4HCUNnW5TKo7ufzT2FPI3QyToGrI7u3Pi4A/6upS/+l7+RLnavsKDZHqPcF3tacCiZAqwMkHNjMoMt5scbdfKgLbe4YC18SuAe0VGJ5e9tAeGldN/EdKorky8VQthBRRSbKu1H0iBhBFpAIC1qT7/K+OrHKJKfgrG49dLltEDBeAjcXppsE/JBg/tp46XEhz6Rf9SchFhcBFUWWlL1wcwojLBIvdFX1L/yBhOEcj3H7JOBr31YIhyx2VCWgpFqCmE/PQNz6hYbfwPJom02ppRqd733wPvhkYMaPQAtlPN5PXtu0BmUzVZOZfC1oWRspuB8HqJss6MuFF6bBzeJ+CzijuMYx3idM5I+DsX0EJmkQxGVY9qP2Kpz2odkBqCPwfONSNrX6mRFZiqoM2bd8N2gCfNP/vQ76RJrbIcZVEOsK9T9Mc6sFaLdbZoY1wl2HIlhJqyMi+CiNjsabWXNqQtolm19gWcSkjX2dfDZuzgUacji8gZvk44s0cixbw2I2mqOGRQCra1CEDDws3a6gmLJTtXvJjS4zRgRBXTHMJRws8I5q0A9RHY9yzocZ92M+5msR1lfOidrn8r/WMSw+Xc7DA1og4wxnMAFoO11fr1tgGKdOISBdVn2fU3yXpyRM670wcB3C8CkH73/gbTQQQmATGkPQzwEk66Lg2zAjnT97TWExJmntAM77ibHYS6WkKzOX+JJOAWzsKj1ZKp19MKMs0fZx6PIB23REH+D9XqZCP7UfY9ibGeD2uyzNOiLXsSAt3AQwtIaa6FuvqMJ3WDR9RBajQN7QidRLUoDoRpU5xvI7HRBeb7yxI8SVWd6jGTReVwyRAldZn+8rxHvVYtRZXrvPzaH2kuPwH2ezObt998d9UDbFl6fFQUUZzIYqGF2VJ5fcaS5Yeh2ZjTozGQ8x71iv7hnHGmjeLJZ2phKFNjRP/mjP0ynj46ne04dpN0AmFVH5NqMM47mhMoZgyrkiYeR6e71yYWGEKHemyE78lrpveJZdWXzagN19jqj+bf9wz0L/N5Kb75MObMP2WqNwPJYfDgKFQ6kfXtxZhv+zEbXsL1ctA5JFl6ocPOQfK9OIJwZxzMDknBQ1A/avHYatQS/pGfHGIgqrT7Ez8sIimJoQpLIeUo4Ikej6zxD/qdqyA3VBjI8/21mZRo7XYn5xbRaa04VFd16U+jWeY5VjesG/SFmhdGfxPHXl2D40RTYb2+nuaPHOZ9FroG0k00xOtZO/9l/9VvpYu9GWrZHBnPWAIKpUWC0kVL9tlhSGkRLjUH9FX6Jf1W4quMFiIrY7DV134gIzwGtncRATTq6mLS+Z7TF8wy6OYZIplZcG+9Zv3Er/eVf+Fj64fe+DYX3QBq6AjS3wgIhipISO0ZWVKewaKlzCEO1C44vdh3OSGaRzJ+qiXh/sVY3O2+HyhnJ9NHQ+m+XnU2gr3NE+/9kEdlUqfOKhn+ghhUi659CyrjMNQqF9PSN4vr8Gf00bhzf5yf+DGc0CIe93hm9/nflXKLhjmPukqbsRMamAVGxHWYgNOuNLeA4NvQ05zHG/f78X/0lNhwCvBgsBdUHN3rpqSiOu3xG2exlD5hN+hU8jOqe6YyCYOAzxiH9b1/5SupC4KjPwgBFQUFyQ2saBfFH701XgRG9uw1uoKww60VjpDU24KqT1vTbJkhXFc5pHKNa5JpaZF6hgUfTrjO/ttFLa0GxvgGkplCslO4R6pUtqdtKVvFcR51JxHs6rivXiagEvysyQqpTO8bDrGiMdT4m/G3/je0LnJOyVjEOxUxftqDQq3Rw4Mctzv0atcstfr9MQQgBTGAplSZCf8m0mJskvEWWTp1qBCaY9stoex5I9SECqXPQsadk0bFeRnlmTpTdAyZaW6ThvsauYz21LtO9vEKtCwKQgWlMqOWeRZO4hq5qWA5DKymHHq1NKMVDyHnNIsc0eSdMWNUwyEJc9RKhAn7Wx0Qz6W3orTxvGa2RzQcZQNv92uCsZFKuVeuGyziiIXQtv/6jp9J57Oge9PKuBj8yt4rSze7yDGRkCi+7zyT0OPBP6HSUWvDwrRvpY+9+Z8DKWeHgz2dG+b2vzZrK/g5V/YGa0WCAJbibnVWGiM3q/FMb21Bx3tliDDO8/OIPuO+sAzM6gyMDkNi3cnCtR9kL6L7zGUvycGVJOJvh2iilkCUNMfUWH01SAvM0VFkMuoDpZt/8e0FgsJfHzMgNp0MSttMh+UE6KQ2iTmgRkVSlgFTKPnryBI6LBSdRgMVnRiLEJ+07T0PcQ2GWPoLq+B5vmM+YJwvxZ5fQvxviPTojHcOms4OkRUpvxLH4mqgxAbFZjJ/FIemkYpgex/f3fsnek8rrv61/Cd0Fq8+eKf7uMVwgMatJR0m06HmpEBERLZ/n/KYgWXB9Prz5uYNc9wRMPAZZkVU0qBUJ8xw4MMGY8n76wC+9Ly3WWCCHjkPfxdCAU4/R39DBiYjJW0RU9SA3/GXVbMXo9gh1owvexWd2RBQse6rGeb+N+zILi8V5Om2OA4k1sG97GMwmjNYkcDgWuwXL5v1vfUd66YVn01FlfK5RF1tcZVQ3quX0ZNi42sBJhWPUGb1BZuRGLcb8NcXOgGFzdqTR0rDuN3nqkAb23iB11DdZJVCYM6R0EA5bxxm9wgZ70TohTZDwNPbrRkEzjUjOzoi8Xsp5DGZGg1nb653RgF98zV9zZmTkKpSl5piJoQPSAMZIx2TW1bif00SZdwPJvuuRBzF6lfoxRnsQwihredD5hBGqos5wRsINVQ0umFdCWBojAxHWwS67b48A7l8/9li6pV7dDDI1BBotnAdTNNK5D78rXaUHSrmbAyNEkmagrNNuj74dapdKFTVZJ6qID/OabYzT8q0rMJpaUHFXqYvag5M10jyN1gTRNO9R/8zRgLeEsPg3/i9NIkE0hMPYY8+pfQbwHo4Euiifa43DCatmlToZ1MwdZ+1SIDCz/6dG5igNfI6GUh2S6iRr9LzsmuXx3eIG3JLizt4eAnLbI4IOgV27/L0vASPlGcfQWXBE0n1h8mL/xpAnP8XzOUw/0iOn7g+a8xh7YYxsaQYoqM49msaIX3rp2TSKMv729U46MXYkdWCi6n6Mz3Wtkm0cl2JdUAg/mi4lKBEN2fy6DIpx5u0PUzcCMppbgBCUx2LLKCwTTWPkTfVVAhJtQ1HyL5l5rN0BlNl1EhA335tcS592kH8HRPs8TLQ+UwsUCB5ShFeauBRxgwuJHNKh7U0TEeF4rlxZlWM4+8Ncwwy28X4agB2rrtLBYPazHzzpxPyuHFXYtwpqfqPMqARYMYYC25TdazVOXVVvsqIDEKNkoM6Os7/Xse0bi2mbKbIHUC3pQ6Sq1Rz2yNozpAnYLcN0mo/Qa2FNORO40+J57TrCBjUKeulCHsxrteSyizMaRrU7xiiwUcKRXLiAgjN9OmQ0/tsHY2+QGYMOwFHh1zHYOgBJAAvUjXyNQ+lUB9BRKG4aqtp86YDK+G6dgFmJS9EsSCfkyeSxDGomQenGCUjNllDR91i8RkeyokMSguM8jTRNuYMtZ2GO36tJZ4Ou2Y1ZkYoMHteMqLzGjOsa1xLGleMfreSPhPuM/j1PMznPpbOywTUTmaK80GUBb5NZ9BkZMTndTb/8uY+mJmOPX2UTjtAY2dGqcE49VBmkCdSUlbEWYhZj6mwNSZiFTdlg0Tnxs2VtwhSdxT+FA+mtLKWfe+iBNL0OPZYHvENh06S3D5vOaMaNEjUk6ZIYsA6D9M7wLIaAX44QdQ4t0s8CZbTOePI2maD3aO7oEbKpAMyyw3aGDNdp9KfKdJlk6XOKrNQ/zVg0PAMOx7+WzRbPbmDj/TkYTfJGFJvNyRpplX+/Qpr0HFlbbxjlgQrCimm4FaQVg+CqDyi1GutjQlXet3imFeRQnEA4rYrdFTRsnWSFP6vSYE+YUJa5qVI9ss3MUjpEqTYztym+jvL3KaLtT33gA0R6BDNsPhXPW0bOGoIKnlGzy7Ub8lPi45H1Zsi0zGzRwDqyOwgfQWBR1YKAyJ4M9o2qzD1+d5n1/2++/ifpzjN3Y4iFQgj0DtH3Mw8c7JBDsoY2WY0BxJ7TOxHVbBvw4WyG7fUQdsbBjNpDBENpGAcLY4d1wdrT+XENqsWvCUfS0LsG9LhJb0tPxW0MvkX/lVFlkDA07CedkDUu77G1TtmQVRhSZfADCJSjvYW4fZ0mS2dcMTx3gYU1ZPbXxfgAacNxTGWIKpzXIMc6l9mHRte1CBsz5gEJPXLQUa5nnvOa4b1vv4P6iM9FtiPrIwZkK+/FZ85Sj+jfWkvXfvICY1xAWLhfqmMPgWY49C7rAoQ9jK9S8+sCD27zmnUysgfe8/PMtqqlVYzi9fXldIlvVfmHsBl333lnOuEEYAVYrSHSbtGBOCQbUVgygrUSjNgMbJYkPM+xNw2EgQt7vHadNfKnQHNLrjvsW0eoDxRlJKR7ZE1Wclacs6Kr1vVUGiJHC6ULlTcmyegfOXoYVXRH0Hgv8mjx8hUITMB7kZJn52N3VPT05LUaf/qaai8FFKlSTkXWyKLDAvG2dfBynp9IjEjKHEo2wojKRdns29iGRXntfJrugsD4mVxn6FtaC5ZmLgLktcV953wcnsegqUadcsIme5DoZ5x2FCkRviYGiI6kM0MH3/Kfk4jA9FCRO+i7SGBUTiMWKBcmW06s1DHkhVViZiENPKYgEnHoHCIDInMp/RhCZ8Jrl8lAjBSaLLKTPOSL1JfCuRF5OPOoDLjKNQri2KpWJRS4wWdMV2PQzcyWqO/UJEFUk2ljGquUbrFxzkUNvMv2DOlx+Z3swMj6cDI+CJ2bXzrJiHZ0itTMikSQjsr62EwTxXHUazvUGYZg2czNHkVGnpkkN59Jv/Pf/k66jjTHTaNAp1w6apkH1bPAY2E4NyXkrEPjy83OCtptIkoHrmCYOLcuD1bK5hg1oHprLb377nNpkr+PqIVHRGXsuAe1Uyad0Z7RtRtRWSD7u04eOw6evJPu8F5cvJ52rjI+Amu/Cc9fmGIW59uvBCmty2WILTsjYbrijMLZuLEq5xB1odvQ8u1VXzkiM/DbG+G1EEX02YQzsiZUS/bdX4eN8+TSKj0XZGp+VvX+8nkRPFUHLc6oZFyRCcXtvF1TKtmRqIINqzkayxvOxR8ZiZm5oBebQ30+s27hw5DuwVE1cSrjGL4xYNfP/OJHke5fTgfIhC3fyfjzeRYqb5xLRIs4iGg0LNoD+b75OudB2Sht5up9tSCsMKcWNr+eXiORAbIJx45vrTPDhyx4m3rMDWnRRPyrUGZlbUr5l4hs5jzJqZhhKyfRxwDvEcGrLu3ANzp0guZr45vLygynw/qbPHQ4NU4dTx2y+K8+/1zqQgboDGs2qKdwx7bI4EOuJuRvdBZGIPk7/l490lyXyIxJv4SnyrrOLD7/me+/GnPu38JC9J4V9eZ2QIS5WK1dLNNAPa4ajWZh9hAhlxjOaZ6srcb7P3bfnTgnDDBZpFIB0zjuLkHYNpnhBkP8XPt1lBOmpSWbDXiXNbbVuJPBhVsQAETPgIsxnuNz6VqX3jPuSItMq2/PGQSBDvXag7aU2EQvaYL+mWOnjqWpQ+h08hobTA30osFelpwsU16nqHKduqg1wE0W9nlg/uevvJpu0nTc40aRxMVYkX6wGR1Pznk6t8u1H1lohpUbqqMoUyR5wZo192SK67uXYOUox2GGQYxOGZTBKtcZ955jhl8U0PDJec8N1Ny7ZunVuh4M7mL9Cs9po3iNDe7WDS05OA2hx72Xadfl4dnKUYfAdRSB29PwpSas4flhOi/eJ5EmsnORgHCK2j9IS9Szt019nZtMcD9i1sWed035Opb3maHmfV9k6CQFKRzAyy+/vK9pdCdO41WMeuDdLIwFjLqLSIXumGvOSZZprrLp3Oz+vtRgZNmZOekQzLBcnCGMyp+OfvC91pw0kq59XyNBoYXblNVjX4s/s79oGWcie0d6uLJFZmY233lwXaXiAAAgAElEQVTskl0Jz0lgKHWhGDvO9y4GYI4MSBq4G8Ljmb15Djrh+HZYn9p2Rgr2wfA+Z57sEhXNHpqlBgN8gqz7xLQP9Ub6wj/6Ynqe2UU9osGeek4Ea/Qs5qhZXSyjcAVKzeCkREaBDu/PQiOAw1DTjc2i3VEOxqYvsqEjFIfeInxplmgUBc3V7AG8LppiNfDO+NEZ2aS5iKz94fmFdJSNc1R6PA1rWxcupSOwV2QuugAnaagkVAxD/kbOSJVojdL/G2c0uOE9TlaVIEpldTWoA6xgGFbpuP/uq1fSVvO2Mwr4oHJ+keQ4NpWv4oxK5lH+XeCGQZhuiAPUFR+tNlrOkEyYcjbSo5fBdSk2LUTj3Kssa0NRWJIFkfDMXjt94dN/Nd28eJ6fObqCZj1rD9EAadCXn18uVLOplC+M+pNrJ8b5RhCkURIxL8r01hQ0WOtAM65zqa83aRdYgqFphrUDwWBK+FumJs5LZfgtxFyFEWW+9RUP5nX2s8tOMoqssW5GWZdet6rXu0A9Q4SsZtE3e9R4UX049cCDNBU3mJMERMqff3b9ckLjgDoOASVNi9GxoyKzmYlO3GApIuYcOUsAKs4nB1O3K4RZELUEWVUkrg/jIA2uoTjmgF3MAKova3X+rOH95xkFA9B6tM8CSFTvZ5/NJL+b5rynud5Jvu+DxTnDc7OHsYVM0xpBlgZaZ2ytaYpTW1DHrr0OtG1jac4Q7KkahJI9jX34V8VAMiiGwTCc72B6BdWPTZou1zmWE5JH7Xvk2QqXGcQMg464fhbby2kKh1DDITlfyO/Qu6vqSj0ytmWfNeMzbkG4CCkobEyHiGQE5yqZSXjelNLMxyBqT/3B+M97aPMrtiSERsmIyCbGeeYTrNMJrvEOMtw7gR3HWC/eS5LU/a9C4w4HQ/1t1ygIJq8KMkJnO+wDK76RsQzUkwqpK2dHAQoGHb+nOKrTcLFd2uPry0gyWTeyiZ5709illMAaOgI0Ow1BYcx2DbMq9kgEF7B3d2lTMXDSM25jtzoEUoIcwuYt0Jt+RK05aAwnOgxMN3Lm7+yJTfsh9veEE7Fgzr+V8ZFOfYFMxv4eISzrSWYjQmK+TxjMyalbbPrCctvjZ2eYc+6xZN25+X2/zkXat59l1qXygjfE10SDmUVVsh4zM5UVPM4UTrBI5JSREz4M4UIzIFN+N70QW2R0spV0VDyGGRyMZIye2K/QHefuV4xD1+FIqnA8BV9FBNZr0+HdWjTDkwrcYX7SHWnplSuMo+gzgXU9ffr3fj09v8EGUcwRKGoCML7Ghjt1+ng6tYD+larKlRSHEi1em5NsX8IhXqOuM05f0roPaRy+Er9XW+4uJnw+snAo1Z11z4PuyTgy1cUZdXFGXSf28VAlL2g0r70KA5D7d5a+pAk/g5HPS8+8kE5NA09W86HUrpPR5iL1eiNiicyIn7mh/n9xRmZ0kjLsb6F3gQXXpibzTYKYFs3BJTOKaLo4I+tilTMa7OOInjXZTbwpXl8x06JROaAH1YyzCsGgREmI4QJbNenbcd2VCDFHx5ld1DBK5BmObN5Kv/U3Pp1uMpJcB6BBHqFfK2dWFSTJuoxMmp8Y3MUQMR18pTbvpGPV0m8i2rmBQZKhtglTzWc1hqGbZW1KFVB0taPMkBE1EbgRvMy4XTLqPkZnRwgE5tkByCcTGIIxYRvpzibwGK7OutRKHCZKEXVhN+tgRLBrZhUnj6aj1L1uoHCwh9Fa5fVbOKNnIbP8lGyiBb6/iyNz3gKrIe5DZEMa77iVGcLJ3WgDqW9l8rx3BlYl+/RPf6aDiaZFx3FUWWLJQspYAftihJiLLllAXJFRYBlVqebfBljmbmNG1EThM8r7YOD3uLeyzSRxRONu2HPWAnpvdvPPdNbTMUe1c+/qZCgxNy3gr9vGujgjn/s0AeCWcCfq2ZtjM+lViphXOV6XrDgzA7OsjY4myCcYEgON7hjwkvO/aH5f0y4AgbZ4NmbCyj66V536ax1umTpel+vNKqzU/ajlOZ7boXwyIlXVVmR1lHOIkeaSinAWQrShpeC/uTcSWRoEuE3u7VHW8VlqwHUg/TFqiv24b5mY02ItadOuEaR3sEXbXFOfQHqcfqoZsuNzd98Rckw2KEdrSRVQhIgAe0W28o1Fxt/weQ4QneFzVKy4BArlBF21Q5VJMvORdDEEWjQGyWTS3jXlmfj28wXdOqu03Zi9G3RHiaDKztxzZI6ReHPelirMjkobD474zNCdH/xv9mSgrWL8xZCtteipJAoU8kIRIw09OE5e+ZygjPIBN7kBtehuJkpRIw7IzCzEhe3is5Zjj48woPCbht6b4fFtTp3g3xIOjGQjgrTnhmMLnYVDsubC+XgOvi+cjarcvCdeYz9RFZ1aq9JABHSn4rd4c6XGoMOysdWb6nXpCFUPL1CMMkE62w2O56TbSRzGCEoCq2vSyp3+MpIYmZLe9hYk/O+aT9vzU2lIHSeglvsPn0gPnj7F/egQzdhrZOE8G8x9JovXzHmOkLn86Knn0yvc822iYc+9QWb0Jgz2GSCcIWAHKXQdMiPp4jVop2ZGlKxjQ6roO4IR22DU8Sgb9tEH7kmtGwwa3NxJV3/0TDpNc2mHY+sEp1lYNR665+FzE94rMJ24SHFGZYZVsMHcCBVjq5x/iaDc1BpkceSf9WVPhYPz6kRAfQonG0Swl9nYzyiwSxQcOHvBgWRfBUaXYboCHQySIiLV5/elIOxr3ECuEd8ndTaLhdprYz9DVfewF4WsRzkaF7zEAK9Hw2am38QRTzgcDQbkZz/1CXrVZGhlTcFdMC/7qrZYSzb7Kn6pOoh/V4op1gnrawujE18VlDgCUyuGGDql1noXWZY0fMkGO5evp1mcxKSQCOc0gYG2JqRe99YkzxWIaHyGPphJAhSbATGs1iaUWBlxpg73TsUFo17hwJs3ltPCKDPAMHQTp06l448+ysA25KqEgiK7YQ9z3reIyr/53AupO0VjNtcl261PJ2t25TnLC2etU7IWZINbdlUhiZQHqOVOeZtQ/couPf9PhCRGdrtPw9lnY1NGCsRrCdQK9hefE7Bq/ppAmzAYlbJKoeCP8j2NB1Ayy3qKh5QEFPR2XuPIBiV6nLU0zr6YIyM8zl2cRC1/1PETEhA81yqAKedTPs9R9YJHVKogF8AuZJ9f5fOWFDDm3zLyOma5zvWKLD+f+RbEij2ezQaNnZv49A3gKVULzHKjr4Zzkk+mwXb9C1/GtVp31GmbPXIcm1t1RtbIfJ4e3OvMzLNqrIUn6xowY+RsRzmfKX5//9ETwPrcC3Sab1xaQrLtZiiyFL03n9eeAs2Ba5sCefY4XiDgOp3D95+7G9WMzSCkRR8p5ZPIdLjmUcVcrTfqRPkyUNSWajcdiDmETVIdZwQHaybftH9NNXozZ1EH69AiFXz2Nlns5hJIFM7IOpgLxueobl0JNqNGbeAnS5PzGR2t5IDMKjTO0avDRpc6bcbgt5I9wmcy5azT6AF1SnED2CxnyYBeeu45jCxFeX6uQxCus04jbGamowNyAwsVeXwzrrJgA06zz4gTMtPSOHVUY3AT8G0mFnOJOPmiACEUeIMMKwrIVYblcdW/06H6e6FH6eIailDzrupCZko2AjZ8IJyH/zaa8lqEATV6kc3J/CErGiO6drTDiBFbdzH9x7/28XRt9WK6Dhx3P2McTkH7vlNVZKT9xyeI4vlzANjID7PauF0WxCasprHp+fTs1evpqcsv59QZh/auM2dpKpTKiRghkXKLh68zquOMdpTgMELGGdV5wDVoUi0i8DaU3Xe/+23p5qWL6SiTJC/+2Y/SySlqcDyHFsXWcSKccfqWdtnEQQ+3f4Y1IBNHrKDUjMrcop/ljAr8ErWYv8AZBT7MK5zuYkbWB9PaoMnzaQz3DX7X4XpKL05kHgEN2dzL3ytnVLIfAwr/7jnb+5FVg4W+cuuAkXWGJ7I8jos6y9oUxWCNaTVLhSdSmkLHWRuqRDvbZYbnNQHE5eRMg6gWhn0TOrTklo7OCGehYkDPKF4YSEq8RXI2kZsvyBtVlJlLLlnNwCJ3hnrE/50LDCwMLLeF8bh14XwCPKXhWeFbokrqPfV5GroZW9FmvTkavW8WrNqAsEs4Ar/9PDNEAiyynA2MyupVadqT6Z53fyDdxPlvs9n7XJucKDvmr0Fu6ZNtfwUm1xZjItYwNroFIRi/Ah5yPfC3cOJmPzzfqCHEva3GjBjCcIFNsgEzoZL5FOjUY8Xrq5pQoBwRsGRWWfQ+DXyV9/sjFR4EiEB8cjRNLW2aGsO4KQn3PeyykFfgibLMMvEhmlhleGFo72A5N2kyHnWvxbrI7rI4vQLRlWNlqDdErdImTm0dmZo17t86sPKOKBFZjESDbQK2bWsa3KMOOHwXEsMt7uAKrNg2gUwwJYVosQ+2STiaRfWNWAPR8Oo/rAXpULhG97cOQ5tkzY6aqvXlmMAbSuVZdy/WkuKrnLCOy4ljY5YpuB1tZLWGNqgnIl4Zo7wrEk0mnuTPdn/XcaYyCBVwnWbiQGhbRpCsc1E8IzfQxx6zJqpyhnPDDEa5duvmIlUR5AkrOtE1WkH8DOcu8TMDBM51BDjVZ+0acC1Nc5zla2iGUhvdwWlnQpHOKCcCIVrEwrMOXtYCH5FHSOw4TI5NehLoy8wj6NMceMKOZXtu+FmbrGWczCd458Jo1Wu8EOE3v8yAQoKCzXznuXPhdS/h4KLxtZplZPYjFXyi0oLzYv1Mb4qe1+zJY0R9KaA78GNVFiAy1DiG6X7pffLCYlifo88r+NDjyLyzduSXMON1IMWIyH2gVYNvITD4+TpjrzEeLK9zptPWFjjnznoYNMcn2+i3vXE5/f4/+Ovpj7/65XTsvrPpnne8Ld3NddaBXiaIXLaYvDhGJGoWVVLhAikFHLkNQw+2zQYMuTQ7l568/GpEJ01EBd8Gu2oEvHkc46isUAu1ZrV7GjijkKfHOFlwqqv0AObaA8rYIgJ53wffk86/8Ey6m1EMl3/447QADXiYiFyySRPK9wyfo9hsDPpicbihQ/rFirG4t9lJVXj+Wc4oIhv+i9oIKznmr7zBlxCKlZOOGlU4ox7aVFe5hqeBETbMZNQMqxxaQLVVZmREHlKXnKOfIdxbZlPpjIQXQ7SVbwOkQkcdJ7Pc6auTyOZhXRYYzj/dxLNAKkZ9oY2GM7PwvYYT9/Kv3WDwo+PFOem2jC7fj5Gv8/yaMosw5tpDjZ4jN9yFQbwAHokBYlKFPW7FhnK3jYvRR0HfbCYTF6J24n0hmJnFoRzgWl5+8gfp5qvn0wJituMTtXTHEVhGjBHfwXD1yYjtZm8K9fLejplhRNkeRiMmlZp1wLkur8GCnYPEcvwsUjMMpgQG2QsGlQVoYCUM0hJvfBYV5uf47uGQtvh8lQv8ihIGRsUCtNNuvVczSM5k9C4bt0BDq68uWUioCvAcDBYik/XTuHbLmbffkzOj/SI5md2f/8praJfeKquWNe7rOFnfJIXu2hoBm82eXEeAhpUDij3lB3JSZjhTGNeDBH/HgOiaZKl1vbXQX6i9v7Ez6gsz8ZoaUb1OwEm2XdCKXSDkK6iE38CetLC+LRXYWZ9d9xsBYIeeru2pelrFa27al0xgGbUvIUazQiC2PtjbjlCcKJ+nYW1PDT3WSMNsj2uy3mcj+i7vsf4XShi2euhrgeOyEKxBKcGMwZVBEH/aY1a3ngkEPDbMwBNUK2boI5ygVywzT3Pwtk292eGCIY0m6QMquRl8jAXiZA3C3INlTI3PIIgmOkf+3mAdjLEXtKuiCK4Jw4Wgh3DdkfwKk3tfCIr7OJvtPforsVFd7Iv8AVqFA8GRLm612+GYDv5TnaVDPWkbZMdgYB2hVdeM67m33TkzdMcH/jGwLOMfcBo1qdZ8llnFOs5GereYu1CXqZTYYl1nw8Wo7F16k+w5GuViheSsE1mj8caYAXnRXnyZHqsj8cb45SwjoTSdTdDKr10NWM7FJmxmhnNdZpxemp/rWIRopJqbcQkRmPFcw6BrTAIm4DtqU1K4Y2Om/YZcF7POLOZucDxveERx/NxGVx2r566hHEUuRgrwgflDaQ2h1BrNW1O1Vvq7/+lfS1//43+VTp05GXWXz33us7Ds6BBXTl5NM4PlsoEiUsxQXYaeWnHvOhiOdSCsKWTsv/HVryC7ci198J3vgCm0hUGzt4pMQacE7GcPRzDAkOKvU1epUQhso1WlokKHKP7Df+nD6aWXibZZKRs/eTkdJjSzf+Ya3eo6/GnGSuddn2Xgi3NUhidmGRHNKa0fIyqqr2Co6RgCptBi5SmdRbHY/oC+mndEU1lqhYVMtN3FMOiMuhisLRiGS/iRF5ECEg7Z0qgaIQfNh03O2tqPnIGGNiiSRpOhwqXRRsBGkpZMxDs/R8ZqFOc5SgPm/bI2z5w5TV8adHszeejtURoXkmTTKpfUbi3FeumAe0uJz7TZnAUY9OxKb6ZuJ3PIQnpdVmRE3WI8HCsKq4Z+FSVW5+LI+MrQFgMQ9RTXWkSpGW7MS9E/vV42LtH0sDUk1sc866Z742p6+rFvpofuOQU0h0O1Pdlo0ZHW1i7IzEOrMVSXM5wZQqgcr+5YcCaItph2OnPkDFn0DI6Idgpg2xAOsn/FrJP3rXAtL2KgvnuFdgw04oYU9K1mK5jBRfbmnxokjVEAU/nLNVBTXb66Jp+JkbNfGuIoPEcWZEaQ10iB4fLPc50vIMFqL+Qs+3amZNtCJAYGHDzeaauwHet5yN9wnV0yQANBe2tcw+5bM7YO/1wgUDnH/ZnYuIWB9vnm56Pyt2yz3MPm48vQc87cdem5xhh/4xo2RXvY97cgeXRAFs5vkBUjGmrj7h7SRbugFUPHpoDVub9khz0MeshpGeWbrTqp1yzJKxVa5A+zgch0FHfl883uG+xR0Z0MkAZBkvuFY4jMiSCb59QAnp1SO5JnHVOqJVVxruGY+H0Me3RmGbagfuAojcSUCwiKbJYdp6Ylq9M6VVCqOUbDPqvqWTmuIQIN97dZr3Bm9AR5/rmxPmaJGTwFPOcNo+eRVhN/17XVgL3lc56aorRi2cDjeB+qPWDgG1O/+dNSgUofbexjW/Fc/i0xKKaBO54Gpz+Hr9HhAXHSZ3TXF/aKcyiZhv+OFJ6HEfN+gL8sYrn4dBDWcjT0Rm72J/laP9TMwwxI51IyD09Sh1SUvK0dCckZ4XpRZU5GZCg4FtkbBZLTIYWoKa8T9w+vy7FLDaPFedWtAXHD5iE6mN0IFQrBRU2BrwINCgHqZL0hsvVkunnuXlNh1WXGTyMc7/IKHCQi2T1W2gGw/l3YNHPNXvpFmhOfeuY71MesrQ2lz/+tvxmd/SUSyzFEMURV9Mf5R9HcqIpF34VmuwtevEX/yL/98v+aTizMpPe89eGApEYQ0Wwrasqi6kXUQaorXdiJnXQs9tfpiZKNglPaIuP4+Y9/JL148UKaJaJpPf9KmtuERccZXFpdxKEyvIxoOCJU4a1qIYVkiBG7UaK01mAFlQbU7EytDhRJoEBIqtqCOLB1EV1Xlw3SErOm1mUzq134He6F4p+X1rbSOoZlhTXtELMtjIZovVmQkJtGepzivnWaUfuk4vixCwI/V6vLn6maYpVpGvUC5W1mkT5S4sm6pOyjda7T8dISBmISrj1BwUhy6Bib0w0nzMbvQvHZKzMooZC/BzOqySTRGmvKJtB9VpHVZaNx62pu3gqukNxgg27B6F1fpU/DNSsDqxjugCP2HRPXodon905dt1Gep43NrcVL1PdQ9hihSdkJnDokvZhQDgQF5+kwWTo+X0cuTT8bsDyUrT9L/XL+JM6I/q0mwqtO+zR6xdkIDWpo1vmcizikr73IRF0aD0kCoTJbo8g07NC1G3BGY+Fs8rmH09m/htsq1oPXViBcZ3IVhxPwZfXeDNkV+n1mHpavwWOHMeNXoThANu2E2hEaWadAJZxYW4P1NhoOJTtBR7Qc5mLuJIueoGfM+T7uV/u59mIGVM6S7K2z6dhvDW3bgEwCiTbFrFaXXWWwm2SWuzMo0CDvJcuupbYgfHMnqq5QLxam22NN2FOjUw5mWhh8IVTZrnxHXUsrIBJe9WPxd4N4nZLBlF/CczF4Qoi5ckJ7iB9PY6A3YV3ae9VnLRvgSHgx67YXyP1hfLPJdd3z5vcCF8K3JJgb5X6M8+3dtcG4QJTe1zKIVETEER6uC/egMmfDzl1jLXQJvKWox9j0CkWKdgKdh3uSvS1RYpOAOeTgcDDaeGuy2wTKJZiNERVcpjbfwYTu7Qy95+wvWmhg2jlRuiP5ISBTA4eRTO0u9LpCy77i5FYMtZvOLMODWew3E9FY+zOzmmCS8C2sFV3J3HAjVv+UySbcIvHA95oReXxPcsuaBr/TQZSGWGE58RM7pnVU3sA1oUDeZ9YSU2ZxNjGBkJ/F0DsdI144oi8W15Hjx2iYXcxKDFKkzcKqOldhCM5QG9viOE52vUpG5YwlHZZq5GZK/s4sbxQroENYhmWi0Zth9vP734rCb/cWkkNX0chbiOjjb/3tX+M6HYfuZszNom6YwSJtqYPYtzBEYRs/wn2YSP/LH/wzGlzX08N3HU8njxi1sunGoD8TwXaBLSyEuhCUC8JL03nP8kXux54Lja73970f/WD66asvpwXS9dZLl9LkEteCYb28wigQzn8KnDZrm+X6i9SfIASYpGCM64xzFoaKYXEVbBMZURRVjfxy/0ZklWZBHseeKuEiiu7XmXrr9xXWQ5uaixTqSaBBDWOP722+d9ksFo3hHsU9M5p0446x2d3QAQlzrClqHnb7tyFx1HimHe6rPReLS/Sz8XopvkabbhILt/bjNGSgVRBTFMLZjBF98vsIXjmORiCiVCEUnpGwwQ405xGiu9ocMiVQz/ccSW1UyWvNEoozilJ/haMH004IYgCCKn13YWRVLND56bSqP/cNbnT3Cx/KlELjjbsxSba0vUEv29JzOCkdcDacRq2SKGKEMz1acSwNDOs5OsUUJHUmz8E7UmPmMFATwQDMLEVJhaicKTUMJKTBc9j6de7tl3/4BNILC6xx2Fe8JoghOgABUu7/fmbkGq6yR43ma51qvq5Sg8m1l+yEzKCLAxsk7ZTfR50nAu1M7Bm8T0WqJ261RW8JNDjeCTKkLo2tczjmJpBQE6jLYEgjP8ysnRM842Mo3E9vW2PWDNtjxL6BjbrNPdZQBmnH+1fhjU4b9l6G+ojSO6FCkrP1He47IC4tG/PpJlHQLfefDDpQivUDHNcsKWIK2XC5JtTgPA1KA0L1/A1QOJZOScfTYiS62oBhjLn2JmvV1+WALyM5IIB231BTRDiAsekQKumpAvnhuUg1z9+OSK+o52RnklHaAGJ76Bx2YK+N8Bkj1BpDJggHHnB4FQS7XrXPAeHxvSvExjnkIBwHTdbidOBdW0qA2kIs2t+b3WAbN2Bj9kRrOGdRixi0yt8N7v0SsMhZT1bsKLp9HY6lGdF56fz267xcyyzizmMqx+gs/bxUy5NedRgvv/hijF1wQWnMPeAKBsYRDl6YDkjWXUBOYtbcqMMY9CvWY1Tt5n2y23y/H+5sIZ2NTkPnovKBzsyFISlB5xNkAo6ts9FJyVjqkBk5csIaUCxyPssa04jv5bXK9izymRImyuC/GFXxk5/EXTnAOZXR5DoWrY+zikoUq06dxAWJE1LSX4WgEdfEZx+jz8cbrdPb3SHD4rwXkApZvHqZO7qYPvvLH0mXzz/N8Yeor50IJ/TXPvPpgKe8Ry7KmNA5EE36uQWm04iT9AB9TgDPfTVdQdKkvnk9/aX3v436BhuP6GqnRmfyBMKZQ8wicuYPxmnc6IRNucM8kWGnfPJZPnyHEb77Iz+fXrjMlFeYfVvnL6fGlbV0BGju8pJKE2xo4Bzhq7I5gqxhpIZhq1NzsVnNabBhQCtYw21tbOnG9zs2NQZKx7jF87C4uwh76dnFy6mNEW8TzY1CRxY6cJKm57wrm87GNv5dJzNq4vQszmv4DrImFlgrqrqvwwpscaw2A9dk+igcu02ms8O1OXlTsNBmQ430JBmYXfATND+2ia4syNqnVSLvkrF4b6a4bsVljVjtYRGXr+F0DaZ00pt0hDe5Z12M/eRx4F+o9RavrQvVjRY1KuqaFYZh1Ix0ylUTK38vjNJyP3sKelbPPqDg6u/Rh+MIBY2PxV82Y4/ZSpNkS+oZ9q8+TwTPFGFrDkAiDhsbRtVZ9t4Q8HBseKnDmDpV2COq56kePHEP4xDmgEC5t9CUmTjAOfLkIL+MqfnGe1TLvkVt6l9861tpD8e1uYUBgvWXh6xl8oDRcDRC829VsTUog31C+9dRZTjFCQ06o8g2K0JRyRZ936DzKXvBnw86cYMf8pU83kQCivJYfNYEj3iSoGzt4tV0GtJPAxKITFLv5eweyiPcqzEg7ia1rB6QdlAxaGStk8F4DUE4Mas1F6hqeG3WZRCO7a/TI1Q10zgHgk6b0dcw9Gv8uSudWeeO1t0ue34Xp6QjshcniAggFE4E3nIMTHUPperH88YpjOJ4pOzbX5QDJSBonVF4edeXbQs2vxKk8X3QwHiNmpCok9lERTCI4X7WjXjvqMMu2U9E0QSr1LHJ8JepB3YI8DcMbIIBJ90baEzCGHZN2CzaY1jjk0DfllsMqzZxMnnelwgCS1M1DWufrj+ekdC3f2/LxBU+ZU1nhRqCHBEo/r1EDasTji5L+xTB7QzR8m+yzVw7xc5g282OfP6WKFR4gEUH/2CFfc2k16HT/8meDLgCra0RfUp/NhOxMfU8TDkhLZ2STsPF5YkYfVpP8nU59aIzmu+pyluGGjbHsnejieHxWNFYe+FCLFqhOj/Tk1ZKSNhPiG+CaNVaVNQojNiq7OkGFHKvxAxL56MzW+WmBvVbLw1M5wqoDrAAACAASURBVM23fqUDK/8OyI3jN/ksMUydahhynJLOxnPSiAWrjmvz+Hr8tbUbecwuhnhmqpmmx7fTZz71wfSdb/zr9L73vitdunIpPfDAA+m973s3TtqmxhxFxtwU1aurqDHWXfV3IRYzXvXI/qf/4Z9Cj9xIh0Y66bOf/BAbDFViYLlefYYu/cNExgQBbMRd8XM1Arku9eUUUzTy0nEv8bkPvuPt6SIj0c9RP1l78ZW0+eOX01nGEyzT0OkimyDCEjd2xLDsRCnLYVzMlmJHKMiJ0bCo689wAMrKuFHVzLP/Q6emuKmbtcV7XyRjvd7dTDcxfGvssh1W8hbX1AQSnKBHZ4E6W0Bvfo50YrMTPqeFw9lC6oYbm3oQCYY4l671HByGuLQb2BlPCsiOm31ws5yRk4VvczE9Ik/hVBlmZjEe24Uvk833BKQmJIJBJeSOoXFcy4iUoByIhuxNj4mmw0AFfZhAh8/dlZaRielPIf2EMR4DRo0XRqqbHUjUR/hZj/tUBrDZp/YaqInzjdEmQqB+7TsjKMyytLyGYP3ZawKcQ6ZYQwB07zqK99ybOpFtk4cQQFkov3vOWVYrHKHvFeOX0MDfR4iKGzNHabCcZvIvBAYzJ4dKYdglV8hQcxzWKoHCv0ATr3/wCAxBaMqCWFVQkmsqzi+ibiRsV1GK8+nnTKhQu+M8hN2saZnpVNlVkZLKF317vRd0oASV5ZiDrxmH0BMzjuyx8b6ZQYTD4ZyAfyY11quo9DN4cor9MMJohV0L8yAKJ3n5Yeo5E2qj4cidPTY+go0yE7FOV61jH2WR7omMXcjWgIDnpROyjmv2v7hLjxZZJIsYliJZPc5skyBhkyBjmnUiDK06gWvbJxwkBe8xny3UHXAn17BrM3RFFGoiJxb6KVFnVQpMnbZck9UpzmA/fU+fzMQZm5K/rMlKtumBhqwDiylQbfniJvtuiyCsBUKyhQRZm8wlZuDqBGScKmXEeZXnFRJWsuY4n5jzJlQu0udz4z/ntNUUeAaNiOvh+mwoHsdmXid5kPAUEF/AjrmcIcRpXSruqQ7TNV3VAF0TXmfUyYVAA7wIylM45sjQ3NOcq4G/NXfZmcJ2txZvnRmafOjvB4GhpM4aa6Gv+DS+7B0KAgKOZdv0mhtXnIgwkRfphxSx05hlpCdkEQt96aSE22xOLUrbkTnx8zLaQRKCC/amUCAGwosWTtPLO3PILKnUgEJvjt/rNIpu3ZJkBbny8t192Hz+KtcQCtxKEnENjrjQuGSvnGtRfk4bQ68ag47VWoQRscoRh4/Ocu46XdJ9GuvqZEa/+/d+Lf3g219Jd999d/roRz8aRTzHhksy6Mt2i5WAQYgO+bwZBjeelOJV6NhXr99I//1/90/S3Ufn0mhrMf32r/0qEvhq+5l1ANfhjIYY/dunSruD9egBW0UtSrhOmE3sl4e6zvmdvu9eel9a6fSdp9Lmy1fS8hMvpHmYKx3gAQu6EiKGY9AbkjhEX7tiv1KWXSI4EWE1WYwuZofwKXAaWDfGQDqqcJrUZrpl0hrO8qeXr6VLRGLzd51OY8cOR93FiN9o1ZrGhv08rNBVxlj47GUCbpBpdnHqPYIFHY1stRmhVmzthJ9rsdQ6j9wVN7JyPTp18XLOZVTKqc5FR8SfEclrjMO/5GZp4/wY91zVd6KZkEJWwIL+XN2ssLxREeF5QbnW4HD8sUNM/DzFvC4crqSGEe9ZxvOilqYzin9znB2puFWGUPqhSk9Nw8w4HJAu83bNKDgQNko6vVXVau5BTWckrAKde6HWST999kmEKB0xYrCgAy2eM9cjdaDe3zCbFczkKIbaOI7/4BnqQWT7VqS8h65hS4LCJ3wvo379Lx9/PG0fPMSUYLJb3ZWwi+ch7d0AwEw5WIK+O6/bgGdfVwcr69mXlN9FsFGx797IGZU6UdkT8VkaT4lCVspEJnQLHNO6JlYzTrzh/cHxCNP1b66jV0dPE8bT85xmjRwEVlIJoEYrxLZOHHJGgzElPiqz+G1eYxa5SiO5WabPq4NxNODVjknQusLAQOsfvu7kg/cQODOOHOdtcBwDIIVMDYIsQ+DA1B3scVwDEQND90udzNPXO08q1msQCgiuFQrgGjTQFv8DYSCYWUfY1jKF85dkIGvTVLAQ02qoeuBsKV5jv5puY8cgyEfC77ZwUAYjNonvxGgZ2KAiM1UtKgZyGtQRaAf5rGInG9h7f7aoEUS9CFtizcjsxb/HGovaKmiDihFmQ8Ly2jF+qxOOnjQREp5bdqa+JzgO8bsMz8YKqOxepJ65lUTTyHtVQdEB3f/g/ZQksni1dru13j4zdPL9//WeNG1rMTKM/JIV5890Ghp+NeH8ctNZEyrsOp1FRLxOfOXL+ow3wQ8os4E8wXPQn3/y9NOZ8aaTIvPwWKaPZjOuQt/r568SORu1FRafrxMe1EHY/+TnRSrKt3R0nZQX489sap3GcRUnUBylQqhmf56b9Sv7nzREfqbnp7EM7JbjmcHZnySMInXYmR6zjINuDm2k97/9bDp5uJE+9tFfZAFJKc4sFAnNIbBotPAXOKMe2UTN1B2o4Otf+aP05GPfSMdZx1/47KeY0LqEwSZDQAdveGyeJYhxWYGuyt6MSM/+AHFoC7E8VEcBrKJsfOTEydRAyHDmAL1bjHze/umV1NxEEYCsaXYC2NQ6LllBB2O87fyehQOMTD+cDt5xnOjPKDuTFQJWwICvMlDtJj1Ql86/rKxm0FqHiBZ3acjcpKSyvk6AsIFzwmAukc3Yi9MFrhjHAbaBEdvOzlFEN3oaiEA9V87T29RkMziXqsdYgz7F2vtOnYxmySzbz9oTljLWs6nOZjm+xModMBf9E4H9R2UgF4Nd9taBjCzZANJqjeJ0ILquGjThgIyIXHX0fQtUVfF5FAXxcCoRAUNSOX0y9eg72ovCqr5Rhl0mMJTMKMZvOK66ckYGNEFL1wHqJIN3nL9K/SReK7sNhpdQW6hXGyGbvcjAxBkNdW6grkCt1VHcQjZeRzgj3guMl5+RzsiNb2+W12Xcg5EjaEnjJ5nse4aaB2Qenxmv7xK2j2KwevxjkXv5NRCJq3iq1TY1ghh+pgRPHr9uwT3O0z2uIua+MckGpnz591Ivez1JYbCX6DXwnUerakQRMVfZlMfMwyPZy/aQGUZzfXK/JqnrmBk5WnzS4Jda0Vx9PLVppBy35sPrEJCmP4/G7xa6kyAMK6zFFi0TfQg8LfQGYzyBslySFYzgIyOW1cZMNFCUpjVx7suRY0exK/RtAQ1HCzL2rkuh3iB0FjmtWVCGAweob7AHDN4czRKioBxPoWYFbBus/W2MvMGszdUGXcv0A9kLuYLuoM8j+rDM9qw1CcO5Tsn0vL3akS5BrT8XVlb+TMKjzqCFA2vjlNZttI6+TQJnnOkEhJ4jC7PBODVj6+K0daqBcFSZayF/lQzXVouVFRRAXNusAetF2RlJfJCp6ALLrR9qX+aM2ToqDGDHd+h5uIcF6YjgWwp3tUT2UQLXv0FMbLbSJ8f65XrcjzryYycPp2MI4epjGmRmvc3NM0PTD/79PVUHTp45E/CbEFnIb3DA+cPAPVK8+bnZjsP1YrYRD2HVXiGcg07gHhtfGRPuQ/dCZKnpkXVIPhh3jv/2veE0cF46HqMjsyxnCY3blCpeyc11sZzHee3JiuNcbMg1C/PhxzG4AKnlOo0ujqZu0xU3aVZKd9Xo6g23NtXFMG9Si/DL1HGewpnHit4IFsC4BXx/x7mrdt3E8eqknHnjFNZNVJObRF6f+fTH08OPHE9333OoqsHkfqfYXOxtF6+wRahRV1nR4KbM8jJEcGw65+t47H/2T/5xeuSO+fSJ974V7ARcl83ZViJkYoG/i0mTqVj4IxiSoy/l2/N20bjZTG/7Y0BTs5Np6vAcdaXVNLtCCv/Cq+kIFNUoZpKNOe54G2mQOx65PzVQRd8UfuRndVhAPXBjmTttehHEw9vckw1IEi2YTG40Yxr13Vbog9kiyrtO7crsL2jPbjKHqNkoynlGQzQyIS2cUkB7bGzvi+cp7CDxwprINOd0gk398B2n06jwHsdrWNsKI59p0oMLO5QB+LwongsTVY4oSBUa0Opc4vdukOr3Ycyj/mH9IMsGRZZTwWiSTcIRYow69NfM33cmdaG696m32N8j5V0Iwv8c/uZ7e/QA+flmp4XKXM41IKYKmtu34OGZJCcAeViR8Tiuc868ThF+Cpxn8fKz8QwaWiCdkUSIqoG2zJ/JzOZqVEFOCSPbkze3S9/J9sh0mmfkwiZjo/s49mApka3LclvFWP3g2nJ6/OoKpBMYpZyPaz56SwI2rIgqnHsjbuC+R43nnKNhZGgIXoL6y+tC+jUYiryHe9uhbmNjsYFCCPLyAULccc+p4Uh2EvZRcT4mkUrlNsMRIvJyAu+h/Y49HOuO+zuhdhlra4WRKOsErqqq+H6n3U7g1GcMDMg4RRxEKYy4pydnEDedwU4AQWkrgbYNZmWBbQF1qdg9w9qjfJKmCDbHgeTGD8wB6x9PXRy/NkE76NgY4bxVnJRzoXZhta7i/JZUUVdOzH4ZoS/W9yg1RueZNQlcdXaiS6K7MRq8Nxw1lw0CUeXNRmKqLmw0IVCdu57InjYzcpmD2jzW5Ay9Typb93F0G5YVYLutMxRxEx0+mYS+TWckdVwWp+sgAmEzFmtU7oF4bgQ8IgPBgEXAlfrbFHXGHRrSu5BCfL56kwiYtN8+T57L8uJSMC3z5AFbHG7Xwl0d7lGDfcfTb6ty75oo8O0AIuRC9bVFgT8zlumP4zrvuedsnJu+gUd/ZqhxlqZXazgV/doP8mG4JI0254C4op7CB5gBSVKQYq0zMZvSKeq8/BCnsqoXF3UIXm89yRORBeXrfEgFYnOUhI5GA3SI/iF1laJnRT49i1tH4ucZbXjnQ5KIRVCETEPAkm8d4i0WiPz16A7nZzosGXverIkGhpqCvtdUMjkflLORNjeBkogmvIk6xWi2VW6I82jSZzRlTYAU+PqLT6Xf/b3fSB/8hTfxQHFYssOkcFbOyHvm9YaSr5BT2MO8qQujxb/vsKD9cRBtMM7txVfTC9/9k/QL0LprvdUYctaFwDAyOc/xUAAmC9mzUL8ttANEgHEpxzOC8npuMsDs6EPn0vAMtSFy+eHL1IqQCjmE/EtXTJxFPko2dOT+e9Aro8YjbmzkrDK4kAjf6/QtraOtZg1qi2e7SVHWjEgIwgzEut2OjCEM9brzpmQccW9LTcCFFWuEDfLUj5/ivNg89IlkxlSmGBsRMkQ04Aj7Jd5y99l0FjXpJpuz6Wtkh1UZR7l/ryeC+PNSj8kwmvhX7jiP9+hoPFYFLemAyjHLRgl5Gze/jlRnxHl17HWZhjCAwz529gz3AEhHuMSw1cjQPCuQM6JJHEA5r5KBl/sQRt1rHnj+2awbEQL34ogkdozwec1+i4gfA8lMoqH2UkSkeSyARsGMK1NhdwlKZH15rTG5NIJXI33JDcLD3AeyBfl5I1NH08gM4jhkfb3gHwPFcGvWcTDnN7bTty7QawRbc5cBdh7P/7QbWV05GxNZ35HtVfcyrjGyKM6D9St5pnTaqx5iaB/EBZp1zWwjJ+UtBiHukS5BjoPXQovOvaGitoVtnnc0NxMoCglpF/wcC/wxpoGLPzYzH9p9AXp6T1x5fKRTaBtkFSIeMdaBjF/HMi0yA2w8TJFf9QprOp6WdmSD73UIR01GvqySmfe2Vjg3MlHWyBZSQNs8m1uIH8vCs65qY2aoEUhE4drnZtGu09ka8NhALQtNzT+cnDBXj32xSbav6vcYnx+SRDzLUeSOxmg8HUc+rIkjHAPcq9PD1CYIlooeMDaoSlsYW2kr9oP6hTEAgP23zXUK0wVkyDMfjplo2FzOZZIASmke95Qj7hs4MG3n4JiIsv6jno19fIqRG6urhEUEL+BP2dFE5l6ckUERfYLYgz3KD86vMosKcshAoFWy5JgPVmXy7q2Yjsv7o+mW55qlfnKTdcmKtZsSF44wm6lAthCkzgxN3Pfbexr+qzaXVoY81LJlYfDQJCVMYrg1+hrCFSIUC+EuSOE7L9Kej5ikyofqrIwcxPvNYIoeXUB3OqAKWvMkNaZmOzqWmGVEBnQD6XUhOXFkoTXrSR4/jskFBRbK5yxLXvDm8LNp1an5isXtAlNbriJW9OkX6BKpWzcKY8F7rCf53hnmu2uU3QRma9FIW9WcNohC9oji50jP++2b6e/99ufTO95zL5suzwV6vTOKKD2yrRwNFkM16Iz64YyMqB0H0A6U/9JT306nZ4AakfV3MfaQ9amNL+DU+FzQzz4MIiPQTA/PGG45pvf0Fs/nxEP3otSMoWQR12+10hxQn/ff0ePLytywWG7iVNdYXCtsHjFqs0Vllzx2TGvk/glXWEyeAApwAWo03CwSP0bY5PYkGVOLnXseQqQFgnHxvYLY6OM/fJzodi4iy1I/sYaWJV8gwnB/SWfTJ97/XhSz7SlhSxi8BN5ewUVu5HAoOrNKvqhCj8KpCNmpIMGf2tw8aCw7qlBH4DNCCqWqYxRWV7lvMgOFLjVUMTWVjW277jaRP90WsERPp8k5snGzWLLHnbg/WanC9w46o0GHWdZXCUSyI9KJ+e48TVVnUjOa32Xdt26kjWsXyY6kdEtvzf7V13rv9QMjkCmiA0toyGdf1VZ0SLu7kEH8clAbDZvr6rxNHkZd+gQNrqp0s864TWs4jVUarf/o8WcJWuaB9ggkhDYrCC4anCv4jKvdb08ImSCzPenmvManr6p0sKOM7L2/0cQIKkDWvEFtc5OaqLYgZHusd2BkqcBkarUO16gf46z9CDYtjsALFboMRyddmmzJeotQugCSigCTDsqzZkfm0oL0skvg5bGtxThSXaDW4/jZ/ttBg/bpRLSvlBL3tRNRPs+APyfZ11Ers8hv4EUxf4N1KewcjF6udQWDvIkW4TpOZhSyzg5Ow8xQiE1ygcy2MZhtY2RhBstHKW8cYFqz56kRj6yCwKZPEOeIbfuXxyAoMZMgvcQ+XBEm43wktliXUoJnhDrnDlRrR45bht7hOpXWsvCvw6/ZAxfxDaM1mFZ775nj3FPPVq18P7eCsqtMplDofUsHCH0USP8aGfLTP77AfaZ5KtQ4qqBRGA1bYYvBLgjHFsH6mA3hHlOF8coZGfQHwayCFUds9jeQ4fxL/dTfaxMyky73qxrw+xWZEvvTJKYMSGUP0md0998le+yl++67L7ITyQs6B43+DEY+109sUtKT55QqmHK8zoP6gacQajQVXlOhoarr6Lx8cDoviQSeUMjusAC9KIeE6eQkSLz80kvxGrOnwwyE06AL3XksF5fUbKG6MnLC95tV6UQvQUkfqryx//bLc/Y10TeF7tQKBXcNhU7Ma/A8hCMdT7xJj4wOTydUxqZ7U2fp+l+BHj2K1MWR2Xr6nS9+Pt151xxyQuDDGFo7+gOmE7YYgGwKjdtr8IGErah+L4NKJ2vUVXOlMTFx/eVn0vFJC6GKcmo8yHDG5lhUE9wjmDpIo8ScVWeYREkid1b71RWndtaIw9Vg/DlwbWgNZwkM8Mo1VNWpf2yyudjZ6fnLr6Z1G24dQsZzWzg4T8ao08m1siWgkE024XGm93oNgRVXLLJRNluTbwemmZBILijZgEGC99r796Uv/e9xP4X/1aEqKgvhitxsrh/Of5wX/Eef/EU0thjdoVNjbVjcL1CcgcpgFBZRXbWoS7AQNG42vXyigPX4T7ZQud8BG0RQn+9V+TOOy7F6RnOqZlcZgar7O6Ym4uT0gOmcponcmsCazqJxXHqQPnTS1aYsTudnOadsNQJRo/bjJFSbVtnECLiO9yliX3s+1ZGQMjM06/UBD47ByJlWLjCHgrSXUjlsz3NE/UKRR35GSZ0E2iF6ZPhM5hxbOBuwnue9jqFvj06l/+OPv81sMGqFUOxlk+kALK7HSBien8ZhSPaeCAWGklHQrEvOAYcRyiRE/RryaHYUTbG/KySaYMYKdwt1W0MMWRiULyo1E3Xx59nrxxnEqTzNBI4l2I6sp5CV4cJEN1Q7t9aiIbDIb4NpzLqRoUXGsswavWXNF5vQ433usVkkcULdgNeqrjE+AcNXAoHPP3oUsjKCzC2H5HWQ0fL1rlvXcDGYV7F9ry4ysYC3jBJ4jU1CPqBOYi3WoZwnGc9xgBLCHHqPoxhj1dl7BKu2iOjAAm3jenRwUfeM4InsSvICmUfHJmVZmozfXoJk8TyIx3Whd3uCdOp827M06tA9vFN3HXQKR1QntR0hohA6U6hWhxRDJDnuPXcdTccX0KywyVcJLgMl9f1sDh7IYqJJmPvoediCsbbaQez6VPra1x7jdQY7yvXkzEc2ZYPP2AF23aBXUactQjJM3a44tuKIgnxAz1OGe7MkV5BiApYzILwtCTWIevh3g0UJGKWntD46Rp/Ro7+3JykhtKZ4UQynu3w5M10ckcDPreFcoI+nXmUbEhCU5nH+kWw31RlmcQSh1iCuK1zF+1X3DuiLn/nQChOvODNVu20wDcUHMxYiEdePxsifRTZFT1GT45hS2wcVIqmcn4Xn4o1D1kf2B+dfNLO8MUoaNXBGDaIXH0aZhWQG5mI8dIipsixAaerS1nVmRW6ozqIeZdOeOjyZzp2aTn/9s38F6jnwCs2wu2RbBUoofRSDBqo4pJzN5Ca/iDwxOG7+iH3prRnaXEr9pfNpZojhgIH/O8DNIWVkSqTRN66sYhDoLbDPhkUSwSX4kkVs1apVmF6jhnNleSnN33kyotTNG8zMuQpDCOel8XTK5h5Ytk2doxiCloVOsqJaKPQqAYIWHNHmCo6hzX286667YsJlXaiB9wSmXPVsWF+J5tEqw/SaY26T2RW/+4M/+J+DXSids0kvVR6xkOek+GX/xCw4f42o8G/80n8ATZcR8TYdWj7lfMxqfKbK3eeaBpmSjqoiCgjpxkasyhq+JqZSVl8aLn8WPTRCcAMMrxL552FjBOSBkUfykIOFqp9IqzJCw6N5yjABWYvPmjy2gC4j6xv/twXOPgjL3f70fJySFQ9mR56uM4qCXMCH1vpE8hvXUvv6CxA/IDDwPDMDz7HMWTrKeCMKyvAYpd4GMSMaYb1bCs6CCIzlESwOfOtgRbvUunZY7wlounnwVASQt6h57EJnbjF64ukXL4T+3hqGxhtkVpCxf4b9OfYAo6o6s6MG1HEVT3bKqg2oRu0W9kP0shIw1RGJjlhjPQIjMQDKKoCJBnIgNI+/Bspg/XgJFmkXeHqL9efVCrvL1jRAiwzd1+KEzDYiO7KDH2jr0PzByBzVbssUf6EqjRnQFo5vjVpOB7hap6Vk0QxrZsbWEeqQQQrgs1So33NOEEzJUY4/ajN4VS9r8PNQ/KD/Si/i/TRgW8T5RX8d5zhNP5pKHtGlhJfbteG6Eg6VIu45iSL0+XxhRFd9hlpxmpYPCPzqBJnbI/RropbxXWoyL2yCAKmqHzUfWxEk6/DcnRcPfXsbktTUnvA7pxX7nQCBjtgxMq3jzFk7cwI4H6h3VB1LvZ8BGzCwlbtoRWCfag/9cm3ayyXctxOLiwkKBw6lxx77IQw9UAGiMfsfnemkpvkmyiA6JKeGjDuZNpwRBCh8Qraxg+s9CxX7s/3NWW2MYLOGYwywNQLp7Jg0K1kaKgeIyAEtvOX32bs5ulRVoYzfjkXKzVVex09xwZlRXKZJ1KzEbWLapeOwkTSmrQrTsThLlhGCjhynwHk6pbJJfV1I81RkAuE9oz/7YQI/5jN1emUM+BaORalym1OPEmFZS1Klu87ni+Hq+MzqPG9p49avfBjLt8jE+M9z9lx1staTsgQIGDVYc1EU9zN1vN6sa9ev8GDIblrX0t/+3F9O/+Ff+SBGweZPiAts7My+zTc6j5/Ofy8ReDyWCv4otSQXc0j7CLFQiOwtX0qjW1fTfA1CgQbIN0VRQEPAxlyGrWiXNY1tNYyIRr1H12wfh+UDsA/J2UXL0KgXUH3WyXS5Xp/HhprEPOgW0F1XoybxxCDBwwcJwLoJxVU3NlDUD59+MuoEJ4+fSB//2McMr0iBgAoranPUCYy4/K4ggPIsjQjdsP8cZ7RChHuQMRY9h8apxG5EKAlQOI7NO8XnzvBcfulDP08DI5FVEBasGeWsNZSfvQ0BSbrgc13jtYt60AW8/u8ZIs2LvvJa8ZL8fOJnPrvqfkfeZIE3PiSTGzS4bhLvj0y7dSCoYSi/h6HPd8kGimLJINOsPO9B0ko5M4nnwzgdezU0OxPg/rfOP0WBniBwBycgY9G6l9h8THDNfUTD3nuwWmFOi895HAj70qwgkm4ajjH4wkghvmntCMejykCLqNoKTkfaLoSGNsZmlSCgrbYhxkammTBbCGFWa8ImUSeW2lwcYwb4U5qykFyQNbin1oKkSm8BX3WAySQFGGCtokgeTtFue9smrB/JRuTgsf6EwriGaRyE6gJNDJzw37hyOzIYeMkYzq1DxqCzcs/sMbtnEWbnppA5a0WUpOfMaqNvFbLJllQnCEqaA+FYyxrLdz78EBnDQtSNooG/IqMYgJgLO/Z7V+gr5IWUt+L58r2OlqE9eSKHUSOR/Slc6vNwvLsKKjZPq3ChOGsoY4sKBJ0jMoRwavG8s3/gHTgcs1ZV/wjEJo+lm9Tt/i2Er0vs8W3FbWPNa93zGIYhm36tty2upMke43SoGSuQ3IDpiNHm+tfTh9/3dgJVejjxXsr4yCAdwXGHM9LS81UymH3b5GfwOpmunqAN1JPTh9IrTIl+jh7F2bkjMXOppl3kdSuMVVH93fsbe9+9KtW9guDicKyP2JsRSGd23uCXO/D25xdmZd6HEX4VW+LY8aFTv74X5IVKrNRJrtIePcAkKbCG3cF50fPBwj1RDeAzsyjQiU7DYtBWbAAAIABJREFUnpJwNnxAcNutA/HnTXqAGs4rYpHOYeh9TUmR/VydUlAkcSy8IU2TBpsVKXSp0SuwjHBeTJkVIuLczGS8ELM6N4w3qIwY9+eqNqhj1wRyMeL0M6xL6XiC7YLRuXHtEvWCjHXKzhOm1PnqVI/QQ9NjcW6tXEz/4IufSz/33kc4jKAQ98GZIepemdZyPoOsqsGeivAtVXYUdEge1jYb2Ie20waPZo78zO5NmvlgqGFkpD4Ms+izBpV/d/YOkEJPAUxTYKnWdjYDy8iE0RhRY+sSFW6xmbbA63fRhDMAgOQd0ip7YNZ7kDHW2airGguchj0/ipjNKOMEVDlMs+c3v/OngdPb0/Obv/kFjBfG05kubDZ7DEKsUkmaiO5vi2eWbMBnKq7/9a98Jf3g8R8CyZyKexwsGjaSRkoYZYK/H0f250Nve0uIQ2pA6qT6UfquFmYcUwMTziP4WfsB12syDta9ezMcQWQS1YgKazve+wFftJ8ZCd9wPMcVmFX5reyS9idk/SMTy1IuHqDnuZCZruKQdm2QvZ+6YWWcC5licPMN1gvLz3UlIxiQcDL8R2UOZ/RsmiMjHmKE8/AUpCCL4Hz7Gvv5VLPwoh1PHj1aWMgdnvtwDMjLskBOnTVbcF6NYp/LBB5LvH6Desk0zZaOD5mkfldv2rBukOhobAw+UFw0fXLcGHDHl2wz6c0qWxgkWh+T3ONzU3dSaG4NllslLxqF/emDB9hj7EOc2iTZRmjo6di5P10yBBVY3Mtb1pCsC1G7HYI3v3qFoZtA59scbxslewkawt4W/aV5q7IePT1mSwYHogmsFecmTXFd/nnimL2HKDEQxFrAbztgjsBWZl139WY0GQd64V1kHdd5XxOIapfMcYcaWwej3ePh73L/rOE1bEnoXg8S1DBwWgNYc3SU+zY5h4OjuRj2jSrvu3xjxvm2XsX9Ye8Fpb8K6MdAITxfsyId0jbPy6lXrH7WJ7XshdPpCsHBHz77TFoi0PT3uw7yi1QjU649XN1+KIfkXV9PC0D26lIOg8ENy/qk1PPg3SjNCKmpRydyELCYoxwM6G7LNhXiTjiE6Plxcq0M52pkOvehiXrH1Rsb6YmnniXDPRRBR9/aGfczqAvuw6ptIa/vbNeMIHKAl2u9rw/OXgON57Qpgr78nlxXk00XtWEJDIfe8V9En1HMX+EBarB1LpecY2TUz4daE9Lom40I2+hEnAp7AedQPtCLtj9JsVIXr5DYMjz7N7/znenJ734X/B0NLX6u07OXRyiwo84cn3mC4xsJXRV+q5yYTnDBwXzWobjRXR6wGVbQvlGFsMnVywspIRavtSj7h9TJK/N5zLpUHZaavgCsmLHurFztJjx+8ni6rFo552Bx2Ov2PEJhHGN1kPpQf/tq+h//6e+nowvUnxCRamCIN+0psu7gPBoch5i5UVrcYDa8/GIzRetJ+pWIlaJpzkXMRqAWxMS1dOOlb6cTaJ6M8fc+kavwWzaaWQYpR8Q6HZwPMicdihe1IaAZNlE0DUI/3wSm6+Nwbt0gquOw/xdjbx4k+Xne973d0zM90z337OzOLnYXewIgQBwECfAQSZEURUokQdGSHMtOnDhxOXSZtmTHicqpSJat8h9xXCk7lapYVpRIVmJJVbFJnaZtySIpECRBggfucxfALnZ3dmfnvnq658jn87y/d3YAUakMONzdme5f/473fY7v832+T5dNqYS8RIQYvW2TG0eYt/AL/jsE9bWPfowbKKQPsqqbOPld8P5vszl8xvfd/bb0yU9/imxJwyU7MWuxhWOJlDoX4YsKQZjMCp6q2aRI1PjCCy+nL//xl9PUGKoY1K9WcJCZUIDaL/f9IYZ8nWGYoFI+Rnv5mjMT0qbV7FzE/PMCtu/IiKuMvY5ITDKdm0sqfbwhguuIxIv4onOBMsFCw1Y2gXCCxIxc65IQFs6P89KJWxSX0NDj9Y4PcMBBP87C8SXLROVXaIB+D3OsQkbJaJ1P7FkP8hqq+lRxQsVR77A2hmC+xawaMpLryDdtAq2qstyjUFwnUu5IrY9BgZm+bUKzZUG5NRr1TenFEUTodDmnESBXwqhYs2YzZiKqOwjVNIiQpderFbhAgLKA0V9jIN8azsXAy3x7Yx3m19YKHf4W6Tf5E2iOvTKMoXcsgYHkydtORFZhbadBZL+DGK3ink45XWKvrQC56ct07kdvo/kWlEEq9GvsKde+U26tHSnvo6IGAl48r1564Znv4Rgkt8OAZZ2rZN6ifuJznqCd5HYUVm4/fIxIfTKgr0XulUZ/Y81GUKAt1resuwGcjE2iGkr/HlkO925XlW2fRRhOoWpLbRni3eI8Tp+7m1oNrC8G68lwVLHd9bXbo27KtN7bTtxu1SfkuBw4V4+AStUMjXKO9IP1GDAcc5UwFtv00kWgjVrDoMQeX+E9UAHFPk2ut8dI8DoQ3VUgsn/30ovpRVQUdiFO+NoYW++arwLcBmthBARm98Z6GmPvD2NH+hxJT/T1zntPMejTKQX5XEppwr0ZKHb184N1I9dkgZdjdlLlXLQueY8Mpe89c4E2DprpgQ/bPMuNZUbx9CvBJDVCEkjW5osVaI1XkoUQpZNrzZD4LzRKVesNx4PlgZzTC2anv7cGSPlH5B/nr70eh+m8zTrFh5+pjb/j7+0FOcA589xMZXO8CDMW9eQ0FKbyjoPwYmSiaTSEOY4Al2nwD6pg+wB0OOrCKc8ecuFs5JDl4TNCuqKCzLwJi2RAyg+VRtpwBmy+Ah3qkNRSsjbhQ1MySLhQSC4MNsdwqqaGVyd3nToWqV4w8dx4RuyrfG6bTWvk5PE8ftAOq/OyiHYZNqHO2O+AEFeMfBZ5BHPp7//8Z9MdZ6aJ/ijykuJvR7e3vRNuYBdDKb7nzm/TdXuCVAHQcttfsWvHMyMk+sD197ZwJIy8Xrz0DWa4XGOOPFs8RgX7Hasm15oyQG7lnAfcZrqnXdGMSyCS6YdVswPpYQ3CQgdDskVhtgvLSLaRjlFJn45UcI4nMWKHqHAXUdA1nNMQnIaLLz6fmuOtNH776dTEALz42uuk7O30n/3UT6ZlM2EpthU1umSnJRMoDLoCQ5ZsxVHHO8BOQ2Sjjz/+RPrWN76L89YwZobSEHh3i032oQceTMfoC2mRdYX8TGxywnydTsWii/HS0oxj7We82XtZptIGquGmyIE9G6WCCTSWRmxCOc5u0UmwCaLLPNh5ov4eXHXwnEGVjCockQ6JY00iafQqENEzL76SLuHoV2QqEl2v4MT+6l/7a6E63Mf4CZ2+Blt2m2hUUYDXgYf6iK0CBC8O8dOQCoHsQW3XsAo9qfKxilFqk1nobGMwWwihGkmTJbHeyuj6oK3zbY3Hq785Z2ZB3wr3NkSLXStVNrhFgCKdWSxfJ2bGRZE4yCrtUWoXBDLDIw5Qg/qMU2lAB9+knriyCjNWBQSOtUL2EnAdBkPDd5Pg0tHqbUbdbxtcALk1qcGoYSbQ1BdwFYVyzkcyTcuR5Hy+T0CI1myCtrjQX5tBm2ycNeDMMCeDdq4zDRpD7rRcxXInyV76cHpxUzHUgxxblRNVAmohPGpgV2RnVA3g9exFIV8/sxTJ49nK4pNl6bPl99sYy+FJFc+P45SQgKKpuk5W0d+nEgMMMJx5XVjN0qP3HCedCfu3IKd9eIm1MlBzbuwtqL7sEz9Xso/KbutmIpJMcMnzfNYXqcFfdM+rA1fBauXPTLHnvcB4YziwxgIOjoxygOsfhjV7z7mjrJdM6ikBzy3H4zrPozwOogjFGZVSwsH6pvtZ1v0ATfJ/+B8fp/QxFvesw7whaB+wTnHNOMYdyTT6lQqRCLmt0H7EkeqwIkAU0sx9ThIunMNGsYakYzTqndab4z38vJ97fYTM/b633c2onskztf47/hZZNdBBNZHVYXjCW2YT0qGDMAB8FcVhPs0ivxeijIXZlBmCpAfhrxtkNoVNZ8QWkYKGzeiW1/neUOxWJobXq2Pn8WXqrPBayRKZg97M4qp+rhRCFpqd0g6MC8ae8j0VxKcz7AAxhNOUBYdjNZIMZVkcjp+hc7kOEaIeWk29cFpRJ+JcjGqtE8iYMbvyfVGXOnaGniNo5jvMdly6yIYjA8IAjRI1ShufYvSA130bxf5pituHKLJOyLQhexIqEDoYZJMKD+oRorjZACajMClDpt6Zo3/pK0xvvJEGoF33QVqwZ0RFh8Clg5WT/+uzkbHDIp6DqLGNNApwTROIwkBYrbstqKBOfVWBQtjBXgnNj1TOLSNbjEYDNtAKzkBNq7bO6JmnkSrZTne8+91pmCz3OnWHj3/yR2BOrgU828NoFzZMKA0cqBN9v0Ue6TswgkVWz8dI6utffTw9/rXHQyxRZ7SDoxxkh//kx36E2hHBooV5IyWMVpCWzW6kamMhFWGWeq0t2qdMa+qqiDcXzVz8wZUKaEjPFR3lAbq5WcXNfV12Qjlaq/KWQpWuIucQ6sSh9Lj/T758AYr6d7h3BDqjtA1I30Vh2Lrk9Mx0jDqZnGb0vKCtwplBOOBPjHo0+gpzcd9dS/5dx9iUWcU52Rip5E70jFTBRod+MjMri/uxXySWCM2FQG0mcWRyR2av6uCCyCFZIWpqOfo3IJP56M98dp5LC0eiI12xDsP1DA/DvhLeBsraRKnAzn8zJxuxA73FSftejX4w3jTCHlcNOe7sOsHdQx94P4VwDCaGtB+jbf9Mm0xDiMrXruOw5CW7Fg3Y7K3q4ISXcIA+hnGe1TGgqlHlioboE1L+Cdh5G+Pl2BTrJW0YGd0awrOW0niwQ6wRr12at/Xf3T6MJA7KKDyaS4W2XDc+9GohWZv1eRejHUV8oU03js3lrUNp6sQd1NnQ18RROHFdEqlPyiGYoWcXqTP7zTHxklyqrzdD8xUsVzkH97qfG0MWOXf1DrsEjw0DDuD2JY792098K111lEyDYZGSDXLKGwFJptGrDUmpBCx258ZqGmcNO2Z9gD32rnvPZl1DSxZek3a4cj7R81MFeG/dpwfr2m91RiGdxGeMjh9L//bff4X7yEwxYMhtmnVthO5zOJ5nKfEnMlyQhGBdUtYIMV+mJmAHWwRo3qstAosVMunr1L06lDUG6J3s8WeTycQ71L3BktLZw6Pp7PGTIQmFgkSG6ebICoZUK8AhnFZNAap1OAn7S7hRDzzwQHoeaGxDdpoZEj8zYnLDLeEwBslCdCRe7BiGP0gOFT3XWoyTVoX7CoU0lBvYdCo5GNEarcVoCfuE7I+R5s3rheR0SIFHmgGBT+ckEbIJmyJey+eM4SBCJ09lAd7n8YUML3IdLh+jTWcjBUmDjCqUaXF2Okc3v31MZmxekyKsr3M/VEBocFMnx13sKFPcvBx0ytDv4uHYW6HMjZGYTD4XgXBGcxfV5QmK3bCLpg9NpTO3n0p33Xk+HWe8xcgUGSAbeJrPWZ99Lr383d9JJ8aBg4Da+kndo0wBfh0UcKm1SmmwSVp7U2n+qjCO0CRFUDa+enjCcTaXCkEp4zOgEeKcu2ZG7M5NjrPoeIyZo6lLT9U85Is9FkTt5nq68gwq5xZfucfvBZYbOTaTJlFxsMs+5FOczlhFbGUDlsVcoqsSbZWF7YhhC7pbpN2m8ZqyX/+1/yu9cZlAgGzRZulBrum/+qm/mLZQ6p2w85pOdqVWekRJ0lP98jqaNjHH7KQMd7ypnqSRMDjSATqMTriN9wl1ZOHL/LvYYNGjpXFWqTpnSt5nlcS9Tmcy2UNlFjk8DhpAsCN0OYzDkbK7wEj4Lm9YqBTm13AEOqUNAogsHaCxClwkG+7qy3sUZBk1yOyRQ/bGX8cIeTIjpYligJmQCRI9EYypSEAfSDQBy1BwDVSweFH7sECvwdpQqovamwXkTXrlDNQWIK5IGti0T4Zs+9pVBgy6J7jeAbKiOEf26ZAQs/OUWM9mVDV+Z9+ctODoBOY8J+mzOsr6PYoczmEgQWnN9td5PddvXA9yTNRBeXHICqEW4PC4NmSYPfZGE+Pbx/cGRqlOhL/EurxMzXUFp6Sdaa920gmNcx+ZFvdvRMPq0Doi/xGe0wSXD2CEbdAxVoPzZIZW0cR2H4xEGVmuM2dMGX3j9PLfVUzPDrz0q8X7+O5S+5H9yy1PQ5O3QblmAOWx82ltj0ZZWJyStrQXPrt9hRXvmxmtbLRq3R3cCzJWg8cZ/8sZS9kblgOCb8R1BTMU0cBlzus3vvqVtDlKhsle9ivaKaom+nAiBEWjKl5vcL5kUOtoQs7w7Js81x945z2haRi2sKrF3MqEuLCA4f40oars54JslPpm0LG59zEMjxEjNRQ9vvu9ZwjmqaMR6DejjcCowF0mo5Dny+cTHiA51p/e8yA6cwrdsoDsedpGrUXEQ7SjDqKzN9BKv/9Hj6YbELKGRxCBBnY8zBTmD9x9Nj5j0Obf2jYKDHf+9J6G2xrHPL09A2QW3hip29es4VgrwFH4cE6dOhWTXNdZ9E2yk4JViv2Zo7npdA5mDBp0G2aF6iQ9+H7htmBy8VqzFb+vAgWqVzbIAtGJ6CBeffFFmrNGIoPy3+FEGDilc9TJlczpJo5KUpHR81GcnovAMd5mSBImziJo6vHNgGyg06Hp4DwP1b3dnI6k8HN8r45Jxxh9LkQvin3a/DU8Sv9FqB8Q6dFjpCePcRHaHh78CtRSN7lLEfg+mvKkejo6egtIwocYE0OhzZr1HCJ7uud4Lf3sZz+R6uvXcGBEsTyUaItksREakxlwPBpfB+gb2VoC1luXympxMo8BjmmwFt6JaNeWVtM8tFmppk1gDqV+NohIcddpE8M1cfy2tARraYUFt7kKgaPbSK9/+0kMBc+cc/7sz/8PqQaENwWFOchJsakq5Wmvaj+duLX43QglYymbQlew48x7nKOGtoujsbn2f/rH/yQdns5K3vZe/Pk/9+Mx1bbt5DwMrnJoWTcuuE4wGCnsA22OsWljodohX3XoC9dGxmbGwOd5vmYm3o8BjInnYFAgSUQGWincxqDEjPiE4ag5Z0mHJYQC7LVGFOj48VUc0A6b3n4sfx+wna8LphCbXIqtWSKWcMXmSz5b9titJsDsUIPk4D2w38y6iGabNeC/NWpKMYXDIh2ZhFJrTbSDETeLHoU1N8752edjpGl2raSSU28lIXgvZoG3X2K0SUwcrZyx9VczNKHi0TEiUN5vo2du2M3NvYM6MNaIitRj6BoeOXOWzBlnLHHBFgmdAOtqlVpSl88bx2EcI9iTkj/KMdoeA0PfZn+oqi4ErRFbMBsQ14pMMOvCdYGmaujutHZQRKEBe/bQaHqCkQ+7BDwj3NNT6kX2VtKU8jBm+TwNe/8G2WODi0DqExIblA/i2bJGDFKsudkn1MUZ2Tgps7WOgSc/g4JO1uSEXBAGm67LdAHvs2smmi6HgQ1D0ATHAJxcZ2z7Gs2fo2RIe05ZtlXB9cT+KQQIV4x7OGoxwRx789e20G/Ay2EQwg7sOwefBzz5bS6gz/lejndA3f63cEYrzbFg9QnJBnFGxmLJcCwFsBHNjtpkR11gzBHuwwT3//333QWXKo8reWvAmM/11nEO7t2De7YElLecqkGcosgyOpuVM9pLp0+cTF/78qOgQrAgQQk2UK44NEz5ZXUWp3gXPZisbGyWPeiyDK0TWTcWjq5JykIdfxubtUGgsLCykx79k+8C306m+8+dB6oni4qZUAZyOKPGuc/FXbYOozPQUOtcbEKVwVYmtlqAF2I7gUMSJjBldnPqGDLm7yRAjDo31p+beYQUkDUmNzULSAfnaxaB+KK72noSEaivE9KzoU7fe7tOTwlzCyiRKqMKYC+SEi1SzS3squQgg4TvZQbq1aqoQudV+p3CWHI85xZJhAhBVAyJfUYFRrF/yV4n4T2b6SJLMhIDcjhx+8l0jayuh4GSfup4aw2LWn5GT4NsagkRiqmuriBuKD7uhiWK3GQjR4ornBZ0TBoC6S1yquMkLKoHTtXSz/30I2QIlxgnzgOj3kKsGni4LLhaj5rN3gT9SDjFG8IASrDLGrRwqjPKEEQNMoL1Iutg9j5o5BrI2oQjMnviDuzAlqvhaG6acdFTMLzMWPKnng3YpZ8m44/8pb9AIx5NdA++HSPr8aXa3nJGpXm3GNmD0VgU3KtMRSPmtw/R/pEYxMf9egF8/F+SIY2NQdXnPvzIpz6BgCSySjgjDZgsvZjMSdZgL1Kbj2/iGPqAraYgXIy1ZT+qXJF7cGJOTWRtnCubNiTz+VbuRCkXG0ulHQuh6eRXnU5JrcwMKY5h5sS9dJ3EGAH+vWWWEs5COBVISuUJjuU60UmZYQjT2HpQjICOIVPOhQExljoDDIhU92JYAiKysMz97af+Y1FQHUA9vjCcmn17ZDbXFxHW5FtGZAts/YP3vyt0zPqZoyPDywGCGjpRA+E/A6YvP/a1cISe0xgQsU5ymvqfMLINqQZIMR4A57aFsxaqU7F9BcO4IKuSus2m9HsgyAEHHfLg+msEPxIzpDuTrTapI41wHk3OdYpMs6nT599mMq0Q/cz3fkuKtoZFgEkCDvvb0QqbBkZc9xLn8BijzzeRgOqpfsHqa2Dw+xidYW7QYN3vwPJrtWjI5kzuQSnibYeZSdVFbkeFBTLRfvbOiKNAfMYoneuUB+tt4CICVOSzNpaglVOAN4PT5hgYt6GnB52fB2Qtrkc81OQzhhD+XWc/rBC1zxPwrSAyO3XkBAEkLboK/ArW6YCEVzlWnrD75mbS4pJUDzmozHHQqTjFagtn5Khyh945wuMm9bA/eOrJtML5RBM1z62gP8WW7pJlZGfLWhdaD/n1RRTM+9JH7ruHybe5adevgw4ptAyFgN+Cauyfq7a4+t0+/K2zVhaIF3VFG/i9wd2X/ujL6ZGPfzLNUD99hR61x7/xTchSBJHUvh+441A6dURUiudtv0jY2gzhebtz069SQ0poMQHa1gMc0+riLgr1l9MH3/3B1MUeG9jE86oz6fXo+/7hnlCYi1wZnuMYbh2GoyDMiDQmZ2iEVGFBkkNpXC1jxKOxVCo4JzNDdqLRN/orRAbrM1fIsIy6IhPBWeioQhUcB2QG5IYvdRyzHafM+lBk8V2CkOCGi3lEbCR7jMzihCUKbfG2IzNw5WHwcJwyj0jDcB2HpmNxdpJZnJlYOEO6uM3spHgXXF/YUJKGn+tG3wILXQXznDxEKk1kvuG0QyJ2ae9mPNFLNT8Xg9/MjiZRq1Dzao0uSX3oINDTBHpxc0SCZleDNNHK2a/rkJZfTT/xoVPpL37qbYwRnwWqsnAPlFPT0ZoV8e9NnM/2NIxEQ3mLsxo+7XxUVStnBIgHU6WzsBRGTJHHHbXThARwlGrTyRC+SXQ58fY7Er3rOEPeMwtM9+Qz4Yx2qXW9+zOPpMvIPXzokx/DIBDlWNU2Qqq+vh/2XKR1DjoqyQfCriEur9MwktUI8Of/8cu/yrOhDkim+IGPfyzNMdFSXN76SH/MFmexSggxEuZZTOgQWR9HcGDD0Gw18JktBL5sBmOTLr0u61CjI1PhW7hOOX3XnxBbFKD51gHpvAMGZePIgOsqXC2Ewrq1L0vDJpPJRuBBivmuOR2kbC1ZRMKrLaL7Xgzqq4xSZaBipLQqCFL3PY7/rqCaHI2aLREoeE2spQmguG8+9s10CTbqGDUce1a6EiFk23HMJk3VH3/4/UgGcR/hoIcEltk+52aEagDkM5GBZ6NyOEozMWHHKoNsMNunD0dkJhTyU1UhXvmZ662+dBXc/nWucZ7rI+mOpuqgU2/wTOz7wokoCzOJeZnmiY7iyI+jFGK2OkBNsM3N1CHZV2PtZp39QnwfDL8aBfpVPmcVAkIPpuY391bTK/S/1UeP4QA4H25H06I3wdqujdU4Rkdq0EwTqhKH+ayT9NZ9mEL9CLaujWFu02pQR56mB8NrmM8jySDzRmIG+vXeBiSBZdYye8/sKKSBopKYe2OEyiIT4L8uqEQT4dYdak5tGkfnuPaXGDg4SwZy5uzb8/RSMzHXE0iIRlX/t+1MDp1GBYsdzI2iXnnAUb3JyFtDRQtww5lhQHJbqC988TvPpFetKQppVll0nF8gvnltkSdHYD+A41JzcoBMr499Lhv1R++/Pw2yV/azqAOOpzijsmff7KhywfQghFf+LkHB4FburVs/4G7Hd6BxaZDR5e9HpmfS43/yx+nlJ7+a/tzHHuTZZBLOIM8gVB8qNmCQPYLl6rqTuCWRgePRL1W35r0JUYygp0aK2u97DBC5/bWhu//OnhmQziG0yoz4cUxBzfZnGIShSoNOOQ9/tiIDziZVFrM1llkciDfOr+JYbsjE84FyhRp9N9QbSPf0VWy9GLCE83pNOR/xYr6DucPvhdYc0esDlhVX5HvceEV1QbjtJpDcNpvewq0aWjrN555+KiAcnYbHM2Ix6zL78vpmuAYf0FUyHiE5/64j9DM99yLuOshGunr5jWjWG+X3Zk4SHMyunH8krHHu/Nn0wre+mRouYK7TzKmPSGuO86pZaJWqOkmvFtncClHvHk2Oh8eoK61cTT/7Vz6RHjjNPdt6lQWohI5puuO01b4jM+u26UMC5lsguqNPJE+tzMZeOMdr1JDqXNbnYdFZ/Fad3HozrxtQcoWoeoF0fpYFMcIYD4evNXn9Kg1uixcvY/yY5iuuT5T4rh/9ofQghWmb/oSnVGDYIRLOTOsMU+goAxxTP6uCM8xGwuDGs894uVmkTsYGSXXvDAwep/foCepU4zjtM3ecB5umcC2rMjLc3LG+jQNRT2wbI7sxvxgDEKWVTlCU3+XeCNOGRpcbV+gMo7xMBmqzpY4lIIlwPBI3eB1wmwZcWq7POgaMCZvh7Lccy23BW5aW/Q6sg4DcyFJsvgyNraA0Z3XiovTdwbFYzHezDiPjn2VQ2Fy+1uNxnDz8L9c6PNcmtONyT7+dAAAgAElEQVTOBtm094p75IypFrWNb37p0Vivh49PpdOnzqbbCQRHELsc5vhdlNOvU2tzLlUMLLOmwzMQiRjGMYZ4Kn96TAkzRtFGQasoGNiCscxzX4cY0W4yTBIK1CrXtiZpA5mby2NTSNFANAC370JWkdHVZ+We29dVlkiWo9dvbY372dRgkBmNwnw7OTaezozgopDDGdYRKaGkKjx7y3Ho3GiyIijeOP8LBKbz1K/moPFvadAMDtQHCKJSzqqEr1wv6rkNYLTGCEyYbpZmgC4/fvdtaYigYwwHvkNf3iCvHeF1S8CT62s0i5M175EN7S6Q1Xas3/FcYG8OSgIw0a5qh2GAsx3O4x+kYqOWbjZ3hLk6e0xzngVS3iRQaUP4MIDbJpNVLPQ4M8c21Gij9mGTqNRm2zccV+KU1GgjCahUJX5vBcEO6zhDxvbrUB/DPszx3lWe7TcvXEpPYy/XbB7F0dh8XnT8XINBW2LNCCV6/jUZaD5rJL+GgdUHZm+mH3vXu3DQGSw068vXqQqCTbdm37nhNWpBklHMWiJIjO7zqBvXcfbZM1m3zEQZ2ytit9u75NrlPvo++5ba7CWPgB9P28vX0tyF76QzhwjwcagGeML6UYvy9ZEZ2f9kPde9xd+lyUPE2mMqselpD50qKfUUt/mcOBdguvN/E//josoD8mSibSloWk1/DahNZ2OtpiIa6FguQQ5QkLRoEunA5simXGhuxtuoG9lvoCHyxvin2VTIs9uA6oTDqldIBW37fUYqgy+c53GtT0lKCBFV4Txer+5cKB5w9g7v82v+0mXmuYhnrqfTZ86Ewywz2c0ZfZ3QYtFRK0Kw3vCiPq0ulz1LSg2JvauHp+HSOc5x/c5O8ksY8KYNuRVbaUQVCu6DtNeYOkuhfBqmlTIl6w71IoKxATFPIyWju/wiw9SW0//8s/9FOtK8gTNBtRklcB/IXqS1WfKkb2uY17J8ljg+9NM6m946RZ7LYiTrGHCdMFnbAmwoJe+RDwlhU6FDhSUVTx1upucx6icfehcKIxhCFsH1p19Iq5JKgEYuI/lRP3k43f3B96ZP/ic/iTguqhZh5HJ0v47WXJbnsW5D5oIhb7DhvTdFQipUpCUG8G0NYUOlZoyYuoSR+XCvbtjUrIQTBijEZBWFtU5iId7OerIcWYx7KkxIsWYj+BrHcfOCoDBHlsUacD24CWPCMP00jrHQcbgZZKSZ1QjDrQjB7RechR4kNMh0cv6LPYZmQhmOGyHrycV/MmdUJAxgYohYtTf896c+9amArrOGWy7cZzXvbBjWNRZcq2PL9eFBdOb6e45KJxPwc6xvqRiySg2gDrPS6b0NdnhQVVg7Q8BZLXto+LvGwHUTqh2u+TB0NLmS/bmnNr3nTtL0WdjEqkQNmYgsyjp9LYvKzdjDxIjqVXuRxnHq9I9cYHrwOg5ynex90x6aqNQJl7Cu+m3qzOw0I2Kh1Jitg/MaYVrfgJOPgYxqMPDGOdYEvWp1Uoc1FVJ4bagNmMXhkHrCypzXGiKuMtKibir7T2Mb4Ut2ftEe4ZRRWWzcmyHOY5Bn9Il7j6cp4NXJKIMQGFEcr7EWRhxS2ENpHur9AC0YXXpxBmGj2hOk3M2QJB2zSiEnA5QDX5IkZJGuQ+ZZZ43f/aEfTNfZFxusK52R88YW2Ue33X6CIJKhmqr+WYMhOwl7Ib3ZvWjwEnh0VCCjqTc7Iz7M/csa4e7j9Bhq6VqeOJy+fvFS+vrLr6Ztn4UOGNkmhU2LoG8Yct4rrKv0lJp9fUJY/F0xn1HW5p2sj3sI6IZ15GbIog/BqMwBVT97U3mpgljYu1X686Rah+OSyo4zinsTzshpwmFU8p9ekYlEFUz18b5hAsIBCBXWAxFqQ8psNnWYUDzaVB7MNpR8kwMRsY9IZ+TxA0lQ1cR2FWF5nNoeKBdEiTgHBQSc67QDTNeEwKDRcVidxtQJq27YGOEt/RqjbLZgvciJrdZXrB8dIjMJUgLOQePgQzlClhQip2QZ4tVCfCep/yhuqIZdg+PolHR6y/5MRyP8Bixz8vTpEEfdEp/lfTqeMtZBRxJF4Mr5aRCE/sxGNMgzFMfNWowIfV8hOLh4FoHO5PjqCH3fG3xGYcp4fI2bE2aF8jSKjszw+q2dhdgf79VZOiirRBqyqTyGkKTX7s+PgNUvKe7Ipl5duJkOwWBTT6tLpL1GfUS4p4GhaGzTu7T8dPoXv/hfpsGNVyAv0I/Fa1yQprQh/OKYge5omn8Vo7JBvxQUUKMjjWWsdaMcFqAZDG+mm30xaOxdmXUO45IFibGxD2adCHQHwc8BBFA3MSKjLIqXoFzTnUjq3E1zbMoHPvnDqTvRSu/56EeCqq8zM9bxPq7iWMzCdAYbMccFHTuwa2EyxxNriGNkNffK+o9qxq5LnbEZYdD77UWT/SgTR4kdZ9qIoUkKKFhaRG2GdODObkKOYXSrQKy1pBz0ZNal9UqDGs9FWrHP3PriKs7AyNVMWUO9A0RVDJKOy6+IPs0qecY6olWgV0c6+x4NpdcvvFi0vQpV+zTr85FHPgWsi3PGyDbtPSFiF2LSQbg+N6mxCJ1tAelqnHaBNryeJp836oaUsi8KwD0Y4rzDEZnM2RvGccLZWANyL9pnwnU5rC2md/Ie4UzhkNyLlNXJlYnpDzFQzAgO6KZSPzz3HjDdBA3Mf/DiC2kWR7uMCkdX4kLUQvhs1scmazIUJqwPsi58NjuwpER9+vgcqdI6IxtMo1ZFJXKA+zqJoxzWAdv3I4sUksJe9DKZufN8zQp1chSunQkkchgaZFqpCKK4VgM3i/aVNE18pjUr7sMgz32U+/Pw0ZF05+h4OiQAGPVI1UmA5jhXs+dRzu154E5pz/0EMSGqY71RZxRr582OyOe/RW1WQkHXOVwEXXd/5KPpMuc3S+Azi6TRDYRaL18B+eGaH37wHencyWNAl9gV3ScLcpP9QtiHfROWsj5F1h0NoCZHOQQh5YepyLq1tWOknq6wxr765PPpDfrtdtDE6xLEBAVfR8N/kQ1ptw9kRj3Ze0oouRc4rD15p8hC7qd+Oky2NSh7jXvpcyn1e68vBlCydiJjCzuRKekRMJlFBYJpFlRgeE8895UFjl197Tey+zZ+p90edCwNa82pxRNIpTU682nt6kXWAhCi5CP9GXu6UU08DgKR7RsiGTpIPOx2D9ixfxytUbM+gtxwRtbcdnBGd/3Mnoa6jWG5CiXbGk4Z7+BF6mFLPUnygsoJ4SwqBohMuYsXLmQjyWsLrGbh3xviewMO4/fL1Vwk+wT8Ep+9hnNQX84NKDxyGBjtdepEpV5ltmImEwy4imruRjyFcbhAdiaTR9jCzxdKs7ZlXcgbIEvQbSqdO1h8ByjpOi6hSJl29iJ5nTb0thSD5Vyc0W6GFcfiOmyQ9TzE+R01YRSvqoOGdkWtu4iU6aU6fJRzvR5OwUCwjQNS0diG3y2M1qFWB4fwfPrlf/SfU5B8IXoHujS0NcRWnQYarCQ4/Rv9ae4ViCRdp7Wazsvgy7ptofzs/Y8eFIgjwAk1NmPPwjgOJ7BxXrNoDQOW3ImHH0pzNqBhuMbIbJ76wy/FHCHNxxoFyB/485+mtRdc3gF9fIA9QU6KVXm7DjjfJrI2hXch23G9sEB2itFQsmkFuMbo3+uNwX9BpcaocC9cD+LIoe4RfRpEVBxDlW4ZiTLTIpUPSDZDKSFjpoEnytfwSp33TRlCyzI1wmLWgbbQLhsGznG3er393OfXrlxO1xC4tHF1w8ZM7lFmKuUG6Rg/wYNpsbFDQ42fraqHJgSMAZqYmEyHIXUcI7ASvi0ah75XOv02qgVXX78U00ih6GA4gbWjH8dRFpyvsKStfzqhaAA0XqA/pLQDsJ4kLmxgoKKJVcaUUJ40TP60XGc069/d2PbxBOxnpuT9qf7zfjgC2xlRQq9C4rOYydqJ6XT6oQfJSqjPsc/++df/JC3Q/7EkzZk1A9eMZ6GRYO1Ym5UYgaFweKAsNf4SwURE90b80aeVnSij6eL5CN0N2sTKxW1jNLus4UxrzxprZp7RUOS/PU7MQs+9UPlXqrTnTDr6ggpDnte0uO4dnLlNsTO4v/edOZ8OORIF8oITe4d1ikx8XbiykhahOw8C046IPgCrNWWhylT0aUjj/z6ZUQ9n0uW+bnLvNoDUn6dhfJZaznXOMZjtsAcdOtdjHzXc95zv6dsg+fzQe5kNBnMVevo6eoG6JEkpfTa3u64CrlDPkACW/bJLb98ya/j/+dqX0hsEboMTlEIgV9i/pyhANPLaJmIQYUbEfQsVA9cAfzcDM5Ax2HA5NAh03n3stnQMBsQRshEb3r1/Q3xOjKUJf5JFXCVd+GXA6jo66JiCKSuzsiqhZN+Te+Bu5UX6pZxV5lobDGGCgO0hGM6caQ/oeICpxNuIqd49wdw3mHXWACPHFq40G8urKOyT5yGvYocgoguc2kYwdpOJvLWt7IzU2qxv44zqp//6nllMUUnQ6MfNqQy32UMMvsOgyELzd/5Mp6SxMUPywjTsr3zve6np2G9u0jQ/9xiX6E9qkAmZ1ZSZFnO8t8WxzLxOQFLQ6Jt1edHWjspYcn8e+CnHM/IWIpvFGfTzWaVuEFkSxkFLOabKAhG45yIBwwdhzmh9yRs7i9Mc5BhGuzoqFSb8uSKt0mfNeGSl2X+yx3EO4ZD83GtKBlkP4jo9X++H/RZFmcDzsjE44EMW8cyZU/RQoTnGFakoPMHkSQ3yGLpSu8uvpbPTy+l//Ls/kXo3X+Jz6JInXR3CWNfBsrvAETsdu4lG0txFYIKuzlFjTt3Bhlw+Q0cQUQ/3S7Vd4nQ+V2FJsjAyHo2119iZAp6ZbKdj73ww3SCKDcl3ovHvfvGPmJLZQquO1zB64h2f+CgqDIeYEupgMTLb67MBa3YoVPfA0gdwSNK060bQZFPGEl6PTkgYzn0jvBA1E555qCSw6s2AYjJrBFxi1XnKZygrhDQEG77ajB0MigvADWEUtj9WnB+WuUmFHVkGKxq5mzlZN6nzbf2oCZPRetFvf/H3MAiqzjs7JY8MkOWogxkn4LiT4X4jBBdTkF9umiVqAIj6nG2zYyYdsjgqvmeYOQgN7Pj6HrURKdNAoxs3F9JR6ifSnNcoLtMbQBa8HLprA6RoLSJ3e9JUpx6WsaaygkbHjEbnIOyK4dAMCjX2pPUTYXa4xxvUfKzZmW2qMu1MHgv21gRaUIP13moNtsiAWtQiNlkMd/7g+1Lr/Il0jfpCg6LyFYzAv3/19fQahrnD+1too3le69CidQbS3UMN3BqL/Tqs7y0MbkRR7sVAWTJjK4xb9GmZwen/+XtAbjxZ7XBE3z6/rMJc9QdUEXg2jsUZRYRejunnmvVXa0Z5oKaUdj73JAohP/rwe9P667PppReeS2/Q32TNY4z9Mto6zIhxZq1xn46Q6Uxx79oKp3LvYqZPBZ2+1SHpjFyfW7xmDRr4C0CZs8Blc6zxLS6sy/O3nhh0ePbZsPVDjr2CGsvyNoQLZHgGZ0bT9Al7sKYQZEUEwJk/ZADXqees0WP3Mtp7L71xhXQGtAWCkxN+ZWjWqBW6xtXgAyHE7+PUo+WA4M3g0iwpmJlkj5WqPMio+SYswlp6N/boJMoaIwSte2Swm2TNA+zjUbLHNSc2k4na8G5t0SRAFuYCLTFZzNTAIDMzRWtUs9B+CQioUl+o5T4W7YQSZ3ndswbVqKTU8NTrb6RF9m1D+j3OsH9jOd3BermfJK+N1Nkg+7vPPW4/mFk88GY//87Tim1jcLKto4Wwd9QytzZAYWj4smWF2tiZ2rEf+MU91bp1DPbwxAwgaycYavN15XE03DGSnMxBOMsox4hRFQaj1ZJxBPwWCt5Od4Q1VKk1eNFXyWJGySQK7duMQxkh1RW8ERqJEGO0ZhHWDuaQFFX+7ucYZwlPRU2I8yjQneczSVFVTTxhIaELr0MjEo6EBazhNhszsylCrcXZhuPCOVr/ig3Ha3VeNu4GQ4nz0OGFmCvH1xB6T6J2xHmJ5duH4nt87SpQWQdsV12umLFClLCAcbfpcxj84dwxxm2khfQLP/Ofpj2KsH2kuO56ezbUbVLqpUemZJ1o/vUFGFWqF9DzQCQbYz00aBGFGeI4ydtIiB6iOeozFL1ZPVE38TpuEq1M0pBWPwaMSVqvQT5Nr8DXPv876JFBf+bad5lwusTnN1GUuAZFXjKBzlhmlT0AQ05gJeuq4RDNZJyc0xrMzkaixbANk3ymzXHCXVkhISPPzmAxYMlORqyaDWCmYnYi5dnMR6MR0XKecZIl5TOcVoxaRItu0spIFpaU920PB+7zsLfIPhohRoeeNWEvrkMGiRkzXJPBQ2EAiuU0MD4xhsBvQPk+DLwFeBW0N7inxQG6TkrtyOylt4WjkTXG6waIRmcx9ipRuwYd3axwzC4Ov47RWGMM/A7qB9aRVF0wY3JEQMB7Ye015mRcKA1swRZrMz7+Noal9Q/T3Kzck+PKMTBGvzqcDqyvVZpwl2iSHvTfjLRWC3yTc3zbe96dVlkja0KM1AtVkpjn/j/N+PhvvHol7SD1oi6iJq/D5/lQvKcxst0oWAIIP90mKMpOMkM2YcTClBid52dbdN7cy375+9xHlz1MKcJHpB61h3ysg84o3uPPiJbNAIUy27IQaQ5ucX/6Cep2GAM+iqcbpQE92gdsMGcNDpK+78L+anLvxllTU9y7YzikCRzREMZYD+k5+nWQ7RnnEMV0MjqOC4UmXeIZvsax5nDyUtE7/K7jnCF+5z4w6yGJTgs8d5g0aUkzMY2qBcZY1p7rYJm6qvYl2J7Ck7YhEBCuOIoiVFWE4A0+JIngKIQSCTq8ZiFf7497JdAV1z03xqZ1gzaVSMxc2pzbGHblwydOAVviMIGkzZptV2gqBo0N6HHfbJmw6dnA1X3UgtquduHU1CGIUAgmExxvc1+VE4s5WNznAdQoBsnmlh3Eie2WE2BztdnwddCPi29cStdhBK9ybW2a921uH6DWPMz3ORL6B8eRaKsh90XGaAbncxWq9TkoQms847lE9mb/JPW9Ok4pBoji+CUz8GDP1Ibv/W/3NNpuvjDKGHKzGB++G3GJkxnFGLshdTbCTWYvpX4ShtspsUbq3MiSYZkpmHEFvs1xhLR8ndlDW+FAvhRbFWqL4jefp4H3PCRRdO0nij6J/qhZ+b4lszb+7fkJyenQPB97CTwfnYZQm7CZtZxgBVLsu+Lnml2xYIounmSLQZyutbJpIBmPta/qwPvO4PRefOGFqCV4fn5eGbOhQzLiPwH7Sce4piCrEAjvGyFKcVDYJplRC6PgQlImRWruCvOL6jycJsoNn/7Qe9Ljj/1bFCtg8x1DqVyICEHOGZQQJqzTEfEModrtmOKgBmPohsCgXbz2WtmrogNYY5E4w4XqFyOcGQ0LBBSMKn7XQb/qzg+8Jy3TV7HJOahZ1wLaeuXRr6WByZl0g8+4imDmTYaEmamu8n7Nlbpr9qPIZENvg14QmpLVx4tIUSekQjKpun0m/D5YV1a7NBZsxNxX43hoggrXkZm2P9MAWiuwKO9GD5HLLOgTeFbYs7yO1DkzGIpCuqzf6LXh7JRy8R0cV2PdaTAXSmcVFjNnIcLMweBpUnzmPfbcOGoh68ZZueIzGmSrQl5mHWxEN0/0lkubx1HtDwzjvTpBHZo9Y4NIKjWU+uechOH2qAtJTzXTWKvnYKFuxoczamIoctbEjKnXXiGbWk6TQEN9/C7qY+4ZIt7+cWqwRyFQY6V6XOwu2Bv7lXPMArumHmoaArBhOFqRIc1dheLcG0t0l6XjD78jKPrbFJg3nRLqPCZaBeb5iKX2ZPrXj387raDa3VFhgNs0HF4hPxfrDtEgbL0ysqRckwqYJp5Lzn78MrgKBxR2viqM65y89xJI+C+cWDSIhnJcGOg+p5Xy49C9rbKp7IxEPTJd2lrUkDUSVMcnKGg3CH66ZDEtnNUYTFOP15Vyzmv66a1znLrEggnu+zQTlA8T7R+xniRBxbVUOaPiMPMVuEaCp019mLWDAV/keVyB1XaBdbOG2sMmJ7mB8+gKS2O3ukCzKqMvs297ZGoro5CoiEJ2CXY8fxEBB+IJuwVjj/8LDTeyPYfZxbXLJAu9QUMVp+XqiFw/ygwJVQlrZ9JLDtKE4nWEigXrQA3ogPjZ5z987s40xb0aJdh1v154haGZy2o/CpOTjYNaxVSAYM3h+CCZrGCLtFcTw0Pp3Q/ey1Ox/EK2zmsvX5qlh+gSzs8MLjNBfW9x4gFrc6Xb3M9Fzq2FIK4E8GFswBhKC/fNkCFyksMgBi2mFw/CzLPXskf26j20PcrBkQpK216xTiZqJrQBgcFR7zUWur3enT2cUUMCQ7XIpJa+/upr2VhoiDhZnYs06EJtNUvyS623FkZzDWd154MPRmZyw3lIptv8XkUEawhXyLB0AMJ8wmFmIh7PaHbTug0OSGcjO89RE9H8xftsfH0ZiM96Ukx7pQv8FD979skng/RQGHo6IGnZfvkzHZoLUEKDx9FxeMwYQQGNvMXn6/lDEgjYxjrZsI6N1x8DgpNsYZbYh5HSwXi9r3FutvoXWaERnIzna33N61VqyKxRBzrB67cxNFMoDl8CFnQIoJGJnzdB5Hvl4ot53gjNfMOsSGPbDaZ9DrBJhPbsW5ISLaQjvX0b+E2ZDbW5MvslF2knhyci6mkRyZ69HY08PreFM/RbWDDgJex5k88cA0rY4/0KdtpV3+W+X4f2O8/i3cb4PfbdJ4DoyHyAEjoYV2v9NotuEfENu6nmb6R7Zo7BoFmD2qsxlSqf8W2ZZbt5AEww5faC15nhJ6GnTKDiOtmUDWazdCxCw/Ib4jpVX9aQSye32Bt1MR2Q/3GtQgQqFFjDi674UJ3IrQJT6hpS72qP5VHUXaJja1kdIkbFR6MLHSZTjFrAnreQq3EYYUBTFtnVXhudTP2TR6Fu0VTL79tkR7JBhbwKXl4osgXuMYON4E15IR6HDjlndJy3IXR8okYqX0OGJUESiOZvvkY96/mX6JlRCRn6+iYQLvpc7bNkVcGUzKykGGsUsG2GViKsdGyEdQ0lkkKPrUGrxFyaOXdHmjx/F7k2z8kgyVqOht9vrnWZ5/Mb3/xGWlDeiNqLoykGDsjFRN9MgbT8K86hpDg+w/JcsyU3mKgah61nSMnXVrC3I+rf/6oEaDluqK1XWZbOSNtwcB4WJZhYR7KvBh07gWjqEa6tTTausoH30mBHA+1pahidiCotOmj/rJEJgqnjRAcTrAFkTzNBTEdfXZt2wIcVDpL1roWy76WD01vn/m6y7pcJUl5ZQVaLQGSR61oRzoqan1qSwtn1dKkOeedwO61CCfeS6o70cC5YqKbkemRkAN43b6OL30Gc6vpx/BZ/WuQfYo8o/GpTsfqEpf6eYVP7ooSxlWLTkHP/CEq0D0OwLx84diptvnQhdZB6alEvVQbJQZuKFDifyVEkES84ij6CjgyixH50NDm9XZ/5iUfSb//BFwK9+cynfiz9zhd+LxN/hJ94rj2140A8dPwxn8j9zVqkBS2NHJ1EmxG2J8dpc6JHkVxvQcpic4bizjoTakUdVDx3lhObO3r0vDYngawg7Dx3g/YgnNLyGpMars2SfNDnt909Uzv03l/YK6oDMZO8ktsRunNFFzG+UGfAiRQ6t7CaqaB1nQJ5+RqPZXRqn4+bNhS2eY2OR7UFHYUZkVNinfQa0CDfHk/atsrhOr4Bbq7HtX4kZOa5xLhsnIpfRbNO/F3I0IUmFbxMj9Vg+fmXqTFJUDAqjn4q1cmdWaQuGg9+hqxI2aOIBDmGfVNmSEvUAHSYbiTPQfjRxlhXSJ0HK1yo5JGCrzrMEIFVh4zXWF/QAfvtzyVkmE32EeFY5B7Dmd2cpeYGti92LFvMCZH9YLM6UTMsP1cjbYajw7EwaIAQsJGMKxyLcMMEx2rKgFMrjZW3DvPHvhkzCKnbUiujF8QoNVhifP44zmpYA0z2RYTnDqnhmOUCSvW1oLgDVNhBSHOYTTVm4x4Y+AO3n0kzqDu0iH5CvkiDpBMxgNBuAT2oXBEZDSGjRkaYLgrjrPRWP3R+mFfoULFGqJUpHRTss00yMYIfAg7XkKoEOpsjsCTt3RLjjpk6rI2Ahrn+3OVO/WAyqzWbMO0SIato5jgBNc7qYGL9NGCGIrj0ZYxcpq9S3gFmmTp1PsZxq0tWhzIbvUEazMis3jxfaV9sMzb3LQNbjF6pbR6wyPuvs6Bs02idrEVx0Ge+9mhavPZqmp4aSqfPo3xfz0Mny3cw/oSs+La5PYxo9JXlhEpvpdrHGtbh2Lm70hpRaM/JusJDBgPaIHB5ne4GDLrfff6pdIELW2fEdG+TZ2R2e+DzDp7z7j7L6pZDPtjpXyLm8rNSu417e+DrYM3Gc8pAXf4qjt7XNHCOGvAYVud9UqsMKaAxjFlNhp/1H3XOzORYw36KDqkH3DPI79rQr0/REzhNQDIG/DQETdllH1l2BfW6T0QXIguvRnRv8zwiQcWZSHvYJOhZrk+mi9aQCLRuCLNFBs5nsta6DNacQ913bnooLQYFkhVld6gOJC5dgkZ1leGpcoYvAcSMsqXiDHvWGpQNtZJ4GtKxdcTaFJ5dL6a55ublmurhthrINuRZt4BrR4gubYgemKM2ChkimHahNqEDFLKOm5trfd6lIAARgMV6JebSDnDc5Y3FdM99d0frjaLGD9z3jnTxEmNNCBT1o5Jwmg67dK+EAq+TmLlf9Gbt0YbQrzaTKvwsyCZEhjZNvWvs4RUg4QVqqatktys4JftCV1HYWGaEzMa6ivXaNWnclou5X94jjityweWhTXfXT+8dIqp2kal+YCRvRHcYWG2B0bgunC2dBgbS/p/XiPZllhmtShjwRmpAzSY03sVJWb8xo6lV/Qf7xI4AACAASURBVEU6AnXjNE4aE6E2s445shprMb7Ohyfsp1FfUTKI1/iwYkw4DZ0aJCEYnYkUbC9k3gZcjTd/F0b0awFHaq9QLuIRjZuCc46erwxBITfrUzojx6FLX/dnjpHQEcY4ChrhdLZmfDpLP8trk62nPJDHLJmeuKrXJSwpHOc56hhzP0wmd/jlvCabx2SQjdDj0SHzkJmyg7F1yF9883rvd3ZoiqdK62WFuCGiuz9HX56PtaEBItJQAGDDh4OS9aJsC5tJsUypsyG3H3UpFr9Ub5UaTK+s6QBfRfGZFH4cuKfvFP0V5NZ9EBZ6ML6GpWpai1MCCjHW249Mpttvm0Z25mjcd5WgHd8sLm6ntay2VTX9YKg19FBAHHoqtd76gJHaFEZHoBnbozLt3BzJIrx2h8/bojYmJTxmP8kU1HhwbmpmWcsSqjtYaLVPqAG0JXzWz3fdCZwaLvsyRGMcVMj9UQO5QU3A+kQ0Fgv9+cxBAnbJjpzeapChBppRNHf5FpwoKeWA4S6NgOVnJer/fjTiYni5Ao7Pvae/Z4ACd4vn8foL3wO/n023zdDUjZp7mUpbVEVKzSzieC+mmgAbTl8IyobJ8eNphLk/8xwX9c+I5MMIRnTurJ8BlBBq6WvXr6Yvv3GZQIMhcdQHzCLLGnqTB9GWHSAs+LtyHqX+E82QlQHdzxZ1lgcUO3xfuT8BwZvhGQ9VjqgcI14Tv5ByyL3hvozy12EgJ6TG0ziabKqROLzO7NJEI8Z+R+ZKXyT3ZZzg7wxregS4edS5URmEymoGlTOKepNEmriPFtNlZ2aDCAc9AhTlolZgsS4Dgz4F+22egG2W89u0puh5QxjYmhpMsxOQAmSs8V8AzzocjldoHvm6XU45mBi0AZ116pyonur8ZnZCXzog6iXy6bKYa85evLbsjAgaeN2maT3XLxw+YiYGzD5Cr05vHphcaNPzqIJZvZCacALORi3Ci/asCQHah6YZiWZjx6ZLNoiWDW41lPNta8X8LkRp3UBqFOKtrVc7cHEFJfZlMtAFUId10BXroooca5fNzEKU1um5BBc9UBCzoeg/JPAMBYwqjAjGIZe0TeBYw7mVTJknDJvujr+5p1Eto7pnrRthZEJ+nhOUYXZVRYF8hwPi8kuigcbX7GN/nLe1E280BtkeFGeMWK8ZrNQaNPgazqtkCiM4HY29P/OmK/wYelIcPzjtnIOOQGeh0WsQuRxRHghvXmpWJXOSiWdG5fgKIwFlhC6ih+aoCY26Ds3GV/XupJX6bx2QumS+V508P9OsyLqW16lqtkVJI3WdXwxQ49ssqYsBj/qShIJKNcKFbmYnTBY4q/UyjiPRwszAyGXm8Ew8yMV5+rWEZVSKxjkZVS2zmcSnfZ/Pw/tqb5NfdqcPsqj2RRw1kBoKoyvCstxDk6M4V5GqAnaB10K4UGhL8oBMMPXX7Ix2aJt9LmSwwAd9XNcGEFPzXW9Pe3feTr0B7Nl5AtZfuMbbKc6fxTk3MKSbdKPbi7JI5NNRFcBhgo5YwLEM0M/SRgdvTJKHembm5TjIlZCSAsbkvFdUTQeOPE0w4Uwjx0gYeQ46Nlk4j3vntTZtKA3jYXCWI/kCHxepnYBDZCNbWxQqYw/lKZcaVWFCyRI5Gwo6q/BWNF+SSeIYR+29UiTUOTzx+fY0iXHkBucSwReDXbKA4nje5KQ0yBUcddDAR9NtGEjksHDyKi/0EVW2yJIXZqm1IhQ6hlxOOVbJwIpB9/nFDKbikLiOzCLmHp16G8cleye764i/R0e/10kDLut3lDrRTT7rAkHJF1B6mAefHx6ejkbTtzrTcs6F5VY+vxj00jxcxooU416eibBQ+TqY+fg6i/F/VmYk5hwjP5xxw/NsAgmN8ZyaqiEwx4fJLUFfd76PhjycqMuC6xvn77frkJgNdYi11jYL52ebGkD9cuWMPK9yvgYckac5XyxrEkedbDvgaaYQsDZuspYfZ80Kbc6ztjeCeFA5ozYZZisEbwRjIxOt84yE0bw3MuVy82lW73AW0CDHMADVDqgyL1U7gg8zIZdbJLM6EgNN7hX3gkQsyDAK3YbeG8cZFZrkPA8hsHrz1TfSJLZylPe0yVQAAiLg1NXqGXVITqR1hla/CuaeqxOiQSAsEawjq6SY7BKkmIXVbnrx2hxsQXoJIdxsEAhYSw06dlULC51GrssBgP1k4RIzVAlpOaVYhx0Zmnsg77VBUBeD7X6yyKyYn7UlbYA1pFBQGdpTwP3hjPt2z9QmHv65PbOEHs5lCANh9mNmcgNIzoKbC8tsxRscGQD/1vmYJUgD3yCDkWrtz0+dOhUqDDLPlGnXSPregL04vpmCTk4ZICGnWVUcgNPcGMJ5/unnqs5QaOA6JeWGopCN8T3C+XkuUss1Qn75mpgAC+HAQX2+1/PTcV5EAbzIGZUmWqE6nZ7NqGfuuiugH5tw6xXpwXvg2IMu19HC+XheMQrdEeqhw8eUWPqhvJYrOEd17rxGP1PyRWEM+vuzZ8+mlzmHwK0NYHmt0N0c48I7RBUqHbSIIhpASzYUX7t4AfWLsdSl6D1z7lzQN1eqWpy1La/V52V/lPOZxH2tURnRdNdXom5hb5Z1E2EBw5ABoBodkkXEHdL0wLfdRHbsc95OKlkh1T724fek7lkU3KnlxM91KFxDm41rFjONA+83G3FUuU6XRXkTp3QF6Z5VoiTHL7T4LHW0jnFeLz/xbQgiiMXyWcr+9JOZjLBwhzE0f+HjH4eBwy7UaWociNaCZWejjfCfG1nHoTNik4Xygv1qByAsvU5HRxzwSBX5hhOpTKoF7yqrKXWQMExsza79b6z3BmoZm84XIqJU1FKUawvNmOL8DjqW+HvF6PtTP6+cV4Ys87mUiNz7XgMWrAM9Cds4r0dqbBO488qrz6WpwTx1NmC5N2VifpzPNoRc2LRQbH0/96LHpm+eu4/eFyJumqJ3caAOdNBMeorUh6PfZpXn9xq39Le+80TqIT667dwsUaTKaBY4rZCIghV34Kv83h8VR1muqziseA3OsAiElmsvh4nx7kH9zrBM9BfxfP0zTw716dgCQNajYocKDBitwxLjloCpnRTLdTeF6lwTsssIoiaxlidZGzqjcda5o+Q9vk2tMck0PFd1/MobGsErBO2v93A+OwRYkZjhGLYx1DLqrnNus2TwzxM83KCWuKoz0QmN0yDf4vgtm49zr5+0Z9WqQzlBhil/TjByY4tsQpbp2CB1yZhyKq2ZLN7MJ9TRpTTTJgA0Fj9nrQqLu/5UJ58gg7U1wL1jr3CNvTzk2udeDFm3tHEcdt2YKheOjibA6Fk3pa60wXn3YLptMZVYtrO6c/YqPvfyFdAU2IfEDUdRdZeFt072+cffeia9AXy7NwJ0Lz1csoEsu2joz+rzMeHZTJBr6YeiLklmCEr8quIIEiy8BqDuHBhniNI5ZdvUcOPf/KeCg3XgQNFAfcpaiLW41zhTG33nf7/nJvdLmE54S6aTxr3LDbVWkhkVCVWBmYhy7cT3yyzBDMNsxSypq0GW4sz71RUr4pUqGHiSAY25UasMy/eHiCq/C0q2bCkesIbfOo6G2+xJOM+mSp2IZsZzkWzgmGzlZIr+kg5CZyCU5pdOMzIbZx05foJMx9cWxp4bz1ETjpHQcelc84yZWjp39nw4X49VBvlpEKOpFidmzcmfu0HdVJ6nx45+p2pybkTSnIeO1uNfAZe14c2udKmT/n2JplGzOq9f6FJHZSOwdPEym8nP8PhbVa1LmFSj5bnqlAZVJmbBypaz76bnpE1gt102m3NInKxp1uImNtKO/pWgabvBZbownBD21Xka+/pPHEnzazS8ssCOOFgOxo49VyFRo0CsdHUW2XVqaheQY6lTe+qXMk+NyXXUzzkN4phe+NpjaVrNNI7TZ7e4+DV+cFqojk36lx/5MeC5tTTqfB7NqCMVqoBDKEwKeBg1/pM5Fb1LLmsNTGX4w4hVtOFi+A5mK2HAK9ik/N4/AwandrXFhpi5+57o17HkIaHX13crxfKSCZX3BqJkhvJnfO1TmasMad9oYzwGvc+SGozyhWqASltKTEBeufHGt2M9GLy4Nm9dg+W8zDTNrOrIDTJbie/R8++EsQRriQbXXR2SCsiRQTouHSweh7Vu3xhkkf/zscfQoiPwo27XI0q95aTjbobBCP5c6Nl8/6/ioMt1HbzX/1/OSOHVYHdVJIJ9yMyPyU1oAXOFg7Bgb62aa5XoYeDSh/biFPWScEixp1A8IVDC0qSjOPVxGpFHQsXeXADINgga3qkMf5XPjoRIGSoIQtLPYzqp/XC2p0SyRBYHK3CFNy3zPK5geN/AyfeAcufRKOpNw6bDKbkeh0U+OKBNv2Ez+HLwuetcyrbuR1vnjCcTbsdHOnp9yMyCnyuaW7dRlGPFtONK9qrm1GfnpnmVEnhAYXZltkpo0OHYPkFm4zF2sc86qUGZDtaU3fs2kNrsTWOsNsE+JNB27MVgevYl+gcX19IZqNhvP0kLgSMzGDD4m1/8k/T0DRTdcS6+SehdkV0RLksBDV4XPUrsFwOjOg4rSgRKPrF3laDSHjnjLbJC7o2IVhZAzs8zIEjsraUHywk+BzOkILf53s2tM1jdv7GnQkJRtQ6lax+S9R+6oF1w0peF14SrTpw+Hc5IBe/CVIshdfzMjMoxEBpqj6cjMOtwDwf8ZGRdwU8aWvsvVMrW2Cqt4+uE5DzBcFQY5QIbOFr8GM7mEjCaYx+ELVRJ8CscJNhxKIpzPD/Hz7WPScOtkzDbeYUMRbaUG94syU572XmyAq0BmXUZ3alF10+a6Y0NQdYYe561nyR5jFDsPzibSafnt6oTatp5n26DpKHzta+pbOKJSQwBD0zWnBRjszhFPMfpAVhitHUYBB6a90jHeplR4IFwc6+ES42wZe15TzJFHZIIu3j+hiKvCHcyNrwJgWCDoqFYrzDCJJ3fOuJlJIoGMEpCeIGZS4+lVrWzC/Oszv1EluhDn/lYao3TEHrvOY7DpjH1dlCef/I2VaU9PwuOu6TeWyy2l2H1fBd2T9Cj+UwHo1341hPpPM9vgqzPyG8X6RDl8/spqk8CL52bnE5v5/7YJyJkYZToRnbhWjw1etU4uYgdSeF8pqgzRMSVo6xiwIR2yleQmGRgCXfwrKImwEsj2NcLVF9CeF2a9bpkb+MIlHatzQW0kQvPncqol8ht/32eU0UZ/n7mer+uIixaNqEwnbOtpLwaH3N/BLSaTrjFIY3A7rrywleiN6rskzhdISahG2ocmQ0VLjtgDZlgVnwbh86jooAQqmrQOCV7pnJ9ietj3+qMjJLXUeH4lcceTQtE+cSkhiCx1vw6WPcJw22FpCrEx2iMA5lSTCHl357PQSguXhOd9HZo5p6wNwFz6qhVOoFljfv+DPnlgns4Iu8PPzcyd/RAk0BmhEOOoz83vLxFJkS0nU86nSDguQ1nPkH/zyQ05UHVRqz9EFW0JAbweUF00WgHzdk/ZSva9Ilhl7UW0jXZkAedmjVtzVPF+1Wy0A2EWK9BlNjkHl8hWOuMQ9Mf0lBzb4Xx3UemMgRSuT4EuiEszO92ovbp567DnjPTw3a4ztlPAzjYGNSOgVdPcAtvsUPzrlQKxWLdl5sQMXZFCxw9olqD61d41fOj5qo9VeOwoXqGtHH/LQLh/uE9qn777y3Hhe/RF7XaSH/y+Ausp/50J8M/72TycxPnszNyNP3f/+Gx9Ogr11OHceNRMwyHFMXJoOzb0+ZMMZVRcrO9JAaahGXDQnTYgrDQJhvsoZJhwKZzcayOUZ82KHQsTXJwuDaOG3jlPqi8J2OoYL3/TO3I+39xT1kXX+zyFOKJniOJAdxcPZxOQCMtK85pnXLZx4OhhraZGQyRsYtMBpTyOBINfDimY75XxyWzImYf8Upp32ZEHisr+GYdOjOIN6gnaaQ71Fqs+Tio7+VnnyV7mQ6ihDUm4bBXYclFlOymkwHIZlasVG8uBOfidrbLK9C5dU7rFXXbYwh72cMkLHDubW9LF3lNYOJsZB2or7929VrsVzfeUZyW9SudrdmVWU7o9nG+wpJmkwExVWy/10J1gj4WFpHnrzOzL2dsAqfHfRhn9ozD0pZVaTAK5JjTXJP4ibT3IELYpMvrVnmNTtU4L4b+cb2hSm0tivN0cbRhxEXvkWwdHKXXase/DjovhNwHMUx2tHgNtXJqNdKxfc6bG0tsGuA9ZpR85sc/hhjoD7HIpEZX/UEVpCMarf6bBWXMIEsdfJl1K4NrDuWHP0LvbhIo7+qzz6QjROAqOtth3gf+rXKvCLb1m21onR9/58PphOOv1fbSxEYkWamQsxkyVFUl91U0XWClXJfJ8EvYTCNKjaYRc7w2961IaLFWoX/JBvVWxC/s15HsQEZZ4zyGjx6BaWZfEhkomyXqT7rDMJJuPf8dHoJNHqh8/qqytP1/V53mvlEjWBxSMLkwLOLm+pEWz7cGm3CMjLGvx4C+G89mA8m/c41I0oJRfY7uy5lnOCzX0XTum41DITOzB81/lcxh23EDwHZebc9+Id4vG2sFssiv/OF/TL3DDJKDXdjl2ce5xfnn40cPkLcTB7DvSIIRlvdYBFQUpisftv+zcu3l3lvfy02uGarJzimvWWnK8f7qvgU0Kcrq3baWa03Ce2eWgr0ZwlGbDbWZ53OI6aCT+MkhiAbbqA3czmTk0xx+fPFaOkLfzxZEoC2czQ5py0Aog/B5rP2ADnmeBlI6OcOcfjJ214af1UfbhXVeHZU1kzp2RJu0q74c36vs6S7Z/I0+bBVDNvuYbFqTjKJT4Fl0YtgizcboNRK+wg60odZMu57mgc13pTtDBKPMFHp+4x4bIsMWqECNc+0j8xrgc5oEif0EbcNj7AdmNVkEcn6bbR193AdFUQvJxTzSOqJhZV7vOQixHt5EKFXSXF0lbsl+BCCLm4306tV1aNQ4M+7j+UMjoW5hxrNE4+njz11Ov/mlb6UbKHTsQOkGMoPaTb3d6cQhm+XMNmyG+5nPc4RLzni2IZIdCYUYma4mNZmcYu+9iv+2cDiORWgu17VjeoLTf/lTGM/no68gMTlTa93/3+3FKAecgA2gzhLSOUiNnqcj3694ccUSU+dNOM46TBMP58+tB0Vvjgaem2JGFXUiDPU42UYp7MagPh64jk+jL2HgwksvRTTkyXmsaISFsRc9QhG11IKSfQM+ulivCyU6hIlq9zuNWWy+13MO+Xycnz1LRkMSF3SQEhV0QL5XJyILT++v4/Kcze7sVxLP9drMzEIwtXJw3mhZcTFGAucywGvcTIVhp8MIVh/HtEdK6FJWnP1Jnr/XEoroUtd5ndfvl597CWfo+RrJ+VoZf56vWmI+CynO15nk6vn45TWUsRcaOgMGNQJdCLL4dnm/NTsHphl9LM1e5bmaIUrZhBLMFM9IncXZyV66yPODx6XP/tc/lT7y4Yf5/UIs/IMwTNQUwhnpOIjO2SRs/3BGXaL018mQfvdf/5t0BKx9jGtRyVeSRp8RltCL1HLuQT8KAp9+3wdjXpFFaUkWYXgx1G8lDHitRqyBxVcGcd/wV385yMw6+PdQz9CfVM7s4Ps0vN3oiWITE8FNnz2d1tnByxZ8JT0YKZsKmmkpKqmx1OHxXwwPrL4O1lP8UZY9qYy6NcL4WaaBm42FH+VbqKnF/auDp0uL7Vx9NhzPrs7Z13mvPIc4f01O/iq1mHAM1j76UOQm0q1RC+obozFdqRVqQkajoc2GYyEcSRuQVX79jx9Nq6PUbzFOGzi+gNo8KNGzfxa225vvb3FEmaVXlCN8fXke+++z/4n7mdmP5XllFp1susiMqp97G/aJEUG71sZko+qX/WQe38bQOkasTQFsBiPbufgGiuFA9OgHNmZvpDvBuKZX2IsdxIcZl8Lb2L86agMfM92c2UWmJR7Gs54kmPWXjrLco8nV+6h/NFq/jKiydfIguWhRnfjLcdaEy+LZSIyAbmFwxa87sM2WV5CAokY6ZFsA6itg8CDbK+mVK5eAf4HYUDo5RGbxgw89FAGIwwGbsbcs5mf17Fp867xtdSHLa/N8zEB9/jRSt0fIpTn9HHxzzlLeXY3VnngTAzOKGKbSBoHUuWgw7TUm0jefucRQUz57u5nuRsrIadNm2SuIl15mHPj/8q9+P60NUy8m4O3AzmwwG2pAlIGGebxlEBv88jNDq7Syz5ZjhrG7/ttnKjPagN2AXh9gQGxgXQgwvs7fGST7uzyQkky+A4GhAbXbRVIK/vb06Bi6GPBJJSQwmrP8LCTRMYbCXRrFEB/lolU1UGTVSNBZP0J0YpmqGpjtvPLUU0GjLaw7Da39OiGWyMnaJOoJyTrzuDLUCtS2AKnAha3TsLP9HAV9hUpXNPwV2cAbswwVU2foJtHR6DSCxWd9xgymyuSE7nRM3jThND9vg8+VPShtWkfoeaxyg+XVexO9/hhVUL3PQnxo13kDq1pX0ehbwoF4H/w2iwmpITKdPe6nUZqf6T2Reu65moXqoFV7sIm2YxTnuVVq4qGcbm8Ta2ucCZmluK3D1aG7i33wqguEo+Jz/QyvT2cmjds3j42PxuBEx0HYeZbhVSn70Lpl2UEKbjQ209/63F9O73//O2K0cETzRltVxlEMq30ffSEISTRKVhLQHd3bn6dxTlLJJIXRISJPWUuKaTriwnuVQSbGzWO0PvMDH8KAgDlXziisgV3qB7KgfQNsMB3NNd/fsRyEi0oBPc75Lc4oaL3VV2QCOB9rdwqF1hUHPopBHx8OQciuDbPWq7K1jig0IvxgCx3km73ZdB90RvtOqHJGQe+OD7ZpE4hnDw1FtF7m37gIYxHIuzCpsmsIR5Rhwluf8SZnJC2XyHqH9bhJzag2chgi0RGMJvUjIltlbFTUDmdEtP/bTzxJDYS2CKAZqg65y958u8p8ikPqtyBSpWJVDhqZTWRH4U2rryrjKf8MJQWLFDo5g8vI4nKO1UNBzKm74XV8Nq5zj8d/Fr+DsRVsOX6nirtwFvd8XRks7vk4xrdBEPOOGViy3/we3gFZK7Cvs0TtxyXidxYItmROorahWBNySkK1MjItLzhk0vZnHdIeUJys245Qpk6fPWI7gWy6zkAeb2/z+i6Zi8QBlbo7irSinhHTX+1aZe00gfAOzZzAjrUYVQ/0RnYz9zqkJ4y20Pwe5/bHX/9qQGE1arc/9cin06j0auyRAaCBoUQgSSl9ZHneu7qjuhn61xyyDSL3zq3iaNsjIBvR+Zthr1DJOOCMSlCU/zRozKNSeuzTzh7Eq+VaeuE1tPXmHdFRTw+ePcY4eWvGdSSLmA/VbaSf+2e/mrYmTzKCnUSB4KYzBwrEM2AgS8B9fqJ2SZvntw6kjOIR7fG+aSu186JItv6o/eg+0Ob7p/a0/Fu7bZZURK2ZCcVwvbf/N3vWYAbt0eECjmKQ7bfRKYTUPUbVuskcmYQwlYvLwrvORJjOWosq1kVSyMxnjaK8xtK/m5n4Po25Pyu0bTMJe5GE5PTsektPWsmfdjWBVYhLT+uIB7u9XcTHIS6YibmZitdVk0wnpDiqjjQEADl/iQQy4Dw/r2cE5+DnR7ZT0bmF/ZZxrI5dyIrQuV4VzZVcm7Uz36NjcdZROFvvAefta60deYOLOoPLwawrmmP5Poyzjd4kPt9sr5AovK/CngFNCElwzhJEvAYXUiie8xof+PU3oKTrGKxZVVmVNPKArnR8wG5BDrEPiXP1GUUTsdkfzsc6kbRRm+8cGJahFpwFkaK9D7uoAZgZ/dW/8uPpgz/4LjZwpr/uR78HjZBF+MC77WeCnslG64dF849+8R+jJjANdpy1C220lRUUDXdhUfkZf0wS2T3y3g+gQUYbQITEmWXlnKQ/KzMydi2R1VuzEa+knOdBJtpbnVGhg+8bU2tg1FPieeKQOhiHmXOngO9oHFbrB+MQpIEY/RBc3IBE4pyrr7dKzRx0Rr7koEMy64maEoZ3gDpaqwbQSZ9RZ3mOxmL6yhSnpIHZa8hBQL7/9kWVr4POKK5HUU+e5Q49RktEuGPH7gDemYJBXjkjjNs6xmQFA/ylF19LF7f60yKOqouh00DH8LYKSsu6cTpbmySrTzQ4CBuYHYd9ZAUezay9LPsUq+mAM9Lhuh+CjKBzgqes6wtlCh0s0Fau4QA/2RVks4vtBi4TiEoW/a2HbLFgHE1xihrjMASZB0+eTZefeo5mSyA7+suGCaYmqFsMYVjXYY85ymOUDKofRxX1tordZii0RQAgJLfB7zd5BlvcvjZB2ibtFEJPjiLZpo7YZ/MtQdYgJIGVa7S0wD6tAXnJLjW4CoiX8961qA/j7bbjZ4GnUKKBDr0MBG3g1KCOYjb4PAjPskrdZFCf/uGP0Z6CFBh7wsw7MkiynuhTMjOKfiOdtT2B1GmB5kbG0FfEGQ3See59yhxw93wAdW9CCwr61M8vdzlfZ5dtUqPd6ZsEQn+GfQZrdB3vBuT5zrMz6Uib52O9ik6lLv1nf++f/EpaHzueZoXTuLYGDkpn3kRxxUGYkqHKGJ8SpGo3VdAp4tQmKCG/hV30S6fsv/0uEyBct2UMTGFMh21UgUGYTrbaq08/nforVW4v7MxpRjS88GLAVipW6xU1cK9QD7ExVgdgZO+GEbarceLK4pvVHCGjukQ21cPYDvIeWWIaUQ1oieZ9n0V6lRSkgguD6Sk10n7NQzbodz4SDsoGXNWhdSKKp5bXeRMce96kPuLxdBDWrV585pnI5ITNhCBlxa3r0DDshcwQc42EJas+Ia+t6OR5LkWLbtYhdBr8A4oSV7g2z8MbXKbT6kQkb6jt57E0VEWxQkfosEG/LgNLDlb3uUB1EjB8r1pYOj03/6JTTvm3r7EQOgn0OYeD1PkbDHjtp2javPDyS+FsS6Thz23wFX6UGDVJIHH5ROwCtgAAIABJREFUNepwUa9DsYC6kc/gxg17mMjWqCeYGW1t3ki/8At/J91339lg6/TEhfkqC68U88MWW7TVmDlSAYN+5bUr6bd+8/NpnOseYJKos5uM0ErnfBwIA9AGzjs3eTjdf5yJppFpWKerpFpChuZPf3kNMuuKM3rrKwp8WCjft+AjRzdnaPFPQ3wZ1871GGSYMBI7rL1totmRQ1NpkCwpgi2jOh2hI8+FoDSmB7K3t4pwHki+9s93nyAQAp0W1tlPdK1P0Twze+EpCtnA2+Qq9kDlWkBVnwnZouyEy9dB2DT+joPztm0L2TXI6upICx06BazCCAOdO4fcFKbl2M9BAPh3z7xKk+80jZzOBsr3xfdX6CHrHKZZ1MvyqG7JOn3iUZHZ4tgw+N4xCSwqCOwASQWb0fuE8bPR0aZue2x0lBa8ZYrWIBg4wsOgwn0cgamjFHj9sBE/r9PwyfAcwCva9CwRYGDKdwDrs8aa1KuGeO9wRWJQ12xA9qGGErHhDk2cipyN0EiK1Q1VkliFOj6DANckQdnUydtTAwXqTUklkHWcmuz+tO9ojzpNkwU3TGaxefV1PhOWK/TrmNWD85NpqIiskkvKEe3tgQhBEHj7+fsRQ74J8YlhmQr04NjWIVissRefZqCezaDvf+jdTKnNY7aDdo5j2UF7z3pqVq/IfXS5XphrjPZiN+Cr79XBHqknVWXMXL888HVwfdc5d9clHTx8t9Ozry6kS1dR86duVEN0eYQ9eP5wKx0fw2lwoC7qIxuMgv/5f/Yv6amiRIC9WWSsxjDraW2ZCdI4aO/d9DjyrNxHg3TXsSxqnYoJgZmRCYDlgwK/abtKT1qB40KAoJL2MuD354Xmj0lhntHdf5u5bN10L3PVn6NR1F/anCVsdfQwhV3VEDCMRvlRv8AxGOkvs8iMrKJ5VKUF3mdjaOCXLFAzHQ36RXt/qvTODEsDvkiGMSjdm2OPVz1MAfvJwsARaFg16MrtuNCN3saqEc9mAC5wM4/TOMwYdcCCsmg/qtgnzu0IvT165aIK7qYyQxO600l5jRp5b8ir1Gtiiis/M+vyer3hgYvqCHFmcQ+cxcQGdZxw9Fjh4IQQvcEuIp2I9yXUJCoiROkJin4K7k3Javy72Z331IXke32N9yCGZbGIZ/jcYOOpAKG2E4tVRp0/Ew6MmVC8Vw08nbwwnA7SoMFF4/kNUDx04YwxWtrRBtuwdBz4NzE5zqJhEi1w3DabWcRvoL+T/sHf/9vp/B1QPonOvHa/SkZRDGOMXTYoj9k+sPEwFF9/9PH07DMvcTy0wRjwJplEGniO7nPmEp3nSJm89+5703E04IQsdEYWzH1NnwWeP8MZybD7szKjcl4+g5IZRa8Px4pmyyqTeVNmFMZAaMjIHgOpdJIGJr55L89g2MnCkEH62GDr3MOuGD9QsXW2yOT8jIMYmuakYqF5GQXeLM7IMxI+0TC3UDjuLVxOnXmgZAe1WeMw0wlnpAE2df3+9+OgQ3KuVdSYcHTquHX7gFGoI40fOU3GRHM6kJI57zzHurhZT7/zrefTDs6oK2PL+paMMrOhirwQ/SXcl6YD0bxFfDtcL7pkhLrUFeR4qmxHawA32REZujPHXsRwOLNH65E4qqAvcy1ba6sBK9kY6s+s5URzPO+dcZw19zGo3byvS/1Fdpifv4u2oHOtVA4Z5FxlIe7CRlNSa5U6UgNWWp3MSKjPgXfjwMPjOiN006zNjkA8sD1FgWExN52twzsf+sD7cOA1akFAZmSj6kDaoL+DY1Q3bgBm2/Ilxs3wrOo94DocxrqsRiWuJAVwLlv0JDVgMXKHUGZ3tIcQVG761Ll0yECsPz36vScp+PfSBx9+X5qiCTnqn2aNogbeumCU5XDgYEasPJJX1YCcQcnJ4llA4/r+XF+rHpr3pAq4XHd1R4DDbNwCHnz+8iJMV+bKsSY2mCPUrKHAgeM/weDdexh1PyBJqZ8yRGMk/cP/9TfSd6530rp1b8aSjAyMRW/gItcf2pBcj6Q116kORzunvdbmuiaDD8BzKhJoktb0IQep3mVSuHti1SRChC2yf0VmmWc0dO/fDWdk2iwNWgMttdmMRK65Bxcuc4BeQAhVmtUmG1nAoPaE2qqBfBp4Deq2UjBVz5CG26bVoFjyrTKDfUc6kSL5o0ctyg4KsJqtmLUcwSB7sqpCuEFl8QnH+aWx9aFqlPsxfsHEs99JIkRFtfZGKDfkRfvla0Kd2/pP1S19mOyrKDMIV95GtqFH18C7oBVD9dz8mQ5ug+tTu0yJIrOi62RJdibrCPw8M7GXccCeh9COMJvv99w8X2EhF5KOJe5LBa2VsechrVQ9D69N59LhfirtXlJcr0PHV1hnpR7nAgh4tKrFdTEYvk+BVGWKpon652avRf1mi2bUURg1I2RG16/hpPs20t/4638pve9996PuC2TB/S/OqCz2eIbuH9WkkfNQ7knK5+c//3vpxWdp1gWus3DszJRBiub94ZBydtX02un2/ujD746xAJM8M6FCi8HaXokR398ZRTk+wz0arQPpRzH45edvJTAEm84NGhHnrc3r9fegzobuWah3YsilJdvzIJGASHZH+JQawxBrdQBnDhaE4gSOSPy8ckYeuzi7fO5/up60nxmphAGsWQ/9tI20dOm5NN7HOqRRUfvls5WsUDrUw7CJih3wSQfrY/5ii/vRAJKpC/d4NxvMcqqBHLSQypo4GRE8dWiUFxrpWn04/dZXvg2Vl0nG3HeJGFEv8n5W9G2N9ZBG16ZK2Vp8/iCRtI7HOo7QkfVJ6yJ1MglVAfydRmkLBxsq4EJ0nMyIuoeyxGwMDfIHdwej7KDBXUenc4xlmqU3IQ0YcG2hTOK+j74Tjmsdp7NpdmWfmgw4J9vaCsJIBF4zBjQ9wnqTPYo0ehTax7iWo+ifDQ1DaDJApPVB7bZB7JhZiouzxXrvKY9FmwO/oImdKcraEe0GrFSldYacJzV3FfuPgYXtqGPoEki5DhvcFOW5dGBb6Ng55ltlams/zkIyI3XC2J6N0zzY6zjixx7/evrkRz+eJocgPbl/zPTDGRuQZWguw3M5MIv1xX87ziaCWddPDamOpl6N+58z9JLL3toxZX3XuwoBtNOVla301WdeYeQ5zN89CQfU0mh8bZJdIoaWPvTgnZArGCUBxNuhZvW//eYfpa9fYmAh96EByaWzpkAxASm1uFDFYX+a1YQ+psG2hKuKhFB6NwtKUZxSmZKsnTTINqj3Z6WvdX9YquzSPQgMUrsDUoq6jGMGdqJG5Ic6iqBsgJg3ZLaBMY/shxPyoNPUCV67cDFqHCGBw8/zwLvXY9xDYeLJGrMWFeKBlUMTHryMkXYLR9MnEYyvs79oi6h7gIxAnFJiwTVmAglBhVIwi0o4UCXcZZQKtDk6Usee6wyVNhJWc2LpISjhGnwNvyMjjED83JVlKN4YdMclBI0ayRuZaMJgNnU6/8P7cQWWYV/V+yRFWoer6kLU2Fg0QbfmqJISZM7VeWCn77kn6Nw6XBeJ2aP30Ydmz5ZOphTzTp06lV4AInVxGjkUySHfGxmnn8HPx4HpPD/vh+9XRFXtsQUo6IMEBn7p+G5AI/VzhB5aLbq4YdE5eTb3VCiLBF3cbBIml810Q2DCe2y6BgPXfuIzH0kf+IH706mTMwGzxORWjXLoY+Wajv9lJ4ARwlpa61gBL//lX/7fMS6I4SJNo4FQE29kTAafhVjp4Kp2d9MjH/kIHfVO5cw6Y0JfYuCDMaFN6Eljb+U4SrTZwFPDibqT+1Z4I5yS01s1wm5g1b7tEvIYWm9ZXBhK6dSRGeUMLSjH0RDpVKZbmHvcL+dJRX0r2kpjJg0PFzkd1Cig2M+cOEmdAEUDDJWRe4OMwR6x/GVfDWeqMZEFFdRmP7Vi0nHq28BMAzDn+nrMBOstppWrL6K8gMGiJqEWoFqC1mwi2xIFrc5lxJ/riPk2uNCQaZSDLm2mEplN3AUiZ8eKQ+2lX2SIHiQmO1MfopmbGtLu1PH0a7/3H3CsOCNmQMkeK+0X2ziJ+BYqlnnKvtcQGZAGGmDPIHtRBuQoCIWEJQlFhuk+IdfpKmrbC0g+xdwz/nQCsMfYsr2A83At5QiY+yIhJZ6FRtceHWqXMmWVyApjnSnh2RnnexvaNBFc5PfJ1twlu481IlPOcQ38SlKMDn8Su+Q5jrH3tCsiI5OgCEdmUERgHw+xRps4pqhjh/o4DgISjzI6TfZJP+shsi5H2UNgGJTdGHUvSQ7AWGETUMnnXqwu+VyQ1/L6hCLj+tQSpR4Llf7rj38rvfPe+9Ok89mihy63IOh0bVC1kVxYzvqtcYHkBpUQ1Jasu2aoudXhwNeB6qw34WlxfFKlvY15TEfMpeK/Ppxgo280Xac+9MWvvgAbcJxsV+UbtxT7Cgh+ZHspfeC+c1wjZQYo2432RPrVL3w1/e5jiFcPzyC8y0nweK2VOSKeA0QTsja1sObWSERUhCkqOAoSSJ6KhlfWjbZaO6FN8u/RYsLv9BmL+Bp5AfoYfxYwXqN+ptYPTOdFyZKTerwmBdooQagMA+hCs39H1twkDskP0EM656jGa4z6/UBPwNfJYPM1Zli+bl4JnUrqxxqRBf9ojpXiVxEKfP1NjjcyQsMoJ6ZxuO+++9K3H388YDVvgHOJgiVH5qQBLKKsnvsctGeP4YI+huNykxVWoBtZR+rPnNgq7OJry8BAFSYKBBnq3BjqUgvQ0RRn7L3xGF6v8+vddDE5tTo/r014z36fQnDwvniti9wDRzz7Oerm+Rk6L2s90YtFNiVDMB6a1PKKTVcUKjwHr1dD5efYF1Vo3zNAqUsYDxksZmM6y6CuC3viULrAcMfJ9iSbXL/8Os8iZ3ktFBpkNa4hS9QHHDJAn9GPPfL+9GEIDOfPnIgCa4G9SuZRovywDRrLKlvxXng/f+1Xfj1946tPxOcfYXKskEawhvhukYFMAsV98sMfogZAtFcxpoQ1LO7vGvlVjiTLDwdwE8ZHzbiDGYjnk6VzpMBWMGAIoWbHsA9xObgwm7IKVosWYv6u88m0X+ES5OvDqIc4q8QGh5PxvtbkoXSNPq8BqMQKSZ44dyatYqC8f2VzxcGrr8jy+Crr5xaBQROFwdtB6LfG8LMbjK5Hk65JncOekDWFcqXsyrbSIHNf7aaPaBeDruMzIg581HqMWnVcxwYUYmdCOUF0AAhoC4fepNdrDTHN9tQZbEgzzeMEX7qxlF67uZ6eZoTFCj0h68jnGKA5BqOFQXXuVDv+JBgcpxlS1hP32PUo+uE+XiV4m33xZeDw1egjDOiZY0SQYNG7TkCkuKeZOY7N3h6/BtRUNJYJtmDOTqOGg5PxHu4Jq9msy+80TEJCoXDv8wXW3M8ChA35ecA6ah464A2nUiDwAl+GPpyzh0ADNNK+xs8Lpi7Bgxw6616lpuE1er3R8kFT6yDOf4yaUpvrmGI22QhOexTHNT5M/yJFllBTIYPK69prpJ4EY81pzT2ERIWedViKkxoArlP493PtZZL80ub41h11pntC/CFZ5aKxF0f6dJYNco2q31ZzppOzz6kA1dDHiwxKEXwco0Gp12GLSxh1B+PhgDuwWjZ2J9NXvn0JCJPxONzjLed4cZ9ttRjb20hHicvvQoXBPqBtYL1HoX7/qz/4TrqxNYwqwwjEDmrWbTJMamKDEDW012XwqSUYyxMhDyfahc3RyWhzyrQCn4ev14/4Wr9cR74u1G5wSOEnnAzu86nXztRqKDAIqWkEdTYaTOGomG5JlKFBDuOG8RS2GuY1Xrgf6oNc5oTUktNYylYTS4yMwzoMH2YvkYZXo+xC9cTMnDTIvlc9OA2BWc0aC36R10oJlGlXht55EW7UoA9WhjqUCLgIswmbcz0foavA3vm52YgL08/RUbr4S9HMvhxfZ4RtFqgxtejvYhcW04lIUpC4UB54gcZ0QBb0zFY0/lFL0jDzsFST0BDJwhOL9/o9VkTebAYdj7x8HbYwnXJGZnHeK3/nOAvP0xlLZpUuAH9mRqrsUThc7oHn7Od6HY7AFmr0+OX6dTIqQCwxFtuRyJkgIvcf+aHFmxgLjhVwJs/I2k+HDLi7kD7yg/enz3zmh9J9b78jzqcwu0o09P2cUQjqsri8h33AQb/zb34/PfXUk9x/szI3baaxtojOT/SNpQ+/92EyJJhJGBejLR3PNk5je8DqRrgNH58ug79LcnA885vhsFvOSOiieh3GPJdwMq7l9nWQYfkK1mJV4wnNu+qYAW/xD2nORpnRdKmMoLqMGKU6zctLRIerGMB1jO5DwIxrOIFQorCoHaFHhuecq1RqWHkIYAUvWnshQ9nrLTOeeSNdefl7NAbjPDlOP84Q0xnnbdazg5OUvSfLygm+faEooQK0DYLAqxi2NSCudR0FdOd1tQuhOq9RMN8AAlvDedWpXySGB9aomfRjUGsYlx3+vkMtwGm2fTC8NpB5cs2voi24ShZjNuO/l3mOrnt11SIPwbE4vVSPUgMWi74cHYKZjj8zi/Fe6o9U5oj6hULBOTv3Rqt64F4p9yZ0GvmKuqf3zeNYX5Jp5r4MrUXeVznmCESq2p92RhZfdxvDTwYjScKx8zE3yefrnpU/IZnIyb8SKPwcHYA1P3p/Ih+PdZlnnZnhmmkH6cPM3KwIR+K3iYhLbDuCEF+Dc2BdS87JjFqyL/ZzWyOLkxpn3R8icNbB69iEfb2uKX6mA2rxesVUpckHlVul7Zy2Z16Qc8VYT02aT2PoIXWrPoc2Qjtv0kvVGsoq37YlFIJAHo/BGHps3Uj0CSFQsNFIT74yl64v9wLOtdaddljPPZw163AQcsaH3vNQjKiRyv3c1bn0T3/1C2l+azQNTh9PfSMNSFTUzuld25xfSePMRIsZada7te/8PQ+xpLkXxxITu6sgwpq+gXaMg6mgvBJsCP+HH7C8go0zS5K4RdNv1qbTAF+lf2fQ1Ik3m7FEkYpFKnzml0bVE1kk+veDXHRmHNFzVNVvNMAa/FBwABYLnLlipulcVqXziklyzIjOvXHSuTHKOjKBGY2+NZxQ5jZ65lhB+wbfXPH9lUOL2hYX4vtlW7W4KUeCXYaaQuWkXMSSKGJybJXF+LlmWMJloQkn1Ihz9PfWXA5CZXEdlQfXo5fM6Dp1F425/9ZQeC6hbF4tbv8dhARlhCQWVMwT4Y0yh8mNbt1JJ+pUXGnZ0sjjoVUwns27pcjng9dB6Lx86DbIWsu79vrlaAT2Xu1T13kemkenSAqjzgJxBpUUxzNKH5CU8Sgwcjzp3v0UR0dbO+mOs1Ppxz794fSehx6I+Uj/fzKj4qBcL7bStBFf/KVf+iVo6/OxGON5G0ViVA8Rvb/n/nsp4BMpCtDIILNnwloFGmP56xaDzNp4kAwqiLA4llvOyLEdGcYKIceAx6pMiL/1lcE2pE/Z2Pg7yQeZyafhUoU4Cvc2ZvIsd3ndIPIvL5JFf/flFyG876QVmYPQgu17+dxnPwdcgZGh1jOgRHSF90cG50iAMLq3+rNKRie8XEMaZrCvk25cfjlNUYPaYU1Lze/BluriSJZooFynGK76docC+dLyWsyC2aIHZkPIK2ANZKDaSGjJaGsfDnipToZje84C7CeHIy6RvSwx/XMZpYIVajFLBHmbPOsVHFfQw+U1q8ruvajWbPxd1IN1FOcqTGaLQXhUm2x1lhgXnZMwWclSKgev4sMQkHDHoFO4X0ZcBTvvCTkJSXkMc0TWeQRnoiCViK/HMysKJZgKdtK5FoZhDBoMeR3rJgq6qfBP35TCaxKn3DMG1UKNag0Ki1eMrgisopiOA6LR1Yw6IGiPXu1hHdlOT+hWVYQQwskjRQhCFEZ2nQxBdvDzJJxkuLegA74mN5G3WCdmOGa8kTnhSCaQ3jEzGjHj4veOUbGO1SKY8SWq8rt+BmiIdT+aoTb4vYM229Re68CqA8zm0skqpqLyQxe6eK6f5lqqgZQjWJpB1GAtrPMcgWSvO18osj+uexO7S+1oAqe2sQC8z+c9+I4HkQ/D1rOGfuYf/FNqqTPUkMiEIL8oe9Rm8GSDIHP+xrWo2RcbqP0wuCutMNew2dp197znZbJQlGRcQkW7U9toIK0vca8UZGlpYY3M6Pzn9kyzfJHG0+K+xXgNuhRtjfYqH6x6tQbRhWTmFBG+PUKmxZzEKO+5/P9ydWcxn6fZfdDf6qrq2ve1q7unu2ump2fGtojMIIfYjhKEHATXSEQgcQFBkQlGcSSQbBmwo9xwzR0QhUUyN0iICEXiJiCSOxxsD2PPdM9M70st3bWvXVUv38/395yaIv/Wq673//6WZznPWb/nnAgCsGWWyPPK3GHSqjogBqWBEImBI1SEQzCAY7+Xe5m2/k44IHiCANHyVe6LlkFQsVg4QMHNdVj1odn1Ogw7C/9GkkiVGyKoxgT3f0AIVgnByJrwLrGd0dDEpvzOZcby4TP3LJUZLOaYoMcTQ7CgN5RRIpgznjeTkMuCAWg4sNBx1tSCs3Ra2j9r57BxaX0S4f9sCTSWhTl/GAbIQpXRTOi8HpeeencsIArAYPi5Oh1AQI3ziYlxoRhPCWWVMzKPR2FGSv9A03Ft3L5zKyU+AvvO7/tTifhOmNcevVCSy3DsyLOd7//yN3f+9b/2qzu//uvfz/s3dMw//3nR1eJvL1pNrJjmjoVR/jf/9X9bAb9B9ZOvlkS/C3F3/Iu/8L2dPalOfBzARVyogfIwcf2OFvrqMbeDckJqZDnki2EOQOFFC63JlBhHPUBbPKtKAqRYtFnv5r7jBtsUZ/54A4faomU74Qd3Prn51c6JV1/Z+b//3x/ufPBBqtGHYe2JNnkr13HZ3Qxc+HbW81Rcyb/zO/9pXFUKAYvfxepLw0GMcG/qmA2owhi5nJtEjS4+T9Hdr64ktvJ5AD7RLMMK7Y89vX3/q3gQXo01e3nnVCC091M3UHzoQQTL3QTJ7YJ+O6zFr3Lu/iSpC4TUtcQqCpWtIElyJ4BRrZK4u3QLKVpz08wbh8KACe3EANCyiuesBQqTvLvWyeC6jLWhv1h728jZY7l4wGPa/lbypa7y3OP/lNebsdLKWfMMsRRCa+J1Cmuycgg+LjwWy9HEnrYCxlxPYf5ixqEVCFhWWUtsxRIbVzABw/KqhaPqhz5ZGasxjKAxP2dZ8eN6bmjw4RlAVseiOPPOPE1DSxYotKRzhdYIEu5NFdJbtibxKZYQdx7mejfnZh/LMsGv/QE9+DxOHEmVAx6bZ9qii2+JU3YtrdlW8HQ3NPJSaL+tXCADgSdyjzkciWBM3mv5m1YyhBUr7GAkzv64z7Z2PBrxxU0fMlWFmxwUkzocgMgR6Rtl6Km12fSbgKicoQiykFDg/hnHoDIdAjShW2PSC55J5CU8I2B5Bg6cOr/zn/z+f7Vz7NT3opxF6EbZAnLSHP1ILGsV7QmZ5prm+jFOeMEYCPbOGQBAk94yveUYL+QJXj/ubfTDALJfPCrWOD3WIozSz2iS6VgRPo0HIc5sjE3zIlZIiVxcJhq5h6vyjblvZUA2K0QDOb8jYIN8MwF6MQ7E1areq205Fx/GVXRZJulehTYluLbG0Xqe5zrQDQazBt56q4y30nUJKhYVhi4plcvQ8yZegyEMukM7h59oW5EN5JJAyIRmq3VnYQQcJalarJsRwiwOQu5s/JosEZBr7cmhqzyDu4ylswW+txYIb0Z4/SQQeaWHjI/rrh1mV88l7hfXs2o0G6zLI2sJgGGD/H6TNbb8weMStdasOBBuybEVcgGEvBzEkANkHuJuLcWSd2yxPMVmg/bL2tHSzsXU1o/+i08+DlVGgUh84GVJfHdTmeLO5zu/9i9/d+df+42/tPMbv/FrjUfUp9/D//9Huv08FvJzhNvmqoQuitke9yDo63//3/0PnROBcDAM4DuXXt/5hbfeSO2wMDCulQTuJfzJW3ucV+zVhIvGFGZUNzkNV6B3xYU2C+jnCbBti1EusOUNAWVs0NstHiTu0qTRdnjdhJEYFQ35SZgSw0kjsD1Zw+thEv/gf/mfd67FfXU4lYxVG3mY+YD+PgxTUfcP2swa/v7v/37WZDdujK9a1eJmqqIXhp+CkVMPcLMIVwHNBP93o3UfTYHLvWFOcvdUGgCa1lPm68xDHObd934akMrVnWtBmdH+tQ/RdfdYwDVg5RoU3orihXEeDoN4mPL/mws65w8jdsZWtjtX33g1tn5WkpO3tg3Ed1Gc0bzrFuOqgp4Mzb4Uy0s5qQqWdiFsHZq66ZopmliG9h4ULRb9ZskHCBC3kl5dOtBCc7Yc13KtNeXDechz0TD+oD0LQcEGwUCBjVqFwNkNL7ie8l/iTN5P6ZzYrnGXueUctBp3BeyGtEWvpdnMse1GxFMyFtdQBsViAaMojzQSKMCtEgvXeoR6kr/VuVSdRB3H619er4BilTkrd1PuhxAi27nnHsctS/CBdx9OjUMW04Osge8OteZd8o2yrg+1SWEprcoLarP5HIhlQmCxqNz7MC4z9xFC+9FMz14AbbWmIAiTl5UK2SrKHMheKuezQa2BiOKKj7B+9933dt772QdZ/9yfNZeQzi19PGCmUwE6nT59Is84vHMqQCaoxEN5LoF0O2WL/sf/6X8P+jihmROvxHUW3nVCHcMoVQEohfE8z2XEK/FBvJ8gQYOME/tCGTYWfBMParHs8Ne6VxsLiyKxgFmt8Zl/N/SxEzTdxV//u7vN1VGiZ5nfF1MYVDM0XfwmuM8lV6QaWDTXVBi0h9RaCeLsMDdeNll+DOnJj9i+7ILbDaB/vfOlCgkWCBos/0dkkGksBg4UwbfTYdwsGAQsaNskUBI5xEoYVBPIc8fVRoBwVRA+hCbiq0BbcEJWiLp7GPST/O10fie1ASHM16K516KpJ2fRHOKR/KqYs0B8rIGN+OLzmKSF/K65AAAgAElEQVRiYiEWsSnjK3Iu1xCihI9nT57QmLcEbmvbqTuXd9i4al5ZI+vqcImJjRvD954p4Hn5nXdqOdl4VpHacxjCF0HTOczGogAtlyRN3O/8zkoB+a6AhByecwEWWCOM7XFiDbQqbrpD6e9w4dy+nb/+b/0bO3/tN369WtGU/fjnhdGLAuFFcIMkTAUkH0U4yij/h//wf0si8c/qh989nPIp33pn59tvXAqKLIeAz1xVX/W5Mvynz8LA4kY7oJdRDvAxcOuUeWJBtCHaEkLmP8HqxmqCNKrWLjGRa0GfpoV/eMzXH21WcBmA4Kl6beDcrCGt1iMgHkcYfRAAzP/6T/+vnZNvX1b4L4f3SJUjNKoVPOamkoWfU+dPJ6if8jP5GyyYV2/jkSW/JeeikSa45vsrocX7Wec7t6PsxCI8RLPOXrz/XqrPhwF8HYvnZpIMhdYb7G/+j7bjYkcx2lJqCV2EmxeQwo0IGn0wTc0erTbVdYdXYdg0efBrnXzJgkLGN4BerRWV3lUZeBSLhIL4SLuRWM+Eb3O10oZ6X66R3+OcVbiZX/47mD3k6oSQI+zrZgnTbN7fmrsCvWIw9kkAH+oV5LlVRRrH2c7/KDrRjXJWoxkTLEupcx1G93UYYLuFEmJQq11nNejyLL228hzrTsi2JpqYVZ7hnSq58Fqwfgg3/6/Ai7B0vghNH9aZD15Er2n+DLdxmPTe7P3tWzk7lLkob0eSH7dV0lD9JQjUvBe9PUruEwHfAt4RHCKJuil34VN89AkYfEiFIBO7eXD/ToTX5tKcWFmtMXtSK1f+z9Za4Wn2AZ1zsylH5JmPE/ciMJsSE0Hix3woCU/iKv7Rj96NoI/gTfxJVW2m9b4oNeDo9yk4rOSM8XgKN6uk7czuJiF470vJrdu5mDMR5eBpcAP52Z85m/ee7AWQ1DQNnRg6paChj6zf5E763TnongsfrDqe8AD6wU2CPgVDyMBnHwDDS9/8zbrp3CDOs5Wu30zHQq+jfdfdUlj0zvPSQPezuQTCvTzwfNxvkBUb0iWJUPne31gchAW1gKAo6i6LYRADP6aZFC4dAcQni5FdSLVtBPN+8nVUBG+eSg4GBiC/yFgmIOZvFqnaYYjIdZj0x3GD0bgdRhYMjVWwDqFhLiygG0GhycExPot2Nsi0uymXo0WGGM5JzddW7AqqqJDqjMvCO0xXM2Z5SNYHJN131eDyfNBF1zpgrCxqufiPA8TSIiD5XAt3zNo4vG19kT0QY/I3G85d56fuiIxVuaZbccvdShxIjE+K5ImgHhvHclizDvaNQLoTzU7rdgJWfK4FbXOIjsbNCKqNOG8ojRTo9KEDEUZn9uz8jb/xb+781b+SJnt5Fzen8dvTgfNvMZktLuMziZ+YBk1aYqP2GA8TUBd0/4M/+HsbvDxM/8A730lWfSDxcjXw1y3xPZ/sm5YKsZjOBxX3KBbjN2MN/IXL34x/OxY6Fx4tWZCXM365ngSAD6QUTAVC/n4ovvj2usw66GZ6H/RcrlVKydyLu+tJ0GZiMfd1rI3GB1pLKO+LpSEfJ+rn5p5KVvrXet7kmfzwD+Kic/BVxYB8u3DhYgvXHkx87HZcnT/8sz/fEsBPnOmavPvjdzeLLKOhtUoMPpAyPSDytQ5YIC3QqaOwOnEbUox7p9o+dxnPAlh3OAeI/p10B25Dw9AFRUhlAT2N0MVWuimGS/b8YOZSUElo6E76bnVxckaOpZI6hoy5QXChu45QrCHfNS8w31H27uec+H4Uv3oNCvrZWhUUsBKlivXGRUaBuheroSCLVnjeuhdjtOaPLsCKj4VBNu8t5+tQ9ncr0XWykPAiCTMJwB7oWGkdyk3hCdaMSxGteZczxELcKuVDy20V6O+q7NCwQZSP/M06eAf6bSX/5cK9I+E81+FxFg7TpIwfyjrz4HqmtdsP+p35dtyq5wfswcV2JILkSMalOkvzFSMoTuRMUeBVJSGkwP8fxyKCfMRzrJkGg5BvQAqUgo4x80ovn8LND4d+0cjDKBMqnBzNuTEHpA+luzfvBopQoYFV5oyOSxrd4UP7U32DNXMwY96+08oCwGGzpHqe1wkWkz2RRp63b95I9e1zMSDwrjxf/lasMGm3m2LraGyWmj2wVuNW9R3+hA+TIfV4rbj2NBttv6jsf0uvlVc7y+j6yOb1Uq/x5VRg2PPW39wdQAGG2nIPeSF3HCGF8RapFcHioFYjFP/IA2X1M30t2DDj6zZoIc0wU1KQ646lUoh2/JoG9UG0fOYsq4PwIKy+CMz4QYicFmSRfyH5Oj9OWSDPxysImln0KUHRcjkZbxNQ854jEYIIbKppy6mBVvO8WQyFULeco7QtjtX2YkLvjBlipGi1zNPcELv4TQOfIcCxptoeQ/7T8psiiLZM11ww79zcVBt0/sdphSHQav3c3zhWhM/kXW0aW6p7ryaC5mudCffP424DpedygHq0loqhFjYZYhlEW92jNc+3vk0EkM+0UGe1KgQpQgu1SMPcEx/yw3tf7Jw99fXOb/7mX4+b7i/3AI1lNLGaSWprDa31GdeZXwVW+aU39wzn9t6df/yP/8+df/JP/mma8MU98L1f3Ll/OhpuqjTsTxLdgSZ5SjCl/QbSHgb7ag7bPVXbtVwPQ3g1DP6v/MVfaw8p7o2XY1k8DSSalSJmE6MnLq5UzYi18lUOlWocxi6Qr3ilQLA2yUePBZ4tyJ6EPnkvx06d3fk0aw+mfy2MTQv1T8MEuVWuf5kqH6uisID1J58kEbtxmFgxNOnWVnPg00soQlfvq85ZAuSqDiKB03db+4TML35Ie+m83Mt4Cyt3bqA5IxzRWuMhC9xjPYtoDRNBTxOrndwMf9/XxmkbqGfOpXPBsvCcc3l2If51S4WRrThtEYOslNznuT3vZfZx9bGG8oxXE6/k8eC6My5o11s3Ux4m9AURdTiuagrguFkOJ3nySARh+5dlzhQ+FomPMY1LnsLld/cVHh9lwxmBLEWjkxQ5Lj6tZKYcWbP8zaXC9Vg9MIWI5/uDy4Pi/DjfvDKDPG0V/JyDmW+FGSa43L7G5Dx1LnV7bq7CnhXrwu2WueEf07XgyMod7PxyDQWCAu45+IFxEoCPU82B9+FelAmxZB+C52GU8loyub58lzLPus3aWY+vozTej2cKnTT+wrKKgtTizLnukCTsjKueAihEQhEIJIKIC354Jr7UFj3hd1fEmrlV8/t4aR4obl0eyqre8iGNn8Ig5IGvOAuFkHO/5nnG5zuuOh4aPBi/NHd82LOFL9zjWs/wO7poA868/9aNeJIC1MGnrfeD+w8u73n9L/+93brf+BxpD3mACybpklSjubcSQIhIcTwHzQPAtr2E9XAvkzoeodKkVfXclu+Wi8rgDLbaRzQeC0UAYchaheuTwxWAMD0TQTsQAqsOb/sfxdKBrUFkJtV3Ljh2K1jnGeDMP0tMqG6FZY3ZyFZYYP2IQ+W9iFE17WOQHRk3YAUNwGIPUmsIr5ponj9Jvt7bgqxZJ89BBLUCF9jCIVSg1d+45EZoIkJxIpWtHWgfAT8Cx9huOywrIDwKwBw2AuZEqifYRCAT2piP92pnwSXT+MQ6RFyL4LmIQWuJJiLKH8tnNMsbN77ctPRot0fkTwTA8Pjhpzu//bf/3Z2/mvbjTwQ5l8tpgo8bemdzS734GeWkIGvuwDDfp8qSRPv5PL7/P/zDP4y0TMLf22/vPD4ZBGWsm6PJlD8Q10E8ZVsrj9h4B7M/Z6O9ffinf7xzkkKBCec5x9IWgfZLy76aBF6B4qLW4kZ5kh+0yb0rWfk+zVNCbqyRQD6ird5oDOZm/N77Xz6y84Mf/FkBKuIb52LhKAX0QQS9Vj3cS1xUjxP9RbcPogmjNxDbAbkouMkq2RMrQC6Iopig/GIpUGOnA+FlGYLTow2Mo+hH8bGlraPBu1rOR+V9AAZ7YkOgtlZXGI4q75ND4x0EFa2TECNgFP9VOQCo4TiFIuvHUmn1kdBQrbjst3MxpaVaGSXP4SahTDV5OMyDNXVo5fvZZ5q078U60SnmRGlkwELyOUNNbMyznIHN+q8iX0Y5Ve4LIHA+8/96NsQFCaBq71veCYFyN1bAPKt8IudgS2reqtdjthUIWWMghAmiTwoHl5zPMEO06FxMNWiuMHHvzoMgXXPCFGe87UrNA5LnTH01z/FueX3WDvDCuuCN/qYIMaXPc9o5OM+toGBxAVLl367nenvtG6/1GcbUM7g8O8NvLCArzTO6Fpm7ayT1D4SeEHF2Z16P795uaGTc5L2Oezg0PKGDVv0nKPN8nhHC8VF+944nGYv1HOF/L2CazYrbSqVNxQQ8qPG3jMmPNTFOws2Y8b0KKF6cvA+/a8wu72sF7/z9eM6m3yc3s269pBwUKUomFHWb5noH3vmt3bMuzgtVQyCMnmXAXFQGipi9BHEiKNdNsTybUYacezBTwXn/RmS1JIAZcs2g8Gz0zZiyhNIAFwglz2dhHIzpa9FZEU0gZSXZ7ExOgJ75Z1MnuRNhW3glfyYw6h3GMGWAJHmxtCwAi6NQ1mUl8XXfXzEIRNKOtXkHISIQz29dLSDMnHCmNWIu3tky6bm3bhLuhdxblGF+poXEtD3/Im4ngdgtR2JzRbCyimJaWm8tOfEeyatcJkvIteI3bU3TL1pT1hajKdKNcOXGjDAyvgpShLwUhxIiwllaIwXB/CqokxPBpHoahkYLS3pE4lYf7fzu7/xmhNH3w9AFZmn1W32pTRABA2zw1/lsnT83iOsmJLZrCCLB+aPRtv7+3/8HtUaOxgp9cDhaoYD6A624IzziinkQ15n6Xq2Tl8P0cpj/+VjQ8TzvnIhVE/19g4DyQ69grbjNvTT1+zKgAfO+GpfkletXm5SpIvXTJBueTYwDrPlg3C/iK1/HChQzIrS+/8v/Qt2dP4LiTGxNwP9I3sntlq6Tm7W9GIK90JGzgImsx9FTZ6rZ8kzuL8oq7qaARbSQ537zOZk1dzBZLvJguBcd8htpwtZCpFmvra9LGBAmGSFEGeS6wHC8TwzEGRO70mSxHXHzfK5t+387Am1DXG3pDxQs8ddhki3fwquwGJlxodlHcSWh5ecxmFxTKyXvscaYOWiu+YtlvhKG7Ezc54ojYHOd903pKutDUHleLbV15p1FwB1ryaKnpHkPpjQV7OW6YW6jyaPdSSkg0AnXsehaESLrNhYO+nc28Z0pOQP963vnHB8a4WUM5mestV5GMCy334v5grw4PhXOXIq5pnXA81xK8rgqMV3nnTCivEzcy7mbmpVykniLWG7uRwPWZHKcrKMzbsysJPzQ/XcTZxTz8jE3a2ENCcwp2nw3pYYap85PK3jkGSo83AmwpopC1s7HfuKbjbdlTnjI1M1sXIobU5xQ5fTc1zxMfHIJxe5Z5slTNrlN0nHMuXFGCkOeQbE2n8nbRGNNrWEtr3U3lxbKDb3sTT5clXZhm/0RRtx0Bj2Wjpd+GSGyd22kYLy4z1fMrgxmTC8Tb+JpNuRoFk2CqkWuewrjysT16QHVZB5OU70LgSJ7l1iUTR13UhcsbhYLYcEJg1diSVyJFUKag1r7nuWkgOqTPHc/UzkbdDmwanBxJSqgeIzRdSpzbwxs82sTGCw5H+OxKTb/Q+6I+jEDPojmaW7mrPRRmWAW+xizPYRPkHItmrfYDCgjH2y10jCCCtJoA/zSzF/PsgGudwAIB646Y/EhRMbc9XsZVN6HQGky3s9N98XVK9uBXQRS0IS1jnndnC2Bd9ZiNtp7aN/jpkPkCNHhNBbCTDBdTEJeEBfZ/TvJRXp6fef3fvc/3Pmr/8q/FGYovrbBaAfRJ0jqO3BsEF8IQ8wN02ubkARmb9y4FsJNQmU0rVth7E9jJTWGoKpIjvTj5OiAnp5MH5jdWAt3+b6VnCGYovkrbKl6xt2bt2Ntp8RM1vF2tEAQ73r+IkwkRTaoHy5wIP17mtwIlWRsCcTSwlgU9+9JANUobYs5tlVOBB1L+1k6g376UZq1nUkCdg4119s+hWXFHyJAWSy1QLlUs/etmBHG+biQcEUxo9kfDkPGWCPkDic5VmdO67Ex1i03hwLSfc/sjaFNITPHxjJUMo8AhNST1mCC6IQQKgKuDBGD2ATc/lhjOgQ3TyrPPncuYIqcweZwhB6mxxe6MO5B8/m7Abd9SeNVG+1UcVmwW3s8MRbXTR1HTNAaopv9KW1DUNayx8CW5VIrSEpIfjd/zJJiNnRfGDnXVebmM4nl78cFvycWnnH6zrsIaWfG+aCFVxPPWk3yuXFWAORZaNzcOj/rs/iJeTjfhINz2aLH+XfRdrl2FGFnhhAC7a5bc6FeG3jP851FyqdYoeoSgzYWC/c9unDG8K0iwtbZnHcZk7mPsK0gfUHJHC9M49J5n/O0Jf3mvIZZa1/iM61s7BcaYgXzBFFw7ZN5iTOJF4Ngn4oLtfwLDBtV5Xm8Vnir8U6ZMu+yR/5fBShr7ez4feqMil2eWryq8aN8SgsUpPxOEJ1cbYJGiRihz8ioy3NV6PEOa9DGeymq/DBgmfbDy97HxXh5z5nv/+6uukKIl+bN7CcYWEmFIWci/MU29BNCwMRyTatLjwmdjfB9Swbxf2azJg/hpXz/1re/XQHCb+yQ2qBvREvWYpt/V5sDzzob4MJYRBaPhGURWby7arpl4R9mAX7pl3+5go+pPCg5fZEKuCBYuCFog/kOAYFQj3ZlcZowy93FdccUf2uDixMA44qaw8Dia2yFprziXq6tRpCNInyMz2G0hp73WoSw9xNUKteeyPtsxCTD8g9PwJhl477PMm5mszk7mMb9UdaMPcItehjiKeuMsYkBaNdQV0KY0wOlipbgmrwfTQNpVlqmA2rUbZDxTtuPZ0mZv3s79yWP4FACo7tpNf7owWc7//nv/dbOr/7qX8jhj4bEPZN5txp55uf/90NE98Lkr19Pg0DIt2j9IKUHV40/Gtpm1uuhJGn4erSyVJqIVn0rDco+Sla3/9/7/KsInlRwFz9QEDJJfLL99yQOsgVbQVyD1orwepzE0sf528bL5AltvbIEiVO3pOAFzORoDqEYnCCzPKpDielog63NCDQaC4Ur9M23vtE2I+IAgAaABMeCTvvyWjQ4SbQy5sOYrqvzl8Pb+IpsejkRZ4BKuLK2fBo1xKAWbybJt3BarsZVBLeVBigBErpzwG9pobKC62fidqUhcmU9y1xZyxPcFXcSJzmYWBQEHQHEbYfmPKe5RdkbJWTOZn/tk2dhPOC6GDdGgRahNglfrurnyaj2KM+fuM3jWHnWjlJ0PIACydY9Q9nDVnxnfbBuIvwxprE2tlqRXJPoe+umTANGu4X/LuYzDGncOBgYXmHOYn11B0PdJg2EBo9ZfcUVzutAiIb+q8HnmQMHbpPKXANANEK3bq48e7wz4zqzxro3j9tv2hjgQ8ba1jb5PMkanslatS0Cl31+P5C/F2wVy5Uno7XsCNfsgVjV3ozt4mtbKbDmjC1+YRwEhdqRpy6+0nHVbUWQ5DPFoQt6WkF9Y7FW9TzJoYpAAp5oR+tC0jcgxskTEvmTW8kDAE3Mu8INSgnSZyzKDTrHHzwTr7MmTwLGOZ3SVhVwyxpGA9CYJ0OPXNc+9fgsaxs9a3KK34zAZY1OYr45Xw9/PZK/W8+uHSWeWzDjKnI3z/M3/BMt2f9jmcORIzlzrKbMOXzw8p4jv/h3duue4irLSxtAzQ9p1ppUDouDnwdjvI0/hGDEZTD7qd9GQ6vpnevGJ1rtyybne6a+wyJBlWSnRY1vsnBklkSC1CZAAHmegRZrn/Hw3XoepthclExsgqFcW5iGD+3G8xzOVvVmoQUW/ROxqaWZIArxG/2Lxmwv4iwb7R2IeNwDhcbmvpsZi2CdA+G9FvezCGwWlcNCS0NIElwPLIuIUPdMSMEpOkoL8L2ip0WnsPqW39u1rQO4LKmZX+HralrlUEz+FCHewHW+uxRiJ7holcaLOZSoKQUhOtrUlOZwWGi6J04r9JraWTdSyDLM7kj66zy4/fHO3/7tfz9zS++aewKMmRttk+uHFkXgpayN3BxjR3gqLdyJu6hrnnFyVamVdz+WETea0jV1X4ghyV1JjEcS5H7I11hGX8eS2QXJBjeNy1CdNRYPaPiBlK/5OnDYvWB3+ebsmfN597O8K/GR1pGTS5PWypieFgMSo2mFjU1EgKXNgCrPLKp7cQFCnUEynQiN3E4u1KW3khydIr8Hj4bWY8299sabseLTVFFCoDYG1X6T4BwLTbsMQu5oBI53s1geBnigsOuR5JgQ8leup1YXKyXrhNG2ZNMKZh8+fqrMUE8u8RqxIYyvMOw845GYD8spz2msodo9t1wQUHmffbgviXMJkQsXLwT9Kj2hRk8tCf9W1oelTngpEtzK8DTtfAf44gwCehTxuZKzhzFRPA/HcmvMaQFfCOKzURaL6ozbleCou37FjQtGKPPaFMApHYY2x72LVjCkAeg4c+MWs4cDyGlTynxOZX/cU3ceN/uKu/nbFEGm7I5QUPmaEDSuAdmwAoxxXGcWqW6srPF8mqC9rhntnffDOvDK4APNpRKIjxtrmGndcNkP7XSsE8sa35rzOm5IlhO3Ki9BUXGZqwLMeEyt5RXf2oRDyjnFM4DJW/9HoUGQdc/yXvcbo/DAw5wpoBlIOHB9QqTxwSVEIBMrvMXauF1TIJY1Lqmc5wEqD83gg/jCrQCF2sE4RIJG3TPpIbwy5jZNRPGbiV1NzM1+un7i9J5bmDf+wbOU9axAwmPzvs19jEq3fDU8PXLm8p69b/8t7v1KUK6wKwk4I9itD86JbnA7sEZQsZRskpdaTAxa5dbd/P0MtI16c/nuSFwWCPSVVy+1OkCh3BLu8lwCzSHDtPdFm4bAYX6C5RZooD6XgH0W3qYACxTWHC1AZW3QR77NeyGA/TTyxWhbVyvvUVBVoPfVaCtiAhaprqYwF8TDncddgDD3r6oO3GoEno/FwdBVDrfB1sKG2SRoPTEw11rocfu53gYOUoSV9IBJnHHbGH+vBhHCpqHxO7MuERlAAr/04aw1oU0QYyAYuyKYsqy5i4qK49NFQCtmUNhstKVWWleJHPPLumMgriG0CX0+a0m0zfkIgRrPvdtBHEX4P4u2dBzx340wufrhzr/z7/3bO7/0S98OouzTwnBB9iVkNtE4+3szguDmzbjTvAdMXkBYTgvSioavebQK2o1HtV24Ku2qIET7VSYna85ftj9Wk+Zs8mtcixE3EVPdZPepzCCDPFr7vkBn0cwB8ZnMiSUi4CohMenpz2tk3Y5gZFGAL59Im/YHKa/zWJl8AeOYmPb2ZqD7D0Ife1k1suADrJDwqJBk0W9hHsfj/sLU21Iu38tNE9gX67mb2A3ocME+OQcPI3BZFlxW0H7nwb4lI+cM0KRPR+NUvfpu1rLMPnk4GJl/E9yt6gFSnv/uE0xZAzEK9CUYfT+MR9kb8641ECtzq2vGakmDx4xLuoRY2vFA/M3JvhGCtGM01goF+f5elASCWCVm99/Ns/bn3foXoV/JlKx5IIcBENCCucmnnQkXIqvYnLb8uS0Gg3myHk6f22pXsio3mtiUmM11turZhd/wtvCM7AuakjJ0isCLBSAwfu3DNK8EVsi9xnGfxp4NxEQxPi7iGzdTlDP8A0BBlRTu/AqXvEs5HfMR72RRo3dnc0AMBVLlPcZp3VgUrAbxWzzvdmikQf9co6I3xk5I2U9xL3+rdyTzc46d1QFx6bpsrewnQdIEfulGUUDuJW9u6l/SHPB/bXQ0ByVwQbudq9ug7pnHqeyn8+zdLb+UZ1Sp7JyCSBNnz/u8u2coe0FxYjiMO4xFy4J0LtBdK8tkvk0GJqDzb8JfJQwoWfOakj4VQuGNhcBTEjJ34Ch05VOlJUaDPkcESuH14VN4mTFRpG6ExjaAQvh/6MRcxDwJw85BPT0hoT2p2n3uL/0Xu9do88sVxWLA+JqglE2lUWHiCBquXqsDBMIl5iB9kM6lbR2+fKE2+ONom014zSbOdR9xn9FwuHVyXxEvXD9ZUO4kE6d9EEwSYY8uoUDbQFjKAHmmzXoj5nyrYXNPLelb+GNmyN0FAm0BB/Yt2Raz847n1cSziHoyyZM6FwHACmscIs+YAB+Bq35WEVWIM8+0cB/HomqZkazJxGFYISOQenCzJm35kLE7DO59M+NmwSho6DtrNQLfuJ9oDWA+61CwDpm0DokGexjL1QhJxWVp4JfiXqy1KOE2hMBFY+xcmIXNL8tJntX7QSO2n1LeWcQQwsjcWK7BeqVCcQLnd26EWOJGSCfSJqESUmJ4KCefrW18tLRYJ8qoFFKe941r5HGACIKSW9XmVYSSgMk7MTH11KoV8a9n/ixwDF0Qvy6tvEdrDlpvfd09sNxhW+wNE/EHQJe6ifMseWn67wBptApHhCeaaGK2ZMcGgzdIsLUVE4SmwyFYnNxVxiS++ZPQsiK4z6Kdaac86KEGXLUdCH2+vD9BeWkOy2KmfaMBrpVBjDWWqBpGniu3DF1MTa7mjEEfrXhLg+QZ39nQ4Fgwzh7L3xwbdM45MtZWFs+93IBqIbZCNhdLzi4lo0im5ZNHK9XAFxyXsuLgt9wOJpp1tl4FBHH9iTNmzuhjymZ5JtqpS5tbOmNFX+OOGYuqlUO4RnMvlz/lcdyVgyid5Ed0VOhz6JNldi7N/j7/bGvdQuOeMjKuuZ8ab6x959jHszawRKDJZ08UWTkADeGBiWcRiq4bS8m9aHRc9ebkbHrOKJBbzHPrGGA97Rn+YtwsHPMfiLp1d8242CZWTPGtNyjPGNAWoE0BTYSk4H3e4T7P8/6xtsSJeVkGtcwz8ChozqOZlz2esc8Yza0IYXTsTLE88g5jmfYNYk2UpIkB8aY8rIW28aMZT5Pro9idSw295gnlxxnlXvbe5oO2KkIAACAASURBVCcuXleAA0XUec1nkl/NZwBbrbWZfTsWxJyzOzQ20Hfr6lprXdcmr8BLEUbajnNtaYeNYWPIYiQW+4uPP9lw9ytQNgFJDxt49WwmjQpxObjaGhRJtHzGBvZWGCfm8cmnn5TZCtYx+ZiBV8OgNTHjE7VIDvO7cas1xrGAFAAJIOMWH9MaArFwFmsCbxVq2QCgBMFZB0rNuYIroHMc4DwX5PmjH/35zssCe8tasLDGTavk8zRuY/lU3kvuM2dEgBnQxBzgVpRYQsUG3ZA3lDFgGnOIaA9MZgzGuwlTVpYyLPPh1pEjc1OJJQE/WnXGtrkrAoFciEZzw1QKU813LNOilhZIxEHhMnQwWFyY7iZENu13/OiHY5HSRA8l0fJhStoIfB5KHSz1tpTff5gKDLUee2A3N4F4HZeRQp2sA3EC2i7t63hcBq2fltpvLDYJj8ZlzRx0BeL0XaoLdB0YVpV1ksX/uJbJ1r6Bi0wC85j4rW1GqC8Gw3U8pW4GndMY0ot+csViWRD80fZYXAWMOmOyx5iegzUQaPuASd2EGsu+2ksuHPUBxRx9ML6TJ9MPCPgl++CQYSIDg66muLLMrdd3vvOdloZq7DU/6MZ6ilFYS4mp6Ni1lKGCg8J4ad+s4/HBEQDm2STyjA2NnwtdoukJ3tNa7W/dX2vP0c/AaTWOFId1TfcE08xzxmpo+5KMYxh00XkZZ2MKWUeIW//mTm+KROZiH33XavER1n63BsbpnFgbWrA9KIMDfMi9vB71WLSahIB2kue51VmaYYw079JsEKTu2arOb7lWzpTk/N0kaosVGhdFwIfgaG6kundiFwvYMPcVtZYPzwTXo/XzmZwo70cPm0W3CbMyelZE5nkpQKmmgFhjvEsgfllFYtona0FvleIBYKpEUrRjwTXulrkP7ZT2YgFRiH3wW+u2ufMiLFQ9SOx0qwixNSadTgSNB4qzZW0IYfd0XXh4xIZ4lsJXq6BQOJcnx94aM7oVJyJOWoQ6+3QopaG+vJqaoUvwGw+PESXcM/1O0Zi0EvSP79pLa9Q4qdBD3q3km3ffSFrF6bPbv52nAUjU6l/K4FT4iVUeN11q05HIiEhV6ebQcE9hxFwdeVERJxk4zdqBrYsum1YE2WL+Nm8OEBikKgMEhIPcFrnAEdApcdNA3NlE93MNNIuZRvbpZz1oFpOARAzvJ1H00EJzEAz+Ritsz5P8WARj5Yv3Oz8sU9QiKe+jhfrAp6u5ZdwWo0373nqzC1xUmKBwnvNqLMNCVjHzRZQIvppaCKNBwtw/Fo37CfAXGwaquAAF5rqpCGHDWDrWBPFw8Y3Gy9XQboo5fIhBDMxheg4FP5fkRblX2VQHxjOsJRN6DhOGaxyUgWpEktGyDjTOdmTN38ZcrsBt1eZoncrhJ3fmXlwT6mJxW2jBTE5yCYnDyHdoAm7zYgA1toK2vusBQ9i6gwZlpmAn10ZRUNxBeRD3gvleu8b/vrl1NOBraZm4pmSIO9yqPtcCqtUl3qOPigoQIeSM2Z5PFYxqwQ5unt+1y5gHIovW0Km99jyW1rQeYenq2EpIEwQdC8tGnlj+bayX337neaNFDI5W61rrf+VKyswsX7t95F6hHFiLo9kXwq4gCguYv18IPWEozpEDOO6vySkxLy7VAcigJ2fKdRN/qeInbre09oIR0H/e3TQBChCBt6wI58Z82pgu49cxeYQGerFW6LdlwDDTPIe7qQrHGqdnEXCYaBFsK8675RWpZ5izsNbGXOQISoJnaU7w3rzrjorbVZmgMmlWUe4bCyc9FjKGxKIIqeXeaQFV1oN54w15Z9dYTMheyq9LsVluO3kq47bGO/AWjfvGRV73uuTm7I2PfmJy/WrV5Vmzr8blIzbNetwg21sMDKOfmIl1nrUz79lPczLf0kHeaY1qbSXWiLcOom+E0v6sOUuUUjsuLIJ7YOF342LeG7f3BP6t6QCnfFd3Zd5V7wmLtWkCW3EA6yU2TDmbuBllhvCYAtX2dhQE8zjc6uBbTA4/9DHPcVFCa44XAe+0rxPDamwZPYZOCuzIuuLBL8UNB+yETnUBZmk13JB/oyPzIFjRV56ZckCp2u0hPXQZMJfcB7EEMHUxCge1F2eiCNKBBeWrZOQi4ipzCPNgm2ZTvoq/eJI5xxxUhcGBwqDO5x0OXxNruRFyv3dcir/dQcaMHWqTEGMaf7DA/hxICy/YP+4g40Q4H8aFNp1ZZ8IsufG5+84CV5iqLbXcHuZ3lfuFMMt7RuJjDoWsZoHHtVH3GzdYxmgd+GKNsXkA2RjoJUTne0yhQIP80FS9W1v3IoRyvWe213zmrIgjS8szreW0UReTqas0Y2i+QAidgEUMtVJDOCwnVqQ1Qwx+d1AoBUN0g2oppXH/cBG1qgHQgDL1GnPlUEY4QInZO/tyLbByyawNsAf+/GC1Mud2LbABYAN9JI4j5keoIB979CjWEwF0IJUTjgdM0BbqEIEEYdxtDu1jSbIxeAmnQYzxn8ujMDlxkGpTtKvMzVp6tgOFcdW9uhQH9OFA2U/u1aKJ9M3K/ZOPU6jtct85rLReQsNePZK7ExTewOWriGUykzxqvSEgWbansydcHyrAF224LHTX15LXE4tFmzGwnjwTmMUHvdYSqKtxy/ofyPMHsaYOLitmEJjNn8mZsVe8CSxhycJsa1ZKkWq0YL76pQEPhBdKTiV47znHxRdh1nptUE3LG4B5NY6ymMQ0SrPm6HncWMNwJwYzVouaNQMbdn4IWcwWU291CRZZxtYyXCshFz85flSeYQTyUsKmpQPaIyh5CGbe1dZZXVy0KWoqzmzdvAPBGVPHpeeTGA9Bn7WapHQCDxiL5TmuKFoXD43zTnkZAWVv+ozQEd7G4pogPRoszDvPEy/i9cCo3WPc8ishaNHZMeV28LnlmrPernuxXQ0lG+0Yn3FRxHfjYZAiMQnAAw5Bf+ZcYNKK3dRq4RkJLTj/6KylxJbLjfCwZsP8rRGBOyXe6qm4F6BanoAuPQPdTy4YHmAvCovP3qLTzbW35V717/5Wd/xWRUbFiwPJEdyb2PC0BZpGe3UPqwaxXJWufx4zqtSVSYvp5t+y2T30WmCJPs/L0izTvaY+0z3ap0350R//cSofbwKpCxFmxMIC1zwTdxhJOyUi9I7Z5Z8OgdusTpyZT+AliEjCO8g/jptu3DTGwqf/wz/6o5bUGMFC+/1pBGeJnxtsWUpymFoSZy3MwBuZziCrNtuGQMHctiiCyOItmX8tIDkmy/Vm4wldz0YAg5ipG1NsCxw7xPbNwNfbwRWq0OZnwW2UMRJUCIJmP6WFMCVzr5aYd1XTCOpFTAhc9VHW7lLceTa8bTO2IMrO6/nOe25jTrUmNoGImAdOb372tHlgGTOG67A3H4gmkrlCW4Ht1mIjMCto0iIkf7uVHB8HegTuwPhl6xPex5cPvT51vu7F/KaEzvisJ36xwWCDtsl4HdxvxX3F5coibDLkuQuNwTTXIX8fcEjdngElKCIpSDrFesuYKU8LhVgBRPjSuBYNjhCZeE3jRrkHg3LfuEvGlTN++ddff2Pnh3/6g5WftHUEHveXA3k01po9seafh86OL0FgzLVWWS1ZS8Lw9aQv+DSXjEs3/+Zew9TAzTGwsc4KPsk1lBTzxPz9TBxqmkA2h2hpv2+nosWPck7qEsvYLkXr95xBofmepm+tJ1ZFoVGpZAoFWzPuH2fkZ4krsubEgDdLdqtmv8vSDr07h4UrawrpbIe2za2IrFjWLFQCUVX/ls0Rx8haTI+zdmnOs6z/5DHdvcMi2SqIGC+ameC6VudjhaBbNOJdaFsreu7kSTZFo43H0Mp1rc06Ol8UEeeLMGnrFsjW8C/v8/uUqZmz7f3oa4oYu9Z6jjuziMisi+vs17koJOPumxhIXZxihpQkSkaswoIF8kN4P2/zstyLIOVcfEOD17JOOWixJE4/V1iMj8LHtTvnYFIvJhneWF03Lnz7aF2Mq/QfHsSKwR+8C61os3E4e38qRVNvJdVDp2/8Z4oHAD+pD2q/3DMKjr9Xqcw7vaOKiNSYrLl99PuNpHBEa9g5ETrZYsMbcML1A4zrvHhX9n69tR23wSwQUGfE6o8OyqXEfvhjMT5uHy+YgBuXlYlhhh7uM4Hd4/HZutamjKVi0Bg4tNsH+vYwafnCc7/rvOeRFs/5HRG/sxiWRawinzG9lRYQFhCB2eRxN/g/a6XxpHxslnHKi2pHU/7n5ZoApJg4j+xvB0XR0ra9yGKP20+7dFnTnjkun+cJuYv5WrePIwwxY9fRKlqiJweHdUd+9ACzfoxHXyOuRBaRgHvux3AIYwgqLkxr0QBg7q1mlzV75ZVL3ZtaBMut41AINBMiozU99yXn3YdCcIdDFFuQf0scnNIpiPNm6gBCMzaQmpycNtzjXmJeY7YrtkJgNMaX+2m1kFQACgL95q/44q0EadurJu41SBrIoea9NL4XWR8NVp24O2n0VTMu350KHUA6saBua+KY/CKuNPGmQkWzz2iDcDp5KsL2Wpp55WLwbPlBUIbbeOO6iVlljSHeIC3Hpbyhpbie4hLm906OhX26GWizD1QW2rX3IOruA9q5cP7iVl09DLYorvwdDUBnuc7HGlmzFuUNPbdbct5VOG/Gz5VG6PtgesOcew5yjX3GCDFnSdDoDq3XTUbzlkeWvalFwmoJHVhvZ+gnSRZl9bEYCLzGksQ2WO8LhWrdaORoSCFjzynkNsymhYbrBt1iqv420GFCybmp5p01Bmiq8FnuNUyo2m/GxpMwwAQ5glzyeMfTPO9UFMph5NaVcKbEjBWIPpwBxWsPx9puUnGeXettKVNgyH63nlPhxDz9/lLa/7bj6XJdT5C+5XJiYZuTM2ffOi4xx+wjAEvdk0uTH8aI/1CUnEPzqxs4vxN2ft9QuVs8xtmzPj7mwY0/Sg34PU8RPmDskIuTdG7crcAgFLJcsdN9msVpjVhUzmRcLFEmw9yXkK7HYzHucTsPXL5rzsW8LJWxikYAOAM8K6OkADw1QXoZEKW7u7faBNB6TEjA36vI68a6+Ju5E7TeScj7nWLFgrW/TZbN/AhCcziampSe56DbD0Jo0gbGC2XsddPti5sOQs5HfIULDcMu/j6oFBtBUH2oCvY63JPdz61R5pqBTUC48ZaY3e7zslYkWIel7ZPj55VQiIjU2GoZHy6UPOdkApmdeJ5X0y2m//PSQAvpwjT+VjRCAkQlXZqCA4HoWAJMdhqaZwruXQnTbbxEED5/e/O7340wDHItcRDQ7kGBjFZFCDhwrQiRRS+RZWxTpsOBbkkXXDQ/rjNPBK4FMjiq94qbXEurCbEQTANk+PXUqIJILDprbYx765PnzqjWqEw9F1Y2Wc5T4xhcX5u2cjuQbK5NB/Gg0vthvubikOgMqZx8mcti9MeiGGxmcdY172K1sXy5UWpqV8vmLxbbCfNLGRJNt7gw7al9bNfeRegOs4NzN7kJze3Iva1MkD3nqmHu1yWU56smLoehsRKl/uNDNhalbVqZOkxDHo/P7bgkzOtArGqJfvblRkr8ADJonT7gmWrI+Vvjl2JpqTvXuBCtMfeSdM3hyHfeiYl9WUGz9Y3iNkFb2kdbc8+ptZt3t9LFJx/nmqQHZIyXv/V2GH2SdPW1Ua0514l1eX6z4MValqJhLR1y8daxSDD1gUW36VvWvgcvP9YE7UycRiwLLVufAgUgLpf7aGKd7ZMDuZa9qDALLfEoDNCGdcyqZ71SPOr6yu8UR8LS+zAPyqCPMzfZ9HUds+YzLnFTAq5xrYyDYGksI5B6SoI1qxeBYpR7uN0mz28YIbg5S8ZeGi9XHKXA2rgGfbhfXgkgA0WkwpNw4fpdQk/uDSAERe1MYtjXQsfANw/TaM6nla4zZmen7Rho5pmr9ZVi4VnqsnHD8ZiIW1B2KS8tU7OU0ItrjngIJWLcptxJ1hjN4AEY6aDhJu+ScqPfFLczOPZnOff2uDwoBXmhVgvmIhCz5lOkFHRfnPpQzprkZGcNTXq+CuIUK3smSd77hQCqPOX/AwoYF6a9nhYOD1lfma/9o7xU2IgNpn+S+11LufAu40FzxsvljMejrQyrdI8/+937th5wB1cR6hsbUjPXW0sfFqV99Dw8yPvVbix6N3MaNyflzHrwOA26N8+5vOeNf/W/3KWh2aCB/o4PU9vxEl6Ih+bGzCaNx00xlXNpWxVmSyMAYKDdExIsLIvcQCKJmv8a8MqGN0E199Y0zIQsiCraxjP1kUyodeky8Rcr234ryBbPq/sjC2ejMUob1RymPN97EHHNc72KMj6MxIJ598+CIHTN1M+zUcaDYY+brtpkCLCWShaUoDkZgvv040+2uEz+PhqY8dyThb5cXoMmI4ytGfTPwWjyWx+izzatmGtsxZMQDfDDMJyzZ8NIAyK4lyKf+0KcDph9IPBpRxVaEbIEo30ZLRKx10oSjwlAQCFMBDh1876muWb+T1Y3ToUiMSLrP4ibQShhWMZbt1/mx0KWY4LJex5hbc0LEFC4NK0bbjnAy00ybh37M27XxnqyD1w9ZSh5JmLd8miSK7QOv/1wGD/68P2tRttypxYZlzko+XOo1aJT880e0RDtUdaoKKzk1XgvS2AO5YbaIgQ3671w58xf0Vz3ozUQ71ZeEJ/KGNDaj//8z/s7xWSqURsfMM1UcJ6CwAr4UuY8n5sMshOU3gcD48rSgsXH2hlbq4xkPfyOXq07enIuJwl99nhaerBUnzd3DC2dzthrVdqXzJOL9nwEywSJdWxmYaHFdnbmjcg4MOQpdVPayjsx5HEXDtM4kLUG0Xe/WKr7xkXjmgIt8v7GFDKGlq7JvkCROiPOMMEgPtXq+mv+TTT1S9YfIGOzXjd3pDM0CNI21MvYoAL3pdL7neTtOJOTxuH9bYNDAGXPreW4jl1HyNYazb9da87+XSsoz0WHLfQMPbkU5MasITMzJu40RT/Lc/J3rvQmuK942XiLBmTTHkoJ4B9OdQ/CpJVtwpvGlWyfCX3PngTSieFNrUnjNKap3FA05Tqr47J0jtAggcNKQycDlLCG1s/n8WPtHYLyC10Ob+r8s+cnTp9rfKdCI79PykKtmOwLGVD3X36AV+xBQUP5++xJFfUVplA+zd8bGsi6eV9TAvJv68a9PUKVEpeXX97zctx0U4sKgzSIMSvPxa3R3KLFSAgbh+vduAmahLVMr/HZzyYRRuDUCIoJN1LfojZOI4C5XHusLEyw8QLupGUGN9iY72k3bYmcf383LSWY3IUKE3753jNBJDFUBE56fyvxG66FxnoijByubyTW4jsTJ+0R9pvydPK7H0FMWtXUp7orXyKEJoaFEOqe9Lzc+yRa/NmsA7eZ2FgDyVyWucZ4Pgnz0b/FIZn4R98dq4YrgiaHAZVh0oS4DJYG4voJFk+exOvfeGvno09SiRvjzzsxAJvbMvhxURXpku/qFhHvyrsRBuGsLcfkYtSnLb7Ar8zvHg5gHAUpLIFpLBip780NI5zCr/b+p0E3av/sHdVw8xwH6XH25MTZuMGSrzDjFsREJ6wwydIErf3klhpAh3UZRcjz/GAGdbiiu8yLxVc3VNarMPKxRhPbSuJbFQp0NLEv1xW8Em3VXMcSmbiZ5miqT6Bf1w18uei4zNdailu+GwEkzYGb+mx+N6/GGDI04589nJin53mH61SZ3x8m4N0EnPGrcIKm1XH0zq5drcHDz1ueyDn6GlPP+hpL3R4gtfaYa2XtMyYw+4lhUhTHZYXJWseJj2CEziPoL2WspWOciSh+zkgrXrN8lltr2qdQWl7JuaGYSKjUd4mf1f0Et7VrRY+Mc9BdrYdGKcjzLuWd5t08klqjW48uc1A8WG6ceU4/L0oVhs5F6drGJFiTeYZSWebXRHOKZcpEqVDQtJRYPISHdfd7XazOwYqHoYeJQ6H1PiP7czzCANMmdAfOD7puf+pWF79d6w2F11JlK05ijc2p7r0cJL97tj0dfkJZUB/xZkr3UJLscxFo4oO5jquzBUnx0Xo9oghkPBQGXoNT8RqMyx6N2+cqcVyR+R29jqVjHMaghiiBaQ+mJRCeJ99ofyyj4yei8K2UgOZr5R57dDcK70sRRujNvKyXvbyUtWiV+4wLzbve2Aks3hJjqkt4AX3wJeuNx7P0reMIODxjWg2N23MAbnXT7f3Ob2XcISzmYzZJ36IHAo95iCC2l00SZRF2+bExDYrSaLIoCGxQFDRbWet8rYdMNgsDYl1UDJdULAMuNS4+B6JCJROwCIMyqZBbGpFDKFBMA9G/460AGTDOKQvExfhaYioW9vNoHdpRFCgQ5uR9t5O9jQGaDwK3mAJtnjXoDxoLjYr2OqgTh1ecRn4Gi8oBpE2yzsQ/mhW93JrWZ7Raa9nEYe/INVxjNsGiH0tpbAwJMRFqk2e1BepjXS7NchL/RtvXfOhkCnp6Ngbf1uJZN1qkChcOPgXCHoxVRAA4yMfPb9XXfRz0gQ0T7vK6WpV4IWhqYWQcrTOYNZzkvRZkRfxZizOhhxgWJcYm9Ob70WZvf3VtR4uFaRHQXBxItozL+yaJriCP3DvtNhCzA3An30+tsRESW3fOLUFw6oihmxbOjGV0Iv2OuFKmUeFUmWgNv9CvwzDJfbSybX+TeH0wcTNuiSXIrad9mrn6vrTCelguF38vkIArGoMDxFmoKUxGRYFJuCUwjRl4pXI1e8bqL63kcLMEJj2gCddLGEzsqMmpXDjrHExpIc9k6WFCLO4CYDIuoAHCpgU3s9+tapLrRutGx+IR1qlxCykONUY2IJL/t1XCij20QHJoSOUV8Q337KZaAiaJURmHNeOiad5KxdSGEnz+Tq7H/N58nbqJUlxzWUVFmuVv7q1LX5x6uebKQ/y+PC3OQZn3ssQ87+7tDSBBEQOkGKFHi5f8jf8MsOAE3uLd2Tfrbm/NTzoIePrwLnzHZ95ljuYyrtVhtIW2Zz7mbh+0wXDWuUenrFjrDmb+x1IG6mHy7wqWUFV9hTW8f2JX3j+5TtalMZZ8Rvkwtwp+5zBrwDU2rtKmLyxjYeDVnjvxrRGa5SWpAbk3biS1QPGr0lAMEC499Rm1sueu5WZ/rmyExo6Ebqw5ngvEBOhmLYrgRAsZmzVtjApAKH8fFzE6du4HwOH6KXrrmfgDQbm7/+UUSv2L/9kuBte4Bh9yNs6DlH2A13cADdoh5JIAUSSUSDibVUaA2a1Am+81hZL8R4DYWPd6scPKpKWpSyY0ORtNYyaQXGMREeZtflLxoIyLluo5Ykzeow3367FqxJckoIEOO7je435m9RAShBrGWndGnjUuCZqcw4x43Tt9f/itu3BcYivYeSjjwrgItPq8U4uMT587hhuSZYQZVWvhBhKvQJhZn9ahy7gblFTOIzGHMgNWQv3cG5rJeMq8AkpQMogVhGi2+ESsicSHjAsRNw6wfNBiYafz7sLs+YD5cBcapoFnCagEQRhr4zUrhlB3XOJJ1sseNg6T55dh5fq69BYC0P4TGA4KOhH4dzhcN4Fbz34WQaT5nbFYv0HWNNbFAvLdmi8BUSbMMsh4x3U3cZyJQ2KsWj9jrhOjQT+1ePQbOnn2uRvHPYSrpLvGw0K/rkVD4giEeIPTed7R1OazBpMR7/DbI+vRIG3opQCE3FNLOzTF/fiYkFoJn+ie65IFhCYvRdi0M3L2jvVnrmIRw/RGWx1PwMS2Jg7HasLUlNay1uIxXM6YnHNZ4Ri607ZeZYdJfeAtwEbtBTpu3Ja1SqnM3k2dybFQzJti5TxaG/ei7QmSN2Af+uRKaSwyz3Au9iebvpWhWW2h155xSh7FKOfemjUXJXtgTj3bEJfWn4Wbn4mv9rusEToYTwdGppJG37c07fGUQMLStPVTK/IzhXxZRhQs+zoeCEx3EJnP42E5f3gRwV6LMWtK8JlHE9jxhuzV7H1jZctL47taHKFVfALdAQMMWMgZPh4LpjHmrEcVnsXL6oZKAWA1/eTZcB+bl3M16QhV9jMnf4fKPRXa9cyicPU+496vBwo6d1szChOhah/r+govqMDnYcl4B9yF3qxteWqeceFCilhf3Tw5PtMSYhuTCjObUTFnwvoNCMKzrYM99Uz7N1bOWLAg80PbQDgszLrys5bWwtq7b9zNvrP+LeQ6FRjGT8nPbGNHi/ssNaL4PVu8MQ8EHW18qYHHrQEZ5shEHD85gjqdQGNjLVm0KWhokCwqbiPuLtbG0ywid5cNFkxEyAMVNMifxR3o0CEuv1twqDkfG8oH7D2fJX4zLSpcU4mf55UhBsI8WcbdHC6DFX9AQDb+Voj1WIiCOfsat0QWhyVnI0Yb8++btAhQXk3OkhPlQH6mhMwK9HvPuBu/ztwcZpvY0iF53ldpDX44KDIHy0Zh0izMwmfzY50J3o/iQuDm831zm1Lx4PMvIjCqfiZ4vfztxg444HvE2yAjNw+tJ9fQRPVaKUIrz6K1ElgOBSSa1s6sHZrRuAcnuDnAjKm2gUgrVLJGWnL73aF1mIxD+/LDp1P+Ix0o/c0Bo4XXPbGEuLXxaWAzhIh+7BdtjODCiHqgsq7jVjkWWOyBWNMV1EvJmNiOBNufvhtgDYVpWRDeMZUWxNMcqEl+tZ5b/DKAjq8292URXYTuco8O/dh3z6oF7NBkfYuSW6hN/+Z+s+aeb3z+Pa5jXVKbKrHoqMpcmCArlN9f4eBxhQzznoPPGnGvZw2aqe5NDCU0b/4sLuc0D9l5LYCe5tLx54PqRjAY/zCix/nuYjwKBFnjchmvdfAzwempmuA758d8WFoTR2xLls/8vtV1RAtjqY7Wa00wmlqilLfM1bpOCsdDqMAVf+TyVWG/aQ0ZKzrCFF1LwNhPz/O5l/N4LoIebXiXfdkbN6v4a1M0Mq+pmjJKTRmm/Q2DZJW8n75V3sPaJ4jd42N/sZsafwAAIABJREFUprCwupVFVBJ23PI8Gxg3V+uq4mJdpMGcmGoLrKTWiMy7lnuxEGZxQ4pqGnldurSFLOoOzmdCAbUg0fsKN/idYCwoJf8mLAYCTcg5+3U/s/yyPmignYTzvotZT89H+7xVI8QrvJaldD+ei7e+985WsSLjplBzQ6O7g0GzXg+PoUSTB541FrA1roKKfpaLvMrOkg0Tu5pyTVP8lLI1TffG01GLermzJ864gY32XN6z8+Z/sEsT94WNnErPiPlwYgOCtZPhbbG82HUf5WB5aDV+WmEWo72Ccg2o7aCMLIpnIroWT3391dyzd+ezaJBtDZxJIpYNcRPBwOwk9bOIBNDkwVgkTIEf1rXydBZKeOfVuOksGOHVkkYL9GDiH32ywU0HxeI6eTssJOal3wmLjyT61nrZ3DPDnFryJ9e+WJ/qcao1T8mQBvJDtMoAycXA9LluEDPNc9xnNgOa7s/SusDcCCtggK45C4EbYhEahuEgzjhfSia2nANjAhYxHm6dZtZHGBEQGBHNDyE4DLUiuXRiiRV+yU8t5kSr5W4KEg3hI7IGKLlVEbjilfzk+d6c0QFG533W5gRa0U9o+eHd+7xCRZr0QZPUxF8HZoLRNeOzr65tsnPG8mLJJXBRCoA9UwFCrA49sEgiuZ5bBhgpxuOwHoi1eOqUVg8RLKy2fGhnDorCuCyI6fFjng2+OoBiW7tbfsP47mnu4/MfZuh5XK7a0pfx5xlvBcxgTpSIukLQ9KrwLA7CAuU94EoBdlGLsCCZ/HD9FuLtoGdNAQ7QSQPkywpF89U+Q1MCy+KgUGfy7Jy5DaG0Zd9TGCSwzjn4diw4e8WVbK/sp7NinmOF2z9gkyn1o3wLV5pzjYGPRYWG/bvviHL0cu7bm4rq4PF134kjLU8G5jWWwli05oAOB4jkOT7dexYby5zFsQAr3D/cgZjsKCzyeFqMVVwl88EbphfR2dPHtrJAmR+mbe+MYfqU2Rtnjute7Uvr3NxAyizml7/jO3WbZp3R4pwdFs7Qpv2feJx1p1Q0L3Odp3o1EpcuGi1zc1+h50u5eZI24IdTYXsaAjbOG/rBe2bN/Y7PEAyeM983NyzzGje/vW+qC362eNKGcNtcaC3Em/Uaq+VzQAxK3vKU3A18+05yiSYBG200sTfzORII9uH08SLozW/SdcZCHKBKPTJLGTE2+1dFsjGpbQ/sL94xgrDowKzLuO7cby7+7h701JjRgQAY3IwRjp/cInRhA0+WsDpQPMFK1w38cw4WlxLmLBPdQtCc9Xdp5ej856WFq8LgR5txqB3gBnUVLFxakAmXiSfGNE3yLBgiuhk4teKcBBl4uCRIh5hmAMI72sKYmAPfFAdDgOYxfuoRoPJIWq07Y8bEHGpVHTBjCzZFIR3uaXfeZLCMAcG6ZrKYWzAQo8x7aPYIktY98yb8VJ+Y6gpiM43lZPwOKgZx41oszMS4HPK5v9p5ksd2A6sdnP64KgAzjh+L5ZQ1awIbqLJDvnzZ45Krmyfwa159iL57QehBONUtl3kj5MaxuEAzzsJsHbZ8z5/rvfaGJgay3pqBy7/vcI2/uInGqbDd7G0apecrcw8wkfhUrU0CY1li3DxQFO3XlLJEFShZj7b/oAXmeW35jomhnTU+WvQ15ZFU9E787kgg3fzrm6AKWlLl5Ny3L/v0VcAtKlj4/Z13vt38pv/jH/2jWA9bEqfDUH/6YhCjUTauk/FPU0YKw0BT7S/328Rsetjs2do3ApRFP0qRteAaKroz7xM74lqrppy/XYxQqnt5Wf2+k0yJ1j/56OPmPlmEV1gPGReXkSoXntv4bRQzrpBn0dC5djG0xzmDD0JLh+OKVeRVZ1qVLLaKzzkv2ccjSXqeGAWAwgi4rmNytjqOMGxuWWCWR62UkbOycp64yYsyzbtPxRvC6mbRiG34v/GhKcmpZXihNXTW6vmqg1McM56WCYvLDeQfU5YrxZ39MA0QofHEXfEA1zfHJe88EAVlOhpjqM7VCF6lrp4mJ0wLDSkQxj5FfdHt1ilZ5fK4xjM+Ja8eBiH6NONshYtWTQiYIOspvUXRXMLcJjwKD9IVdQspRDksSGcDYUizYL1SDgmWrzOGU4lpXk9PL3Owx5RAKMBHed8T9RdZIhosLsCA8aJFAqNJ1DkjYnsUnILLKJ35f5WGpbyNNT+ekReNhtZBZEnm3QdS7gsdVfgROFzJvAqZs3Oyt91XN5eee6YEVb0EgBU8ZKGtIgszjvGOGOdUqnFvY0GhyaMLSOF+e4QWytfA6oWG8vE8Cn3GcnnP6V/5vd3GfmiXmTBkjE0ubj0D5HZrYC7ft8tqBAWteTQH3xW5lvuhz1w3iBab7gB6FoZFq5AftNWA/nk+j5jVPTBn1liIZaocEAzGU9M5h4fWqKArN4QFca1ns2oINNq7w2PCLWJpA3NoyzhJcf7kZVpayPMXzu28D3ZrU5cbCtG7F9yXZfEiQmfQYbQhjMrfrmrVnjF43gTLlT5qLaxq75tGUKtPpYO1FpMcW0bNVA+BH4vvmXBt+RCWg83Ppp8/f6muyLavWGtUdwFXQ+IirhkQyWwyQTC9SFpBmhtwxQWsrzG21tsyyxGX2B1Nc2D3hBSo5kCtMWAMcxMCP2/2hpgLYxWEZ+3mEKMBsTLrRHOzJ/Zhyp7Yf/vp/Vc/j5UbpI8POhkghd+37qhbYvVzZr1cxIXoctuAEefZA4FlVbQu4IpJFAoOESlmwarItfzvhAbrdOIigzSr8pR7WHEQaQ0w5z2EoPWFriPMzcc8P1C5IOsHzm4fBo00BV0xSuMXI2sn09AFF7P3DZTawRdnqcsTA8o4MaRnT7cYzcYMyeo9fSfXXjuQ5mNffVdkXMaHlo2jNJLvxAhG8I4Le9bava3gkbNa9xeXWYRjm8W5H2qPO48wiEIzStRYkix7FrZK2cY8yLRRCo1D4z4fNFeLN/t1YfUne5jSUhSQ0aztFaHGsjt8TGfaDaquiRxhNuivm+omZlz2zjspBu3ozDUYq7gWffbpxRjxlSgEUHnopjlDeETOxdCcmOdo/rU8Viy2sci0ClH9pPMYiyPrZjxy0zzHPc615xEC1l+9xoMpi4OmWm4Ij83fJ47X2FvOlAoM/jZouztBHbeI8LIe/P/Kqs4ycx74tjWTaHwx47NWjIcPAr4SY/NMLlF0xopxLsbj1AaCmRuaeA4Oyhluk9XMY3IvB3AwnoRaa7xI+Xi3c8ew8Dx7iabMqx6b0J5nj+cLn8CLWN7jcq0V/fjx5T0Hf+nv7IoVSYRsA6380JZN9Hy0HS9lqThoNvvtuAIw6xuCgnz8uRdibtw5LTmRAegM6DuDbXJUFpbGaxAmQ+IP1NYGutZ3DriJKaDK/H7erE4/m2zINMWjadHabcwv/uIv7vw//+yfPTcXh7gQxJNoW7o1eifJXnRehNdxWuanH+9czHw8d+ChBB8T09g+DpPh9nOv8Y9bxDOqNecaDOpdFc8z/nbDzP02H9Oi1elW6Xob9GaI5Qd/+qe1GCY7f5B3YMktLRTmAcPv+XeyHtwjms5dePX1LdcnBE1D4pNXLuj6F5ugaR+cjKfoHqZ8PiwnFuT4a1lUYhYVEJmT/8+1E6jtQVo9S2hNCKlWF9cYV0L2+mzogsuolSRyYO2XtYF8u7v2GtKSH7uwYcSWazAKio5DSZng0+dq1MxOkUZVL+RoTZyuDFz9wWhsPhiW97AEHL4TWXvgDc39VEaYQ/LNVOoggDFUhwBNWef3sk/tldX93TR3mjYXGUSWjwNIK6wgQMdQcoQNxpB1p3xZNwrQcfkfmZ+0AWvQ2AUXVPbcj+vGPTjaKoXsvdDAy5mHg6nSCDqdIpbWH02x5mnrx45urlLPKzQ+zEJlb+7fwpp5ETIuey0W6P2NEWbslA77i/YKI8+aTYkYzLglqYwx78RQrC+X1MTQKkjy3eQh7otXAyPD4AYO3irN2UNgEe+9g7Fm363jZhUlHy7avvFPki3+4d/e88033yo9+BkaRK94gZI/z2I9UArwHuuEmRq7ytzaolgv7lDPM9cCYCKMRtmTG6Tlirk4r0U85to503Nf26Uf2QTzJGyinamk8Ciu+anaMHFyZ64dAL7xeoXhlAFiOdr3TflOmCDFfp3NCeATGGXsGds3Vldoc2sMCXPPGhOi2k+wXpylpsIsRQRdq/qON5nTKBYTswHWwcNGCX2a83t8pSY02RXvRSsQjkugt38da86c8u9x+TUOtVC49sd64ePGOmhb6z5gCmO5FRo4vbAATU0gBFdIZzpoQ9GNmxdNZX9TDuid/yjrEhbK70fDF/DKZLd+7Num8Vf/KDkXFsMHYTmUcpC4pVgktE0vMkjmu02arO+6IDSro5HmfgNEcEALNPHJWcE0aI8Imfnc6tQ5tK3tFYZjQsaDYApmWIFvbj8oMH9r2XOWTp6FkRyJG0vCK/cV4sGcawlW8B1s4ziMh6BQD8/hMc+Wos+7SXcComjBbP7kedSNkzkSiG1atcY+fXkwaUTVGmw5pEXYLRPV3GmTTaxcwBBmM8bWVI4cMHO0bsbz4G6YSxYOIRhrcyLy7vrHGyfa6ohhOOPPtZbNvAYayPMcFOtufUaLO5z5sGSa67Q0tglqN45FschwBjDR+lZ5h4oNY4lV8+ZuXAxTKwH3TeDfWlJA6m4USF2xpIIhCDnme5Jljx6LTz8HSI5RaY9Jv/zit766ubn4ljbGzVXrNfc6NATcFI2t75yFvIrVohN0pm+TxnKDlNKqgjU1/vUvJCOK1eUdFIVp4z1My3ylGMSNUKVDjPR6fn+Sawna0nr23IeV0fp/iy7GAkLP6Po7qQLyJ6nniJHa37rCsg9KS2EwGJLvMAKWkdhXm1iGhpqsygoQ68vajlY7wApnZALyELFiCNbuuXWWdbMG1k21FXPh+qtCk+8x9qKrViyxrsWMuai3rBmLHc2M1TngkN2U7iGUGiOUe7OUAHNUDqpasmfmw7OA5nykgTz3xAA8Ze4+ACM37wDBJNaXfT7eckxbLUv3yiFD054/QX9z9x18IIvO/s7YB+nHgqUoN0UC87c2C37+ZfojcbVOfKTxFGtlvy9t1fztF6HOSptEXu7Q4UvG3rjJ8sAoOKwkTttD5F50j06KzkWb9nYpiJhy0ZL5IfhHcSq/WnB3XhTjNy98ReL8k9DFtElprIpgz3vMY+J5eEMBWfk7NynlG+8d15l5vqisEFqjlFBIrUX5MprmklwxwUEsTkmpobMtN21ToozjeZ5gxjpdcj+QL5bnNTZ29NjlPRd+7Q92LdwdhxiDy8WS4bgYtAhHtOIqCNwAJn4yloHFxWSUvMCQMLzJ64Aomc6oJuSQcZVZMNoogjNY/nRap8lXgOQZstYrtbOBGPDZBE6bdLaQNk0ezP31b4t5Iew8F8KJoGjcggkeoiWAEIIAKCBEoaxM06C/GsTnOhH/WRoUc3ZQLsbisLQQ6RIAiMkCcyeUIea9hA33hvHdorVko62Xd1fTyN+n5TcCoMVOIFjMRBO5k+mSaQ3AoFsSabn+Xk77bR0TCZWCDbIexuq6uvliNdLCCFvvRsQDIPC8VvHmCszzfD8IJzXP5BAQJojZ3jb+sxhyNT3VyDOXlhHKmL1fiZbpTTKa2daKPgJzuRXQBT/yxBTOWxtWxxasrALSzqs5lIeCwLuX4CptcMrWYwD2se2rg5rzPHO13u41/0Juwa0x7YzLvU3WzZ7aB3uNRqxBi7rm/zRU8xKb64HLM+0nJlqIKtdurhnNnXuvcavltsFoWOX2FLNDb8r+NHHX+DMm93qed/o3GgccKCAjayKWaszcKcYqnoBRYEYOMFQXpnlAKadUPdA7qujEvNP+mac1pE179gi0WiaYPDfmCxqzsVF27JVrWRptQ7Gs44kJWm/jqrt5MTMCbZr46TiLhqbiir3F2JoisdzFW+xkEzCtns5FGPfenOOpOo0JtRJJ2sYUEZaxSyyu5RuF5JEahQe3ckIFB1D+VryqqLrQPLcQ4TkxDN+jXx1v/bu9gJyXFU9y3VQdH+tmgDQUitfe/EbzXlifg7obmPzTRxtdWMPhl5RgIIzHqbaPycuh4nkYTwhvx97kZp1MIeBRLPHJiW0VZbtoenpvjRLKTUd5xVs9Ex35m3dzz47rzDPsGQu/ifvccvou5Zrb4eme35jcsmiaf+isLKCPv0/IwxjxNG7dEa54Fv6GJmad8c/JLWqSff5uv8eN55ml0azP9GOigIxwat5orneOxTy3RPKg6RRKHZfCSH0aYuF3CVzW354BtQZcvnP4mH8GgWAddG4F16k2ywJBNPyr/PKfp435mGgmSFIr8Ok6mHgHva22w/TK2EnOHDDIoyl1giGIGWGGiEEZH4zGZ2JM9bXLV6Lt534bUHfA6i7qWhMX8xqM/kt7twziq1euRpgmuTUbRtts5rL8KS6XrIXFHThmrUg/uc66NbaW9ZEfwgXCKoO4+lCxSa7ErJHNshE2dEzW2RgMVaY3PxVmPkygQmmBAw4etB9bUhkteSvJs7UuJ4RvRWmwtr5TkbnoPpqJeNtya7wIcCBIrY/xf/SDH+wcyhogNMzRvaM1DjqPpUsT1132+Jnk9bCwsj6E/eRnFOGV+d0Jk+8a5XnmLeGtQqnMdUuWY31NT55NKMUCvbOlATTfKfOcGNy17I32455ljsbtXntA0Xk9FkppD6Ak94vljLuu/XQyxkniG/+8DHcB7iZpopPcC+hCGNl7tGivfAaGelX14hd88DRaNAcaz99vH6ebrr2thp41aCl9brTQ0Li9WMs+FVJZn0Gicb0YP69DW1IE0BKOHCa0NX3EeK5ESTuW90GfCayzwAilKkdhQG9/73v93TMnTmctq0jm0Cu8a9zfjXWGRkHGjXNKeY2rcc6Wv7/9zjstY/M4VoprCU3r+pWk4czVdxcTmK8HAwR9ucHKpLLfWpBwV6MXFmXLHGUML1EoL21FXH2qvOa6NjkEhX4azT+NHyfOU2aX708CSsWi8oEmQ+fW0XMw7GsRcCdD09bcfrICWHMT562biWKSa82F8G/twKdbmaDC8BW6zXOte+tSRhhh+o/yPlWup3CrcxWnfZ/jXsqxtbb2hZnfSw2++1uVksbjxF0z/4IQ8uxarqFf9DKCzxm5H2H0angoPuCsFYG2YrITyzTXKQ9Ud+XKHXNWCUdK64RJvNv1rvF+3xvj1BIkhCa+XZeus5j59B0Z50D2CwBhVVKMQleTpG3sI8AGkYdePb/xKm65XO+d345rGkLVOFl2LL2n+54G2n35b+4WIZdJQ8O5+JNg8uWpQLpYdAvHUqGZG6DvTL4BOVYJ91Oud52K2mOOz+TcQ+NgObWkRAbp+p8E5iygT3uyGYhACZa2Fw/BcLU0wM31lkCng2p8A6+cysi0KgFRGzbmoQNCgNyd/jniOZk8Zj3Jtk+eJJETkeQdNunFMhkEqo6sgq7cHASYsWAUNqNNovIx92kLoQxQgRRZE4mXNse7MCRaMybehoR5zvQ5shlnc3B0O/3ssyQFZw6YJOFvTcxHO29l9q2v75q5zd9L8GePBlhgPM3az/o1pyjvHm1fTNCnygW02nIFYojWiubdPjHWMuPBoCe4C63X0kLiGGHYiqOawwQ96wLIsw8pFLmYuWfWAs6ae14ZlURG7reM25q17AxrJP8dPb4hlAZ9yMIa4Mu+FFidrHTrh8hdi2GwQNEX5QWTpehwqTokBWrkmmEEDpJ7MVYIqBEaGDmFYNBzRQeFtlkU6LV5HPoTxY27LwwGk2sVERDg3NuWI9lfVRAIganGwR3B4izUnpac9cD0njeJNI78jqabd5PfnQWw/5PZL/QTmZm1C8PLvcbuveDirTvIpZz/Kxys/UNdSrwLWVsf87Em1ngSde2buMmStFXQqsiB72ec5mN8GIg1L3gl68vqvxkUWJPC845pf2FeBRIEwDBueuMWdwTAwcyUyzHW23menDa0QQEVszq4lEX75T6Akflcej2ouy+ieKy5TI3KMsO8D0364DcUUWvLNf51Ug8oUGh8FC/Kyli74+WZ5Gx04b6P3v9p428E5aurWkaRZfl9f+KWE09C7+Pua921uNRuhr8RmvapcTYAIcI4vbEeP95aw4+ljLnjTcZDMFj3aQY4Md9aRRFIlFl7PIACuT7GOMJlFJ6ee4oMSz3vVlbKWle5z/7gA50LlydvSPawsUUCMddVmRUS4D5cVkxRmfk7ha2ABN4mXpTMs/Hm0Hrrj2aMrjVfygsl2fNZyFCA1sOZcg0LzlzNiVB9XvVjZ+fynlPf/51dxAoKSlioonwvbhgHpxniGOM6xDYcI2sR0nw/7o3xkZscZi0xTl8XEGmYStWbDbQJk6sHCbfWazkIilIWLpgrMRiE4nAUMpl7HAamuElu/TIGfrwhVB4QNoKUuRbzgFJCIDQmG0pYvp6YF3cOk7PoqWhV51PyHrTbu6YqrwXDODCiEl6eIQhfYuc6s+A0+YzHdX5qvRh7CIGwYSkQvNbItZ5p41pRN2Mcodb6WILFeYZrt0DoN7LBsUxUul7CD2RYvOjJ11vehkKzGHLrkX2QHJash8rHiNiY62rLmtH8WCUIcApRGodDj4D5x40VEQrmV6sLGEK5Jj73EyljAhLMMgHLQIQE7FYCJHShJl7diCDZOUwrBnggkNzGerLnqhmrrK4SOVp68/K3wvQ/6RpMjbmijK5v79gN3FaMjxCy14/jqhG3tAYn4qa9mqaNaGyviuUZZ1vWx/KW19Zgcw6BHk1Xwoju25eM43xy0LRtr9WP9jJXPYnQwIa22piHPebaAphAI9ZqX94NAizPB5xf8i13w6CaCOYLofciJblOYr2D5hbxlXlrvMabcDhrIqjsOeKP3C7H804uQyAZAXeW9iuXAo7IZn8RpcT+S1k4kfyy5i1ZXwrDstgwnlrPS9FhxWLWEkkJtH2p3abCRuOIeebdjMd6eM6Fi9H8JVvnOkxBh2GVPAZd5R5z8HwWxyefgJeHgYR+B5pM6LbOYdYVA8QD7qQixm7iShffeHOz4uNafpJ7nEMpHs4c5OE+6QEE+iuKxireudWlRK89x3lmA+mP7++cDs2x/Nu6O8JMBfGJeWn1fXQJXuvXZpHcrFkLngTQa1UzjqzcqGb753wMxF4FB0zdmduqhaQyeJ5Xy2GhF99IpZcvU71aHEe+3xanSk5keIz3SRs4GSi4MzVlnlR2VzEBvd1sGwi1+zar/oHSQQGmULbbSDPf1aqN4LmXcYCEc7G9Ge/K1RQIGPe69fSxH5vLNjD7PP9sku+dP2fAs9EMmq5bLTS9pVOsKg6rwjmh4kMgei6UahsMrjSPejYW369rnTAO3Yw1OMrdAKMG5k1goR17Nx4QZ0NtQYYEMEZTMBgXS4kcD8LXKjAc+M5/vEsAGABAAsKZJDIMslncfOD5t94pBgLayMXGCsBMEC73l022KSeOb+UxaKUNbuczJe3D1p4H7zEk39MaPnB/rgUP94F+Yj4TlJjmJKU5BBriSZCbRNaj2XiuO5WnB43UHKZsmgoEXGfymprUx3+eBWKpTLItQQPZ4rABQphTBVqIYhOoq9py7iNoVEew8EqvmN9o6HyriPutEDDthCVg7ENwNr6BXGvChRVCtPZiDjXtudVyfwOZfL5cPFmPukFW2ZA+kxvE+HMwr17RjnxLXMUcxrcr5uf3QQR5b5vZ5TqJlAdTtmfvvghOLoDMDzMjmGjoP/yjPw7UfGumhQALQFFhoSiuBHxTY88aDRjCvwc+r23G5KwNyIHQ3Z88KdnotCrE2ux2TBaRsoSzR4jaXBG5Zxq71grKCBnLgDBo3W3Ul+8Px5U8B9TBs7bWpWCWMC/0I2uckmS8jT3kuejkzVi+4pUsQPvpY/72btwQBNVYjhjWbhjRuPCaEEiZyLtagTnNKOvOzLi4lMugMk/XmdPE1yg5/jbxNTSgfmN7QuV5rHfjsW7oREylMc6csw9C53NGJgFduoTPXPM0EOVbcXs+Chrr5ROJb3KPRJiyQj7P/rBgMTKeh8axQgO8EdbMPpqfNjJcSGiDkJNmcU+8Lz+AINWCq5ioHQh1ucVGu+7LCkHf5vk0rcWdJVagffW8n2YeLR2U9Xkrlp3YmdQAa2nurZ4eeLKPtbNG1nJaWFgLdANtixbQLzpFR7XEMi4ISeN83ngyz2HhjivauqLVxr2XqxDPY3ERWhiw362rcRVKnd8pryzeQYqO9eH/dRNi7rnHvQS1T5PJ0XTGg1asnRQBPo9BpdXVm3VHz+Lb3IjlnWJFmVeBDWsvXwOgCX0DEImpT9I7xdy5aJpO1sPcqhg05pY4J4U542ysmXtwAWP87qwY91TkIew1xpuY93QMdk59CEoKoT0eBKf3ub7xp9A5b1vjxPnuPmUKcnp5At6Pp0GxXK7m8OUUSv1W+hnlQotmgervAwddZhW3QAVAFschpnU8Z3hZHMyT/5gbyAAg3I6kfA3NVFFNC/mhxnA0OtI9fWQwh0IGs5A0R/e6jhto+ro4wFB83AAkeeGpmZQKDFNGokFqTCTBTILB+B0ERISg649PLIhGdSRMlYXg/r4bfJcGHoY/uUnTDsDiGc+4COtzzwZgxuOaGgTVIAGb7xRCIjSN3UHccmi2Ks+D+W9elgRKG52xWFsaCmFyRVWKZUmNZopwxImeLZ9v8xqAChBU5nvs5Jm4bl7Z4Ld8ynnnuJ+ap8WFkrGPK4s7Z0PQKEa7xSxm3QkpbeQvf/u7YYSJCzLZCcPM580wDEw6QOAEl2NhLKTSZIRXCYmGWL82LZ4LS7A3h+MbgVqDX99OV08CEm1o+NbcpgX99rxhOFsi4c/7rBR1xGJZdAO6jSas18FYUuhCAV0KDQHnQBlPE0InuRRgIMqUsRlz4z251juNw1ypvilUAAAgAElEQVRZ0VBSfjeeqSxs7TA+47h6ZUuKJjS+l5QCFTVYMfb42JGf++TtweSDoIdp423fxkWFprg0uG9UT9A0j+IkjcIecT2+GEsdJdFZACxpFZEwRuMq4kqZF8wyKNFTZzcg0EfvB/qdv0lEP5qcO66R9z/4WXtQ0e6LqGO5O4tLEcBozLlwchb9sqheFNQ06eme+sNUcgeywHAoYs3FAt7gHQjzPXvmYsf30zAfrTowKZ2R0WxRi1nLV7JX5qwUFqGlttk7qdJPIBHuxuZMDVTYGMWcJo5XAEreeTrny5lvrbgIlGm33nJGoYUqfEtwe581m47QFOCfZC6sLfyhbn5xR67zzMP88KSmCKy1Qhf2uq7DjBlzt3boy/OL1gsvcW4lOm9WUOLLmePEa8RX29om83PWL2bf3TeFfOsByvN09m033vC7xqOzv/5W8AREbPbee6yFdcI7B033TuJ+H32c8m5Z64kPm+PUALS3Ld9GSOU5lFDvNI56CSjAy5VXxSfv9b15T8pFE+UzLns+lWmmhBOabUcDYY+cV1YShc1z8eyM8/Kew7/w27tNmuL7y0JNrTGSnGSmbaqAjTk0aJ0BuG7iRoKgXBAEjYNu8tc+S6Z+Xg4JIhfD4fuZLrJ5x56ABgZyaNKtrEubzARovs3rYCkw4zJphALd92E2wUJ5D3PewvhxWI/FMuISwVgq/GxYCASR6CxrIZqAmecZv+sQzC05JgRN3m/cFtiCNmM5f0cc3m/zwFXBuBHN2czJGD5KfEvC6zAV72lF8IXqcS8Ct2GQNrRcgp/G2TJLNHCaVxifcbVHU8bJUiNEWKPiEKO91p2YfTiZdxcKztyOUXTw8Jbg6DOgB/PjTuQ+oUT4XWxNfcHW7duNPzf9TcZX3bHTaPP/pylhcjSlQZ4Xec06gmA3YP7y3p2baYXhMFAErHcZhNhWaOVQXD7clQ5vG5MtC+ZIXEZHj6XxmCKV+TtGiEbc23p6dSekA2zegcitoeRIa46+PKfIwHxfeLE4lnIucSPWQnEAs47iU5QKc2YJsnQpIPKirDUm9wZhFtpsLbTcZ98xK+uM7pXHoWkPfHUqDxvTpddfa44RMAbAwTCOosRgW7hb9eTSBiNrYM3PrIRGz2u+Vt57JtdgaNbBXhbKzloLs/tpYrb2mrJBWBEYhW7TLnM9Tdg5aSmb0BtFbyC7LfMT9+azp4l3xS3DQVZlKm7JB+Kuzk2qlr91+c0w1fc2KDXXc9bJXvBGbCjUBOABPTLG6WnjnIpHEULaOHDB2SuK4LWALdDgHWCK0LZ7IcfEIJ69tFXRHrdOy1JRTBfTKuw5Z3tP9ua17A0muTWr3LoTAz1I4sQTaPNvZI0UEaWgPc4eEECNr2XtnR3FmK2Pczs5PWiDi8h5cN3mytus3OnXxJpgFVHinElu1XGHGl+ZMbf/8zMUZGn2Ugxm/g5EMhVlrE35Wda0ynT2Tmz7OXQ+9D4tRNpzTT1DZyP7Pt4Bc6Bg4W/cup55MR24xbIh2GoprrOOZ0EHUwKdGRYdnu2Ms/wuxC1qThXcWTd07j2DEGUkjHcCXfDozBkoyGV5KxpLyt/HGjV3/IG8cJ0x4gXDU1vtewkpSl6L04rl5jlAYgAM4amX97z6a383Le7j284fSGWZAFspkuDVF9QTo+BeGWACc7Fosky2MND8ECCDPDt5YkvUYwFAezHqDIxW9ulnCa4JvDLpMznMg1lbeDVhke+bnZ5334J6WZMbSwFDUdH7pSz4IM8gayrh8wzPNB4Lx+14IPEBxI8xW4haFeuwYaQVVMvScD8hU1NbLgcGmXmQ4g5F40YZT4PaSwtxze2FAiTlrVEz9cFdBfCyjjQr7gGMFLPgK/adQ01rnZYEGDji3Ze1vSG+RsvNd1NdVzIxS65uuvy0r0z6+dyNr77w49xHgCCGKbM0FdLr9rNv4nCsrGOY7QZ3p8EWhMKnjYHcSbAzbMy1082yWfF57pNYtucvxaLDyCkRy7+8JfSFWYKGLsWmWhutkcIRN9FLezdtsO6VHKYWyWQ1LmGMqAupXy6ttkJfOTW+wwx6uAW5MZSMl5uuz1O5GvPPM74TjdohlEM2zem45DC4tq/A5PIc62U/mxOVcVpfwg/tUx5YWJJCxZAwEq0k5FGhmbnGOylStOgHrD8Bfi64jJcrx7q5d0/WwocSN206PMPcrYnkVbFHeUbmCDTCTdd8sozTdwW30EZBujN343cu7Mv1Bf32zBOnoqx8vcVi9iSWUNdbYkJyc4pEjFXMI+He5u1kL3kkMFFriY6dedY7axTDGlSac28+LBn3FuhCoOXZtGvC9csVH3Vfk6EfbOfT9cYiVvNllIh2ls2aUkDq8sveO1cHCELxHcqvM5g5+X3+TiA7j4N2w4QpvipeV5OPK3Uq6puHs6/CTC01z19urRYzFS/Md5TDAWw4w4Sz940bzN61jA1hx6WVe4A6rF0BLMsbg+bHGkCLzm7TMMSwuTatM0GxrMZauSqBUAIJezEjrvi8b2IwYyR8FIHMan4UpWLAG1v8N0pknmm98a7xOAyYgoX9kyg4yg9NGKDdmvEt/H5V9Gj7lLVHpbuMx1mmpHiP5/pBrwOAsC7oaLxqpb/s+SDqxmhwDaHfWG7m3pSZ/LSqSvavhVL3vf23okRuhEkzFbwjcW1qTb4MZnqYEz5TZgSjr9tu+fwb99EhMwT25PG2uS0rn+dZXEICMV56dUOjYQwWz4KbQCe+mFGJJu8/u/oCTbLk5Ca4to0AIU3y0c+IdCfUaDRlcBlXWw0nGOz6IrWy+Mrzm485T98drsiCCXKo+DAR9yQdAmKAw1qPgUO31NByRxFGQA7QO4WrshIX4VqT96NF+3DfjT+ecGwfF+6IbPIIWhn2iIp2TYPyTtrvMAf+WWs2ZWXqnklDrNNnzhftOJqT7wmRH//Jn9Q9iVAGAt+ionnn3jTBO3dxC2C2SjnTeVkDL6eEyYHkNokl0HZG8NqnK1fEhLZW84jJfXzNbU8cIj2W4K29sMfVpDJ39PQo0Ni7aWneQq3Zc0hFLt27LKRFB2hryjh5l/ungjC3Dw2+CKW81wF678/+rMFhdDGJioOmHLCGtacAQBiKd7wRVwftn4Y4cFj79B7/NU05Yy1MPdePglOrK+/03bVUevAZrRdtN8+NMI+bblxb9Znn8KnkPKi20Z7Rkb9TBCrM8l7fYYDvBWov90ssZiygDyTD5vnGhy7dqw+NnkoKs7LQxH/aSTn7Ap14JMqGPlD7EtDGrFir0fhat+9QqpYDEjiT6FcsePJyiubjNisQKeeM4HdWxElAuvNB68ZgTCx/+6jWmnlMfkljBIRhrj90aGuyhhGzlqyRNbbu3DaePftFmLEC0MnELF/c06mIQNseuD9aRzf2ou3K44I0vkKlszcvVr/2PWHG5ef9U/DZ99a/VgILPOuChxlnez/ZJ8AOsHpxZxa69+UaZ6uw74y7aFm8Jr8bq/PWupSel+f7WJfmpVnX/A3/oGA5v7dYPJlPeUaeU+Vb7Nq/uS4D3ed6xdQpqtzKaNNa4Qv48QgEZ7CAn+ynkICz9iAAE4ocnmZu0w7CGRzXNIu0eUz5e70OeEPORSHnwjj54Y50r32luE36xAgsikmRxCzcjI0CTIBWUZZQ7x05TxPjz983AMN02rQ5hSWqhksLC2Ey5TCEQl2zGAY2LWdt4PR9Gagwwrryxdbki8ZmAwil9+PSkhXMTecz/s8pte7ZCLs5I9FyYfkRpUOxMcHtoD2NQDmWSdno9vAReIwPtYi/FYybEkINsMVN56DrvCkYxwfObYjYp8dRy9rkXkTNReJvTRbLO5iUDkxdhPnYQCa13yco2XyGXEeoeOZoZSpEvxVMfWGyDjDXG7dnxkGzm3Yco9VMPMoKsYoQIwY4xD8Eat2tc6GiEUYvNct7tWMA7ljCHcP27ym/gyjGv/vJR++HZUVTyt8dQu/CpM09qniaLSbfI/Nk9rOQEJl7z50/myDrTxonoaiwdn2sQWvvaau+EE4N/DsgLJ/ccOGV17bKCbRL1g+TPfe3A2n2tUmjiwbtd113FJ6sAVeNeaiOvi/jsAbo9V5QYtP50j7XyhAXyz20ugFRTLkZeUHnaPDLHy5vhOLz3V/5lbSV+Kq09yx73BpnmXeDvwuZV4ETtKl1REdN7Mxz0ANagPS0DujLZ5rOud7eeh7GjWG4bsoWFczhwOedl+Om+nPVGbK//ck9oNsfcItlDzAX6+F77+UC8pnCwFUAg8J6+CiB7Oi951Kdg1u3AKMIo6LO4qL9dmIIXOz2yDkZEMakAzhr42FwtgA9qkhkTNW+c8/NjNt5sEaXL3+z1UbqJs69r0Qbr8tcY81HASrZMxZkaP+nKuTnGme4Z06rmDDUovcgWvN/TT6ndJV4oDPYfJcIi1ciPAvwQAsYZsahl5Rz5rl3g347ENqYWBchZe98KgAyB7HRo/KHKJMqEuTcs3APZ0zo6sV4yribptllXWW5h+BqFYTspbnxfkz7ePzPffiC/LPSCubNG7Jc/8bTAqKEVRi8rrrGU4tlxZGmdUnjRxk7fim2qyp9BeUCIAHtVAHKO7gip/QZuiuQJ9+zqi5c3OLUA9iY7rGT7mLM4yaf/Ce0VhpdcbKx/sx70hSm1Yy/FbTCi5Dx+N3PdJI2ZjzVs4sFoPRlPBG6l/dc+tU/qJsOnJBVMRqfwd27uVWBBqM9Eq3vUTKNwWQlDB5qNnYIM98jlDkgz5LoeiqwXlnC7TESBA947Dff/nYCiEmck1yaGM/DPMumI4yvuOmy0M0LyBgsYPMeuLnWQeG6wwAKI88ECBABMBP9LBBnMYSxMmgKgoU1+Zm/MU8t2hcScGPCq66rUu8rF1PSKO+mKdm8tmLmD8Ywk1MxEFBr0oOvHQDXUsbqQ/rTEhEkIkcs/PsW3PtxYEx7gneY01SQmGzymtmYeNapwALrnTk1OdbhyZq4H3xUcq54gDVtgDnrACb6KLXrDsYNk0t7AK7nMAqpg7YiildiOW4xsw0WXndXmOrNL9PVl1tjxQELcc7vt24Hvh+32kB7zXUqVtetEgHicHEtFYKcNZ36YALr1SLz/Zk0NgRBnbLyu7sRfEu7bguCHEqHD4OaQzjw+SkZ5boCBKxDaAOBE1IEPqEusoj2bgQ59kh6Qt5MKF0I5BUjHCWCwMVUgUwweXRj/6wzy9C6eKfva+3xrXcOZ7qGDk/zh7KmqlifTQfdTz9O3CK0JTOsLRcAgDCS7E2BCkuADsN3Tdtoh/E8WTGhydivJbEYzSTfNjeHK4m1nnk7F9y0gtDWuDHRMKaB5zYBNc/XK+nO/VhsufdZBCSt/ERc5+bWvlo34uajQWec342mrdQXSPS40SZR0dojKuvmmRLY72Wdp/PriSD1KA3W/Ekg2pejeI3XoLlnef6bATR8/mnANXEt7YZfgL87P9yGAAZSAwh+8HdApwPhJ9bTuiuSqgXEwfxNObBvfSe9eK7FAuLCToIq0FXPWvYZ37D+Es5TXLwpBPbKXHyMB3SaNg56fSB7iEE2Rypr9uqrlyLE0xwvjLGFZsVLcjZH2HCP2r+JrzzJuTueiikqq+NzW2rClnPjTHqHWpBtyS5hP/feSqqDuVcA5T6W6WuJQbJ8nZd2gWUAiA0Fjj/5Svisv51PrOhhksprFWZfrS+arSDBK9dZso+TtMvbI85X0FbGialMea9W66AlZo8HQTdQcmeoFlzuQ2sDxhgwhzNXFF2eSbmyjrUW876CHfze921xPqGfJuBmrI0tLzcdXvS8ud7L7/zW7miUH0Q7AJM0cQGwY8fAF3+eYGnAZQYh3NtfxvoJExJgbXAuL5oy/y8nQPo8HrMCnTbWBnOpQbWQ8Fx6z5l6COF2NqtusmUy+1sRYRlPK1PnXfVdy6XI71xi9UsHUeXdDZLl3nGpNFk3Jfg9zyEVoBuLolpSiIdbBjMEj7XoFWgFbGw95j3X4tZ1tyoVfErLXK4lUt7fCaVCeGlguRbT9X5uuroiF7OzLmrl/X+F3Vmznmd2HuYNgBiIiSAJEhxAAgSHZnPoJiWllYpUscoH8j9xuZzB5ZSrdJZKUhWncpDK/9GJ7SrHaknuuTk056k5gQ2SIAgQJEDkvu73WZu7W4rztbaI/e13eIb1rPFea9GG2FoTM7iaw3o5eT6KuhpDC1Jm04pmCgFNKw/vGCIS5D4ahJQ1ETMRB/AZpvpJMt+jQnXzCdMyY0Vvl8YtXuU9b3MlsojyETPj4mzLjhATwT++aFrfl4lPnYxbEOMsGCL7NvkpU7sPgdN2xGZocdYVjbUhXP5GqGyIvsQOIiQlC2ICg7ASZymCJ+MTUywUN0rIbnmk5VKgzTpIXBXj6uOq5dJw/7mz6R+U8X1OM3ag8jxa9m/i3nPo+7yMBZNuheIcJoKEhsvacogIg3bcXVZ6c1BYJ0v5YbkD5zhc7qE0oU0W5TSLbMmTKGzX8ryWZBJPorHmWRjEpBkYB3crJjWgGnsmzkWgYJoKy9r/xqwytulgax9reUHZLeHtu0KCKXZLKaqr++4TpQPv5ZIhaHz6Hu5y9CLGmb95Z/PzMj+0tgtDX3wAPRPqigU3FpvvFY5lEU/vLUCgCv7sRXP48rvnThV/rir7xQ04YQHryZXzaITLy3E3S44fS7x1DiWEcv2FNqRtoM0K/azn3afvy7w3+HEttcUT/O69aNeeGksrsKzE3Wt55iOxGPd6A/COVllRjktcOz/TTdfzMGD7Zp+czXZt5arLOuMr6KeFV5dQcH8BFBSo8BaHe2K9E2epRRHLZ7wYLNiiQLPvEye3r4WxL2+HvS+QIO+iaNhnFrp9Me52/I2XSNjEvrt+OmijTXs03g9r6f45o3UTrniUsQ7y0vjQGpCbuaMN97Sgba4bkFuVUUpvxiptwZpAZ7cqRu7nDQkdX9i3/5F/cQvSxUS4dSwWl9bt0XpuJD+A9dKAmGzs3OxDGzucvjXv/zb+ZLEDAdKFlmmzr30SXU+VkatKLLO8teswmGgEYxF1YbIog8KjYxZZlbE0MJ4fzMNzWA+0SFYMzaFlYdS0y3daGsxC+G6gsRZGnar2QGFa54BZiOalyC3KM09mcSwk6CMYqQ1HTDzvGEbRJpgwHz7rKYuqUKcseO4BjLAoq1WYUzfYg0AEORjm5lpN8jCzib+MO3JDtS3iTB6O900LcOi6AUPI3Zn6eZNzYU/k24CMX8v8pyqFMkAQZNbx/mh7Fz9J7TY++BCXe+2xzHcHe6xBDNS8P+PfRcwR7hCDDgX3E2twTPSHHjq388qroY/sOeAFhsAqImgw+wlwDtDA7xNb4vKtq4XLYJnv1ufFxEmal7HHrUaoTDa8ZNvJ1Sn6Mp+ZyxA2RJkDMNUDmu2feWCsyo/86u//vkH/dncNbWLUr4Ik87dDSC6GPLXT7Mv5MFWH7ZVcJ7cGco1wxXg+gHzK83zsZ1tr5NmD0EKflCZBekoFK6n18bg6sk7Wu4I/f5/SSJ6FZgivNyJoMQDgABYguptaa1OJAyP9RarVTxK6Z3PpcV8BHwBNNCtfUeOMD00cinKyv9iUfRUQ4ORc1BiGtbMHU+18GJq5YfqHIozMxTlivcuJaTwp5+XpwNxZWAMKMK9Wiwjti2mFS+08pVQRYEn2BmJV5fJaXXneyz/5Cc2sCuvE7MZywQ9AxrnzKMst+bWAJEXTroD6tDL44vNo30kSR+tTamnajEwlAEAENDzB+YYg4tUB5Jj+RRP/KBAgc6eEDPMdoIdrrLFzJ0VlKlhT0Kbs2Lj2jRUd+50Ak2ysVmfLarGIwkN34dO8KvEq+EwMz9pzJQ/wBR9DU55p7/3eeGLGgsaMjTB3RqAf7cHpB7Y+Wc7RuCyrkIb3qQ1ImLI40ZBnjVU0gnfis945AoZyMaAN93jewMQHZm7OLdycsZxYvKXpCHKPKI/ffnth38P/5N/eeg9KI4dyXwYvN8gf30vL8Zu3NFra+hA1PhTmXe0iCXMnT50M84zACQMDCYbwshitVxcTmsYbitmCaTn8rYkkcS4+ftqhBQZltiiTDwOpNPh2h1UQDaoO9M9BeTU5HeJOtZKyABPPUYqkFblzqGgtNp0vtYUgs/CI3fjfji8+lFuN2FjFK15LOf/9fODek+sQdjvWRqDazBGUDfRL9uXTzrUP5dD7yGNxnXny77bZX96lGCChOFqPsf4mTI0rdHIUMHwuwfb4iG8BY3eAHJQv833flU1/krYWK8cG+9hg62kza8GscRaJl31AjJhKXabZI0yv48x3mB2ggT1h4WGWbZzFQsy73QudeD37ejTv8B4Ez/x2uG4m7nD24Ue6xpPwSWkASGDxTpka6zZ9Uz7LemLcU6TVQW5308zDIRSbqrtS5QpCKe9iAYA8V1sUhKVYWI/ss7k12TLj6Zov2sQUp2Yf6/bt116vC4hl8FgEEkWGUkNo2KfHU59NLKYHJWvL/WhsaLpWwaIpY8MIiiblGuEuzD1V0iChFhNo+aYVswPL1iJ8kE2eIXBcazLrwSqersC13PN3VrD98XuTvsUfM64ytYwLbU+5HGcAInVgxWWUGZsx2tu22tari4Bk/eS9lLgNNJJYo7ORfZPfJKbR9cycMFa5NNBXrHF5YqogoI333tvQfQLY6GaSxqVSoH/W07PPPrvzk//0n3pOKUEPR4iYTzvestzzI2GT0nV1MXdJuSyVVp7Pd+hkUgYot55dq1AQPrSKER5PmODTrP2DibFN3qFuA4AcX1yW45O4EJAURXkF9b3fPcrfDBCGIjCV8E+sRpAEZV1lWXd7imEeDB8ZK6S8QGLrAiWh0caweTEy11oMuaZxGbH3/Ludk1eirHPrHkCLgUxbo7014FTo4ILWPVgcizJLAbC3BGyBBWtNJg+ztTjzPhXeK+DDLzc34ZaUzVuhusvEQ3uOuKNZLNkTAIdal3n2wLjNwfiNzzpOrGnAP81vAkYQA86akRHj9p/0A393vd8LlFmgJc9tzEqc6623Luy747m/utUEsUwEQRa1k024O10SZU7X7ZEXISIHtcUaPwyz5lHPhSONxzwlLVlGcoMUTv0qA+E+cuBdG05cgkAkfN+e57ntPZRYVC2YhSTjNqlLKgtxJAtKg7ORv5UcmoXBLGjlEZll4G3TwKLKeFsRWTwoMa6pEDuQQ0Rqkzxf2Q3uDhtRLSQbUcjmFZ0ev+ma0DIK0cyYEYX6UCyVuuNCYB0/C2IFJm0aguRaMn/jmgoSU/OMQKprAooxz7ke6+ZafM1NyAvR1cQn6Osm3JgVhoAZOMjWxJrKfC+sMuOf0k2Ne5SRpwxO1nS3RmCe3bbH3CncCHkegob4YTKzWNTk8s5vMhbMyNjuEnzP+wAPrkUY7T+4oSrNc9rUj4WLib4Z1wANtvlNeae8DIe+BzDv8UyHHOMp4kqwk8swewZp0x44mS931SClJsObAHKom7TqQGZ9WQbmbDwtlbICrSeizToEQDbT0t0hFXehBExyNKVokiutYdc/ayMXgvXncE+VEgxzUhzuF//KuAX3WzA29xKi1l6S7qGsUcEt4NySIikIyzKjeHh24w0YedbFfrLkeg6duXwGdsuzAPzC+cRy4joBXZ+6jnUF5znNkcmz5HCwOqfmnGs3d2u8CneEjglmDBXKLh+xHRaz79HWID+rzeaHMDwZb0m12Spr2ds8z/m17iqgNGk61xofhqN8US2nPO+hPB8ytUi5PGMqGGBgX4g75TrK4CSLYrDcxdaSEBbrozBRUlnyLbUjzSFjxyjRSaHD+EWU6NuPn+wZpPSMhr/XKsLnrDmFieeiTDtxZOtP0x/0pv1S9PmzxGuvhF590C/6977GSrI3GLy9bsx2WSb1sOQ7z7P+9sc5soYFG6R8DwURrds/463Qybgga8WB0aLveWd0VnCdUMD3k77wQoRNY0X5GZh+0ygWr54ivMZV60qOU+LJlABVZDyHl2BXoGRcrN7JyXPWhDYK+Tb2Fb+eMnGUKyg7PN+cjIVbfdqZAOVAL48Ac4bRlee4Rx4gl2ELBJw4eGGfmFGT4rIo4hjtB58bGjs5papCivlps5DfEbl4wIMJun2QfKHrYXYMSYtt4u15gSlGGM2GDZZ8eoBowoV4RxOcwqGsr08TM8KAa4pnE3ZRYzY39/jQfhEj1Jt4gfd4JoaCMX4cwtIJduIkn6bIJAKzUJiWdw/qzZxtEkQH4Sm+03pdeeatWHcPqhWX9VBLCTZ+kERFbK1ilbS4QYhgpAQdgEZbES8G09wT/uZsBqg1xlYoqmBpNtHnaO4h3R2w5g/lemO1eVq417Xl8IcxjgbuwOgt9EAOq+tZngVt5L2eK8teq3Pjh1ZiDdCsqiHKDyG8829mOSbL+rEvqkTfkTk6GCyJKcxoPurgffbpVvdvCp66p9nXS9MlzK1rYxDcErkPfYxVMwzHIfPMtrnHRJbS0kx/VaL548WXMhf0UWss86PJAVCIA2HSRTOFdv0uONvSR3nesZMbFB4t1Z2xLCxrOonYaMihuS977TlbS+pYkIvhGBOByYKjjLjG89B6AR8E6dIaMSH0yToc62ky/MeFON0+J1XAurSq8YLRT04Ja6V5XKFd62ffCyNHy+IPYaLDZCuAFkprLHFWaseb6yG60EcDxVwvaVrnrDtHChNTNjFdMHHKxMuJqfnd2rBsjK+V3OUs5T2eZ12VsSKEp12FdRW7FDAHMJHvVZfhonOuvmd++MNq7EXb8JqsGKVnOfeTP4R+p82F82G/qrAaFwEXLYfiJJ4ybt/mXOVz7WqC9emBpfTMaOOEmusIzLFwuO/RixilWMalWA2EaWNRLEKxzPy3VnG8Bax/seeW0FrKoDlTHljxeAwha23QTIEKmZM1RysDbrkSoX9n1vWrgJGc8brWFogGf6Vshb+2thcAACAASURBVLM15mbc1hdte/YUFnWuCGc9yZRR0tDudOZQSzh73XgShXkpVwUbBDRGaFIQG3PM+GqV51l3qrSTPUNzxu9nKkWgHde3Lmn2ZeJBeBV+6ffmEcnDzLPd67xOBXhCaM6hNRlXds9+1q4NQ48c2SowKMsj9mEiU77dItz6lhTf4gw2UCzpzpXQecfdp/L96WqUk/2MSbfd9EfJO8j9Jsp99khMaYRkwY6EQdQHm4VsMD8bg8EYoPbE3g+JhnAAFFzjuXs1Lfdz7XgvIob001WVOUsbfDnusGb5M58DbR0tpl0gabAhkPMhLAxqt3NqNkLXxdls7SXMwSI3gJk1go6Z7oSI3Pdyq7jjbDbC7GH+2c92bl9Jc2OK+nuDy3k/9wowhOubcxVCPBq00zASm8+d4tAVMZXcEId2OltCvHH3TLDw61TubkmVEKPP+Hv5sQiaqcVVBkB5yJqaF9cJhmX/uWIwgrqB+KvzTFoRwTeVxxHy1y0yu8U/ENI0DZw8BVYWK2dqGWJktLwJVg4sHuDDIZB0aDzm3MoTma9/E9jmTOOe8ju7ZZuW64ZQQgfWDQ0h/iLHFoz6yygiTaJdyJ+2EIkSw1LGbAS+vRvUuMCcXPtEXHcYiUKiNDbPnYruDngTwDO2SYwG3z+44qWtuZa4BouOxueZrCKQ5wJuMk5oS4fTnhgrq9WhdL7QNYtn2h2M770NCPNMbhrQb0Fp4/JMAqUQX65dZ2a5+dA3N50YSGuUZe/Q5ltvvRmBFkTrUoJ8hw5fzbpM7OP7if+g16kN5ww/mXgPNJ16agQQMJG9NBfz8wxjev7553d+/B/+w442Hddy7b0ZB7ffj//dv2tlBgrBD597buclZxTtEfShowt5/i50n2Bd1m4t2+SA3bkqM4DDt+5jFOEqp5nHj370o52f6vSca6UXnH/iqea1TbzIdSwn+9fq8Y2nPtix++kYeClOBwa/J/cJfVvH1oCLO5wiJxb50OJn1sicnSX7iXexslqZPj+7IIKEArS0UOtNbBLt4IdXApgAJ6fctEwYT0rGIx/y9sQ7t4LDp/rs1ghdZ4Pi/evwGCW1KJX3rZQYvKthkRWLsy/O5Si2lKSr8ozywbtKb4BkGasPPjklsIzDOEvzvA/LszUtMiZ8MYg799eKz32UUN6XAYwVqp53G38T3AnGrK2Y+70ZewXizbSQuO+//l9bDggjoG2CUA5q7LNAu/fGTRDfbxJsBu3kphMMLdol2pXK0g6UhT19Og2nYkbTqvdHmIld3AsOnAXgCmiuRKCVU5qf6e7aOwOX5YN/gNaQ7wgAkngYvYkUjLCk/eD9Va8u/JeWlsPNVKygyc9mPUGO3JfNToO8aCP1YTKXs8AtY871kgkU6RVrwkKDsTP5CTXr8+CDZ3svBAzNolUGEFEY0GhnNBU1wLQhbhthGkrurT8916oA/HqEt00AvOBmkn3uvZ8GSceX3aZ1Mc9pbG1sRhPJ/5SKcYCmKrNg690RtFxNlz6KVZPxc48WyHFQQmUCo1B4gYLenWrQ++Lz5rKzz5CBh2OJnTiZygJxxxGyqm2zXu9/6OFaMw1w5p2Uq9M5pHWPipkdOhKGrA16unpGU/4o4Aqw9EKquWEjAQkfbo8NQURTDHz/YuJYmef+tIM4lndhwA5jLcnQgmcULpp1ZdlMQqaYUJGaGU/jbdw2GATXjvHljZgLJu8ajBLN1pq6e8tnYBGgSwdrWia0GRmLAAP94z/e+WWY2TeEcH7HaDGHN8VN0MpiLgLMBAOGOu0RrEuFy0I6YWAsOzlb6HOg+YXpJj7lPu7PCyuwrCCnMTsbDiUaRvc04VpTK4YrLoPJjaUzMS0x1ekTZa4+GERh3Bk75g2hZxzeq0L7g2fTDiOKCHfNgZzho6G3u7LHH4cGKXBN8ci1jyfOBlhwOLEULiL5SpSXBqfzrm+yFo//4AebRyRMjbuIS+/hzK1MyX6wZLIOWmIYzzA3ltezEUqvv/xShGOucfaq/CTxObRSd3Xe5XtJuS+EoRdoEe/J8bgLjyZmxCIUlAeDfihn7qOcgy2+l1Ya1xLXXkU+K6yj3Ck1RFGjIEgalpBs7ParQJjA1tW6s28UgVY2j/J1e+j1TPo1EQhT0xCtbnG01GtclsjkI9W1ySVNKcm6t8hx1kJuVt3ZLK/8nYJxInTxScIegEis/BMRQpfiSuMpmUoThBJBOLmWYnGQh+1MkOehRzSLxlgn9pmiJ37m3wWFUfzyXkVyfQgMidBFLeYabsAWxl1WUNtD5N/j9RGuqet9KYrWyzOnWSWBPa5iazOxJnveiiLZS2einoXlKWl7GwI934V2oen+x1smOtm3tR5oHFkoWrFPq9Dm97FIplZaFzUbhGG04mwOTCXg/q16r4MAQ2/hxYgImAdCNAb0oarAIYrptNmgNtADDTWTHNcff2X9zHkuDXc30z4MpkU5LXAYGQJzYElji28+TWZ7b7OyWrST9ZANwvCb1b00ApoGjdRiVatlQYTRTtO/xiaW/xPTYF6LQzgsmIP1s+AY3JcRAopBOnTKcDC/R9vNEemaDqNTXsanwI8wZGYyzVN9KozJtebx9m+SZJok1LbTWMAFh6oZ2nmGuTsIIMYNluaZvoN4/PjilvdjzvYIIRS6utYTAdHoWJgYBEXjMGs4igfBp6Uxe4pQHtTSpbgNN8G9FT9EeNxMh3KAvNshrZuOezXPY3E4LO5vkqZnLi2pTPrd5IQkDjXdKykD9r11+/KOyTkq6MEYsw7jbnXIW44l303Q29r/TnkgTJbLAwPIMwlTtMp1xjc+Co8183dWxzvRwr9iveZn4oFTPZtFynXbChpycOzdimNax6lKYp8IvVq9mUdBPRl3+0RlfzGRtkvPvo+LvB1suWYX4tDeV7PPdYS4PXK2Cq7A1PI+7ygqNL+3oVrWdGIMLM8tD21r6+K/4lisONYiV2pzT/IOkHN7MjlgvhPPLUAi8zPuVyM09qcu4c0oaaxyFvFF8bnlFqawYC61jFmFWQP73QoCgUUrNYSvUMjahDDriy+civCBXkP3kmgpCM7t1Kbj7puizRMQN67DKQaLx5w9+/DOiz8JojBM/Gaq198fpZGwrFBd8x+kqxhWq8o4H6GLxkYWHddllPc7kdYZfVu3iTn1vGTNeQemIo09ZT2PG4q7rxW0hTxyrfE6Q4AxmPduGggXOau4bu9bu729rAmhjgbQd93aWb+pR4iOnTdVMcQZ9yLbem1+xICclzbkWwr6CENWUePCUKJ5Fx5IEHnOVMtB95Mm0T3Ce/Mu86mgX1aSeyaXDG/BA+1/Xdx5L7dyFSbjx/9XfBFNu2bcjOPVyFpe2LfvoX95i1S2oA0WZ4CKD0LXefnuAvLX53fWU4Pa2UzuNIsp18FLBRodqk8+TqmewBYRPVeITav/kO9Q+foMppm+tOAsPgIkKJrolkmDzco94YfFqL3rlfiZWRMCvhYck67JLXgYpmPi4J+Y4mcZv8kSXsdC7K0/lw3k9huTddxP3Ht1vbGS8k7zwFQk9EFhDcIKE7WgFloSXtFKuhXm+mrMBK0DHiACRtB+PQu1U9M0c/WMw5k/zcYhn3G15UKevAma2+IOfbNopMlmPnNG0mq6Y1o/CL2MATOludkrLgAVi88FGSVuNGVsjhw/Eq0vbSYAORY4xV6wBhHYB2EKMtV9x93l/b+OJnxSnbUkMdrrlkzJPJUPwbwRGaBJE9gW6sg87Onmp96gqBu4IiVDuBjAjDMfBDzlfZoV3/hFyoRE61QqqMyRxph7Byxj7NWmlm/deLiLrQ+tmbVoX8rgaNO5znuq2SbHrO6xPG8OAyFu7pNHYc5vaeiYMyB2dD5r2OaJLODQ+b7ME3KSRW8cNM7T2efGrrgbcg/hAE4/caC97QJam038YPnbzWviRA7mBirYXNHWUKxnrCl0Ywysp7ps8zM9pdoqYMXOjMVa+tgTMQ/MU3+k115NDhRFkPUIXJGxsoTbBDL/5ppuTGhZY+JHrBMa+qtBn96VM+367z/7TNzM78cK/6AWDFp8NvEf+XnOnMV31o3X+koQB+4w34dibX8QGkpyR/9+MGP70Z//+c6P/+Zvmphqj/AOtIuBWi97NihY4AVKpv0dVOVbv3mpVVrkE51NPtnFuBCvpqaiJN/b895zUTAJGwKGYNxbSgvfMQ65Nc5Y6xWKlS6IuP2RbCulwXfmYG+rVK9Ydq2QJfS2FhrbeaZs4DGEjVhPwxZKNzkbee9YH/YMqlV6hsob+IMzbX+Aa+acDOpvUg6m6SgBwAoqMCc/hKLx2Wd186bjM5pVbeIuyfjhLdqlqG0IlNMQQOZKATsS+iXEGk8Wt84zJ89oLJhxO5s3uh83ZLssL+uwBkz+bQ5j7XtWE8ZDF346N8oRIFl+L1hGzOie/+p/uwVV02rNJpHD7TAgjJp70CVhAB7oxoshMlBoBQf5+3wv032sDObzvXHTvatceV5og2htrA+TUsacr9hmYBgGrLQ8a8DCGZgNbCLm0lBZK/KAxldeAZjvxk+tgVuzz0nuMExVmasx5337INGycX+Uci8/iyvGM/numaCELwL5MOM/LliZ6yeo/klgrJAi1sA1TycYy/JoL6S4ndrjZDG5EjMC546LVeFgEZRaHIBHj/tSKRk+5amfx/xu+ZcIWq6GKV9jXDQy+RiS/Q6k3A+BRADYl1bCzrjExzCe3/zd3+2cyF4ANEzvHgfxtkR5v/wi7RryPB+aENO8Wf1rTbk/WBWI0DOhqt7h9sxagoS3KgVwxwqoq+qACAkFc2zciDUUzb3B/ghjlqA983Eonwnc13v4x6UPOHyNDa4AOCv0rnu2VgZFA9FOCX1W2nKvgRNPnyQWgfXR14qrDj2p5Ew5ugYAIx5Ci0yOWZNZQ1ed33IjN0cN3DzPRofW29py13oWup0SPIAIDq+YqvX2Di4NDI7yYZ0IFRVMuGkdWDQ9JZi4Z61LYxErSM8FRqiMpVOBSTCzyJdl+b4z5UxS6DLfQmJZShh6fuQttbRS9lzexvj9zcfBn0oSkIySgwu15jLOe9CneAKFqW6X3N/y/mK12U9rz32MUbVFePZQpYlDsbSfeebpnZ9EiHjn5Qjo01n3DdL7UXNIFK+deLCY1cbU0h4er8ha/JKyA2CU+XgHpVVF7iqKGd/3I+DQKQvLGS1gAhqR+4m1tjT3o7GMtsox2o4ronsordTT0uPFl+oS/4zbP/s6JZNKB7n+npW+MQjIxnmzlhoyVsHKNWPxtwtr1nM64La7rxwpKRahTYrMAFoG6j1KRRVN3otc57lo1r5g9FO9AD3+IG5OfA2EHw/2sX7uQQ/Tl8h+Tgkrz24e4So/NIqg71sUNXFLZwUtGs8gT7lRhRAoRhNfHKAO1zhwzKAorVddiaFz532ETfkCQyJ7MwhX7/V7C25njyhmRdou192MY/LG6lZcXjfr27m2UOpj//qWICaLyMMLR8yDSXpE2OBTbqCRG9QQqGvGv+h+KBoMoIl/KV//yKNJVs0Euf28cDD7R2IZdEMNSNxkBYQbFyCR8w4b7LDW9QGWu0xEG9KAXq676oCI24SYLqSzpMKPoIItwZ5F5Foo5Dmmaf2Sed/jku640iBkluU0iDUa1OV8j1CM91RAEZgxfzttxj3GW5dWiq/2YGQNBKrN39g31Fy0t6yDIPckdQ1h6TDa8kQswhwu8NtpJvZQDsRvIwAJfzEEGmoPkurWEUbX4oIYQVmfdOYzSJ26E7JO9otbjNaMmao/dzN1yCYnpvscBlbEY9bEtQ66ubQBWf7bQouJsRk/5jktICAOuVjekHgYYTwINoyoMZ6sQ+NocdUJlrdu1zrYGObDGY93NBBrP3NtO/gKZCbOduPGFuAcQrc/RXYulJh9YU1hUI3FZI0oLRQBjK2VQ8Y/z7+df4PKs+TsgzFoDkcg3iX4njWj8IibcK34WB9N36QimA+Xnvc08XcpANO23pytN2GFPuyxNaHVczH7vQAEic1ci8vKaYdeoB1j4YoNjRXmS6PNPU2IXIyOkvhl3kFEoYctzrYFg+eMVgvP88XNpuLyoJQGxWZdCM7GsfIs9EdIEMpFQWYPMHlnxnlQnaGCO++r1Zbr3n4tNRt5r4MyFTD3izYZTerN+5966vsFxBT2m98Jb/TrncrwoGn7rWsvQc59JT3jVqxsDdjEitUE5HqnHP3Zn/3Zzt/9+MdbRfX8TtlBaxMK4Iy2Vs/+8Pmdl375q52rie0cPXKsNdtcz703LiM5TPhQlaU8T5yDNSE+qByW+dtr7yL8BtRkf9EjGsDLvvNUnGnOoaRibr2Cr7JOPf/5fWLc6uzJKbtKARNn5+rLeyc1YBL4/Y7fFlG6FDg8V9NBrre31jmsmzDvqWKSsZr/1AR1rvxOUdJ2ZsqpDXJwwBYKCzgPUzECqEIy+FgtBa7Z++Uen5qO40lwXkep81279OIbmd+4DfEiZ2pAD+Jq3jexuIKaInzH8kcnOdsplPq9f1MAgy9qiuZlNJypP+UGh+UjuRQOSgZJIHgwxm6Db88CE1atUgsMcONaGTqmTAvjalHBoMiOZH47pHWtpMzHPocx1/E52njutDLvZVoXxpwDTVLXF70QJsY5FWflGe2684LSUYZ/0CyCjxhEn8mnvhiwxVCMkbvCXLwbQRGq/Mhq7tFKz/Jxh2nRKurHzRo98vhjZeqYq/lXKOS/4gfyc/jmT1ngEBftyVzVzzoatOAIwYF3t+I17TlBXBDtujmzrjRFRM4i/PjDi1nXDVCAGAcJM67PaQ6GoFlODVZnnCdPpnxLrFQabw8J10DWucnC+Y7VR/gTDnUdyWVgXeU5NyMgVA6npBCctFlZ/VxUDFauyIGgT+a7sjvAIi5wcK1pS7cIsi8321QD8L2PBmnnU7dQx1oABPMmCDD0+rXFPnKvNbb+/ia2WMRSrp31xQinMydroJZO2pSPZolm62bL3qId+0XwojvlmVj/Dtn4z7lW2m48Y7QODuu7YnKLttp4TR5YxixXxzkZhJp9mTiVvfJ9217kGZMP5b8tj5Q9KFIuzy2iLuNCAxShtmoITVSBwORppVkX+6eqiTOGwVmrplAoHOosLtdfvQ7Qg7Tk/EwFkVbRX9ehmYFu73aUFcsN/ajIQdCL98l1O5Mq768kdtSx5fycC8CB9bN5BSIecs+zQdOBbqs1+V0MK8pJ3sntbi2m+n17J8XikvRqbVjgv9EjjGKT+UKtFcyR37mk0IHxViu/mvhO/itZnK145kzyY954q3D+xmNybYuw6j2V9aWNE7biTdy8h5YLfVxJrCDPRiN44Rvx1thX++h++zMKiPNi/62Nt7dAKw/SUuDdP64v70WPhMTnYpt53sTZdhWTjGlg+i3+S1nOOPAGa2++6J9yNsAe7um2uWFV8w6s+NOUCZrix9ODDm1BXn6ZeO9nLJiMG816bqtP5DkzT2vunfZqaIa3w767poCHNZeWLctYCS1jkDOofxdvGcHe5O+MdXLApqMwGijAxR5SylXtPvbUXyX9JeX0l5uA5k/7GojfxDdaeRv8cwVYh3kTFGOq0oQfufBI0FS6s35exmlhLboFc6iuJQBqAMfjk1ZIsw3Clj9xtF2LMA3MEBamUS0rhw0jaXmZEDaAhDjMl6mfN/W8uFIQB2ZZLSJgg5Y5ykFmijtwJP+gT2jWLei3NnTqeX38WuIkWQvMyyK3C2SYUTUMxTGzIY9GUCAIzAejbG5CklAx3BeTq1F3k7lmHDTT94Oage0vvHvFlJoc69AnRtOK2fmYA9TdCJXjx+/I+7cSRLNXiHfak0PhYED2wb3Wk0A7cDguynRl1eytrqQVPBzfrzV0rTmNZYAwWwwyxWS5dfjMq7XRZrgY4ob1vTJP9sPYEbR5Kk4KdTXP1JcJ6qfWRYSfWoQ3s9ZK61ivJpBmzLe46dKtFo0M3HYO4C60lYLEnZjxEfTWzXqMe3hcbdwlLXCbQ6M2HVpow7zlFhhwRaHpDnu+R4dfJjn6YgSGbrBo0n6h3cn4N0euWi6VJobmw8dP8DaRmcW34kHuYTFdCm0ez1zH916lbsHSCVNjsW+tPLAYNdpvrbdYoBPDwAAmRvsN13PmJ8emMODlvRit1MEe1Jr7JpAOhNEckDwfc8RYlaLhNiUQNaibqtQQi6yJ2Q/VKVhAh0JPZ88+2FjMhjgNYi3r17JEv/j5RoO59uHA49HIRQFywiTxV2eiQXYekKyPM23s58493LiTuFa7H2dN0PDPofiWy/SprDvL5rcrbos2zp17qPN/57VUf0jMGDpXx+NDATMRkFOhgnC0lq25R0HOOx+U6J7nXWLdhI6s7VicoPDAGWdWzk69KxkvS9r6cLdNVQioWHyEgud+DJfyIw+rAi20AqRUZCPeGEtnGglyyzUOmzmYLxqaorj4zbgEFQjgErV2E2u0bgOTdu202MArxYPti+c6d66rBcOi4ZYN/z2b+UMAU2SmTqS9tsYD6PAucUTlnbTNQFd+2jA162XfPROfERowjvITAIwFwPIMBgull7xoorv9zzMkzFIYoEp/GaMk8P4L+87/xf8VyyhBs0+CjMmEmbhtkpUXQUNhVIKJAy5onCAbxl0y2m+DrNxpzFbB6/3f7pyPm+5NvmBxggQVVcmWyf9JJDNLhYR0UGaA3mVw3iewVyjgu4FNRuMqKkSMZ2nqiIMraBBrygEZv4q2reScdwIEfBV4uU25EYFE23rggfSN5wPP79wGYkln4/N2TbOmmdBZJEJMQVctfmknDqZ4Aogphnwl/vFj2SDMaqoYfBM3QfMG8l/z4Lt1aJonk4MiUIsZNJv87VS7DgNWmwoBSab79JNA0T/ZEGlmrEIvIfNZoKwHUkxMxWtECzLeitK0qazfg2e3WJIyH+3Rw1Kt9Zp2Fgk4h9OvXjgpx6F8EwJj0rdKeLRdlSoWwSBayse9mbsKw1/HyptkY3NpYPf113aOg1vnXVwnDjjYLJfLNyoNNyh8KOukjE2g7eoG5nBiPtaribpLi9MN9Gjctu++EcDGkQ3YIndNojUEZya+802E9B1N8IwLIu4eFeBp02DG9565dyt5k3GyCNCaoL18rq8Id7D0pAsAo7ylwniebx5bw7NYzJmDWA8wycBoG8dZ2jg6IIih8LiDWXjmglEol0MQUWy4O6dUP/pHa4P2q7XJvZi9p2pIIsXMrgHOcBexIFds0j5O2SVnqugxYIOlaFDCCE/BdcKhoKFWIwj9q/hA2HcNt5ps6qVhlpNCMaWEioTK3KVlvAa8wdWWZ6BN94/F5tw/GcEyde2+vh5gQVIKTkf4YPqqljdhNmf2zJkkyOd6FpuEb+/84XPP77waQeDvzjCIv/FejMXacl1cj6GVe9PW4OPQwFe5TzFWDO0v/9k/2/nrv/7r7FcqcWTvtSZ5MHQ5bubrNwJdTpUYHYTRRUvxxJ0toCaN5OvwBGvX9ur5+5PPPFta4WrEdLmh70pqxIdRENE5ZRacWhL5lNOyB2JdeJ151f2ZsT2RPCyWlLXCy25EkDwSoWed7Kf95jWY5H73EULitc4AsBDhcgWiN99RUF1DKBY+nt8xcC58jQbFInkoKCc+3P2Up2mdooMCGt9CGlJWNtTt78Jrb8vasXCBuy6mtQiavcLTkTWi0FnPUUYpFazVeiy4wZd3x3vcN7HsKpC5hlcBHVXw8W7lTKJZ1vjgAlokOOOqHMk1vGBc51PzEn9tS51jx5L0yjIKA5pKtHzcGEsPNnRHDkjrI8HBZ5FAQieWU9+1QWUQLb0RzZJ5rjX19QgGloNFH4RQtYZ74jfO84vrh7Liv8yGWLyvUrmaUPOuMatJ9lYHiACZoDhG70BzJVSn/+rrnfN5V+tu8e3meca4mdLXWidOcqXxmlNdhKotKFafefpdQVYaXwOWy01IIBrXb12b59EkjOfcw+d2W09UC8/fENMWWExwUAA5v08Mgw+6/Ui48/IziZ/TJK/tMO66t9rdNJ4yDm4/czBX2ikXlvcgCkT7cdb78EmMJHDbCOrWeBJcNU6CHiOK0KNACHpP3or/qtQ7CaZjubbYZ+aunP/MhxvKu6y9g8bUdx2XnN+tKYXC3N/NOonZecbkB427oc33kq9i/TBOxEl5MRZ7Qsi6tsydq265A9p6QLn9NXdrSlhMO/jbw8wKD19ac6sfZAxTEbqut9w7BX9Vo1Dw8/pXWmts2nr96xkzdJV5e548nKIs87xW7c4atCUAhSvPrOuFdp3vHFSHjFZaKKwYQ+Z4MvtEGNmb9pQR5wu9C/KqUK7NNJf4t9YmZ2hACMrtiLkQMqcjcFueiZKXe8HLCRgM4noELteYVAICpkH6/H5b1pYVSnChCQqAM+V5dctxI2YfPANjtF7AOWi2icQZN/orvN5+ZM7WCh0TItMld5LRr+Q7Sd6eL8FVLM65bAJy3nv24bMp/JogPesx76VU2scix8Igt+rzW8db97QhXb5DB7wfrwT8Io4n3mcvndUPU6T5Utq8UAQmlECRMleFfu1hQQQZy1H7sqwYwq1VqQGe8n617abSyI10TT5423bGrHUtjIyZMECn1k6sa6q4ez7eJ6XEfLlDnVnngWejretXbJq1JFbYkmLOI6s1tGvfDmUszr2qGsaCgVN+IQSlVHied4uLN1cvqLitWGxyDOXQrVBKW5erXJI1tGejxAwQghDwb7zX+WtOXcZfocrKDj0Af/k7gc2akx/WmGbWwd8BQCpcF8DNe7bmmRv4Q/qsSh6e2bw/SuxKr2A9Gpv7PROAiwJdD5JCqfvP/w+3mFUTNxr/X2Gt/OoOCv9eCESwzmG30RiRCYw2NzkwmzssmrLWBRkgjZjLA3png0+mz0c2A3E33yeLiUmX+UUrscCDdJokQMIHaIAmcduCQWIG8gYEoPfv0+K5+QAAIABJREFUiybGbQfaDKCQSTe7PZuEWXmOcfpxmFkupLp40lt8w565mH+hzAK4+Z0Gbw0QnGcWLSLwH81janJBhDE5CbstHpBq1rmWUKRxL6RIXToOKbQRbcqac7O1Q2zGdSAtuSW3Ng8iz2OtGD+mgMh6YJR6zz3DVKzZb9/OM7OmGBHrFXETSDXl828Wkn+bB7+v99pjVqrEWC5Hn6lm0HyUEJGEWO+012Oec33ZZ4fQPrWOXJ41B4MAADcfTeqEg5T3mANhczB74TDNOF1rPSX0YrCeqzHiaPiYpDW9nNIuReDw6WcuLLJCvgWG88yxsGvhEQa5x7gLIJD8HDpxqB0MtMRq+/jDravuQEvrplgu1CL4sieYOUElvmRPJNs6qFPQFTN7Mmgo9ArA0lwncw69YJDcQ+3PFPrGaI1zuoYCMLAwvLclgihAFKPsqWvRbNtRi3mGlh4MAzbn9o9abt7z59MrSLmdhaK0N9yD7c664qO06XE12udx2xkXjbmtTDI3mjN3WenePud7lhMUZPMJw5wAF9ARmr6kmWDmijaNVUy0MU0B/zxbzccXgl49lrYFX0Vo3BFFREzoZ//5P/d5UxftQCqdfJr9oCwNbVDAfhKEKEaHWaLz4UvoGz3dFQv6ShRe68296gyjF/e+G4ttCsfWulF5AzqxLqvsRfYVGEAFbN+hKWO7/kUU1/RLqmWQ7+2DfRQrPJ6zNekvrRk5Fn7oF1iI1TVriX6qUGWsFBa5Q1xblH7ubWee2/rbjIWLa3oYtQO1dcDAY/HZq6LaeIJCz2NtUYquxevjPAwCUyUGv9fyWrl09sPZHZBS+TWBAkVM2cg88GdrBVxSNyNetmKOaN1nwC7oaNCz8jXRY22B3C+GZbxjMbpngHGtDJH1nHJdkz/nrPYM5G9RfC7su/BP/+9bLAKfosjCFOovzEBZSWJECMGDTVQnzFb4zvVMXYKKlYGAy6gziPPnH4pPUofHrcFWg/7LHfb+229uDFkANNaMDSOomL8gmmPq2TDmOgbooJ577NGO7Tc54O1M62DlXa2J9OlWZbmCJsQzbQQgdI6vzpwTK8AUMaqi43JAphcLrcpYmcUYDJcGNFMBCjkMk29lXS5fjMmcsXAXPh3YMmbCldMEz1hG96wyM2DAkxRrY//4T/5k54XEkiaQLm5EC8UkP/lAH/sNDm1T27cp95fYaLA5LAKwiB6BNhCaOT/8SJjrZ+mAWpdE3JziRit35FKSDb2LS9M+FXSSebV8Ea07RNuk2jxz6nExmVspI/vnUDC3WYeuY6HJZ1IA1O8FpBh71qmWMysgB98hNs5awNlnrjua4dtx8dl7dIEJEAxNAqWB8yHnvaDu3KMEqHVAU08/tblFED86E59pt+H8+0pik3IrJJC63t63dFPG0sBo1unx0Nmv9cRBS7n3juQ13X/fQwnGp9U4DTnjUVqlilXe68fYJ7bG1YqBsuAn946W6neC4L7MA222pw+XRt7DH4TOmgxN03cOshd+929V7ZsrlU+7GVMW+OyzDjwGp7IPzQGJBVD3UMYNyWeMFa7chnFNT2yDRSAOdSPXnVkJt1/nu1sZC8XLeJy1Fi/Nh9VsHBQjwogyR9gY82uZRxGkGeOTSYloXHSCzehmlZhyr3HUYlb1OfvwTu49zbWVfWt7kACKblyXsxbUZZ733/zlX+68nHU3DmWAjkWoYJ6NmYA3LwvY/bpBv5Tz0uTVXCvtwL6IMRzlqoowOpu5NjgOncUTkLk88USa8IV3cZvZQ+s3Lu5P3nxj5/4ore5pCkn2kTLJEr16BdjgfIXi+zpTL4jy0CH328S6CsnONVQ5blY1Me/PuUNz5uJsYNL2u/EjqRGUnYzfujvfnJdoY2oeGueZrIVCAc4yVxy+64zJfUSD9fjEWgbDVnVfQrD198FjWGdTORyttOAsywm/cO7yjgF+eTbe20/mTFFtTDrXQkSyAF2rxTlvGTqa+D5athfG7JqBiuMdVbrkVIZ+7Ye1b8w5z7EfBJpUH/ljbV9OyH3wYdx0QdOBVtIAvahxg2XO138uaJ2Xtnp1XtyClVAwmKYJ5hqTIu2UgeHn1yvl5MmtN8dYVAPPPh03HWbats1cOpkU5uXn3fR2H7fZcVYNpmgT8pxbKzlOfMXhGIAFlxQkTeMmLAKCKhNGAJsZG8sj8yFUaFGD+3fttxlnNZgsHkkvDtCAeBaQS8wivqc5HpcRjSWERih9m+D+JxnXtErGbBtbUD4k13yb2AkCGQ0Jw0UMNGRajkMvZvBF5l5NL/89c8/9dfEZv2ArgpiWCdNEDaJvEnMdZmO/ERj9vfclxyefST4b19mhuP0KIc8aET4svckYx0iAMGhmDoxxQ3xh8ILkJ0+r4BD/eRMaN8SgOfovhQTSaBCGhfuHsCgpvlOSiXXQDG9xyKXJn0mweqw2Qnpycuz5IIiKmFwuLxYIN/CNZNLSHvmwm0QLdCEwnPfck3ESZp8BOCw3DsvJYcHwHSIH9+4FJKCRHorW+XXcdLWu7UNol3JDIHBDj+sNPJiLwXi4PMB0Jx9v2n1AZn2bMRsnptJSQPnuS+4ULsPQxiRY62jcMlAZD/cYVwg3hXgoK7ZQXWuVD0vEdwcSK7G+Wwxt675rv4z1SvLrrJe9m8KUDrq1Mj7nElKwLjN7vVB31Whzj6TUqbICAaoVxsShuGJr3XO/UQZz7qaQMAvAWFsFOmv0CaRtnoV5oUnn7VIVwa0s2D2xjq6l1M7NrGORW3m3qtO8EtcTA0SvrGHzNHbWsXU2tiYvSzjOPVB3PDNtQx5PyZeq0qOjzO8C1GkYu4D/gdA92kC/Vaz21Gh7IDFFlrs9JviMBzDl1QiW699o6Hh4l879zboTzJhuYd+8ARlLq7Tkg88IT4DpT5HRelLCoMeKdC8mfz5ryJ3cFJpcLwfSM6vosax4qPI3Z0cVFGhfNOAMSShuiTH8LRYVF/IIPIq0c2y86O8NccCMufQc3o4vVN7Y8+XpQff20H6jHTThXZ7ROI9E3bzX2K3hJMIOVLw5nHnWyArnzZyt+UC/KcuqeziXUypp2o9PmhA+ptpHlLBU7X78f7qFAQ/ktOi4LAjGZZNpyl6k/Lt4wMBXPVx8B9MmEDAxhCMWcf0GRrOVWW9ZkxAszSqzz6HeYMR1x7X2U5jV8n8+FIBB3WzQSg5yFpQGUVx6NGBES+qDkmMSrZJt0wNX4I7wrmk2RcDQ+M4nycsBfT9C5WQIp5nPK8ahaGQZWN7vw9+t/QEIKmtoSoIgnHdk/VvobNbJwEdH0GBuzTfg5qu2ubl7BmFovQb++KGgZ66z6dag2gwBCs2XsvcPP3Kh42nLcgKESytrWuYksJkf600jmeKiFy9mD7LWjsaUeBHg5jI6EEuLNYV5T5FXTNN4PB9c39jNxfOqKYZ5ibMRwN7fkk75DnMszDU00KoCoZHJbRnEYIX/iqFgsLTx9meCWAy4Q8sBicTjdvmMpcO9mbVmfdXqpD0tpmzvcfmP3v+g8YI5XOMe9n4gDHTWoPzSBGmHYgLTlK4ukeUK3vLn1OjbKqY7OM8kIE1zJRwwcXs3NexUEphyNNa9bjVMIs+jnDXxMHuI7szD/tozcyngI+/mXaB5qsbcWAzofhiQ9S2DyjkadzdloRDj0Bk3XRUm1g1GzbLNOWSFtgBx3HQEROOmmbty/RjixIRYjNwgZYrAGtyvTTTd6H0Y0LgQm9oRGmPtSGq/P8oYq7BnPJ8DXFIBNLyQ+pS1pFfMyZksMpLbNN9jXta1cdKM/0iYJ1AOF9VP/uN/bNUPCo9+T3dFUGkk2DyuJVSdV4mrvBPWvO5Hig6rEJQ+f9uX2M/Tzz+380osp6/yXmuDqaLl93/7fnOHxHqc9cn3s6/cdIfzPIL0bcIwa2PcmPbNm0rkbB1dKRaNYTmvmd8U8bUOUxh1hArB/r3kML4dd15d4lmvYciuFcdpbHnNg/CxNugNQAvv8qx2Lggd1cUYunf20MV4XczROaF46XQ7AnfiqAU85N2UseayZVyzF+PyM5cCSvK36fhsL07FQtXVez7jGTBvayrehNca51Swr4s9+0ZpoXRN7lLRcvmb+BnaM240aZ6DvPWcWSPjDyApSa8X/tUtm2HjfGYDpleHG0zIooIDurEIubxkKiAgcjBFRPTII6phJzM8JrTDMMHOKQH/+aWtYyymDnJscQgATO56ND3F/er6W/WrXMcFczZaNSBES7xnMwdJ578fvBeTMESLcIzJ/YRazc0k1TkgmMurWvBm3DQNGsnBaJ20Xn2XaIXyBmjQ5isrvEUtWVW5/rEQm/iQDT4cJt9S9vk04VdZHoFKFlSsJtoJoqI9DDG3Am8Iyft1o+WumpwGc/jsUnIVVJvl3og7ggBuvCL3TQ8fmzrxinH53H70UDTHxFmyptNYDsE6yCy0atL5HUFNIlyhxhnH1I9qKfilNVk/wuqdN17fOuuyDsLAoNxefz35GSH2QkazbpjulNex1saEOU8C9ST4oZ0jQTX1UHK9Za3uyRoZkwA75t7SK6HBXZeIIC+tX/5VINoIn7bWYr5ZV6ALzNChnCRDTMcaTQLgWIgEot4v31UJSVb/XQn2Zj/bQTd0C+5r/Jh9lQ7MYbnuihgS56NtLi3P3ovNtK9W9u+x5fpRs5Agt2+YSy20auubcEdb6OPXKl+wiGjcy3obEML4+ZsDEsuBNj4xLwJacJvrGsIQA/K8gVsT0FCfzuKWULwl0k5pprrzWN3ZE1p9uzAL0mffjc0Y0UNde/nYI/stLtZ2CwtBWprlXcj8KIb2DnOV3Y+fYDyTx3IxVsy3QXVy6xOE1pCLxn1fBAX6vQg4oAVM1ofSAc6NoVJkWs4p47CPhNRL3HSngzwLjUhkRw9ccix9bvpzSYKfqvLGREkwN2fh0yBhVfefKgaUAcWfWaw3Yhk9HDdd9zZ0gDaM1TrZG+8Y2hr4NT4F5AJEwkLXtwnvIdAmR4vlXf6X+80FD7O++NjRnAuoYwoPWjHHDU4eLwmjIO8FgPmAQhYBfCN/u1vjyVic6HtKco1V7dk+zomz6vc2Kl3KdSuLR7lUBWV4eIsn8wjl4+xP5QTrZdztdZexmPP05jLW4be+twd+/Bs9Wj9KPUt26kN6zsDNp9wRJZlVXGF09s//bTjgvpqyGKab5V0o4XHlytXdoLcDgrh86tYguhexPpgKzq9lQ+VUXI4f+/hdm+vn40A4p7Lr1TANTEXTOglg1SJJT64D6CUZ2ckXMFgLi9loa/6VhnOESg6lDTeGyYgfTeDUqbu2BLBlVlp8eQEOlqrSjW0sQctU3XymiScsX6vFI2j5VMf1ZtNsAK3Xpx1JMybPhPq7Ei1CcNmG2CCbAKBwMnBR85vkUgSMobMICDKHwHw/yAFVSRuxW4N77r43nWxfbBzBOxClNXw12hskkaRCnWEPR4BiFl8kKGxSR48FRh60koOri+7tAR60tXYOHCutLkICIO8mpAkgwp9CoKqC9xvTtM4YrfneQKIxKmPBqPx3YJrg0FOaB7FeDaqr3TCZ/dmnSUBuDpjY3IoTPXB2S35rpvmychH/+NmHUDHy3UoftVLDKLPWiPrtuHIJfUwWgz0RaHjL4jTmGGsw8wG/bpBdUjMFIXOnZfLlNy8qTPzrbwJRvvt0n/Fq6rcVcJMD/sADW3dWMctaW8tt4btpD44ejcX+vJaYyP6sH8aADnYBCWEape+lCDi8vAONsYgB5e/cwKU72nfWzgGd+9EcKPTRgFOUYPokccqx9tEGSPybryYXLuti/Z94IvXzYhGg2W+jgKExuXwXcx9PR2NeAddIsfAs51yO0cNZl2E2GF1dn6t6CVcbJYHlsxXePdz4IlCBM8ZdNsrINJhrwqcyQOYotpf1PQdN9+ILO9fDTI9lTJSuBwLTJgTSQrUuUPRwPp6Bj3PmP8t9N0Ljd0aBtG/y+7SGAEemhWt2d0diwb/61S/rysdwoYHRKLdy4eHgzIk5FUbPo5A5OBPqKraAadZdY8pLn1xM3b0N9n3wNvuyCe9W98h+oc3pPuv8FLkZwWy/0QdarWtslS+zf1/Fs/Dkk99vhX8FofUw85nSPE03yZhuy7NUTZ8zyBJum4rQ8vnMXUUW78Dn0CaQyeuh1f3xBnChmQfldvMOsT2TthD6KqqSspL7pEC4ZhRb46hrMXzJvAjHvb2H0BhFwhgar6asLT6PhgcN52+Dsiv6kOLEKmSF593j/fLeomTX+fC3vQncm7XaSg4X9h147L+Lu3drXsYnSRobYG++a6tppoupMvV1G5UoD0X6p4trfLaFPeZaLiKaaxuC5fcJwtvMmp5cUQJ3IYCpvSQB0ET5so3hcPDyvqMFsqpAHS0urYnLx0SNAQMp7DLPrJ82ft5xY2AiFsm7aFGHbw8aKwsLuUECj5ZYlxCty2bnMCC0mrv5fgQoBJX6WZhIs/bXwXwgMSoLT4vG1M2Xtv9Mcg1+/etflYDryxcbiFD07yadgtSutbXerSJBkxEniDv3dJL2fMetiQBZZdwH36QEy8WPNuuPS0/MqcwtxM7cLuov60jznBYbfrfO94ex1CJEVMt1hqh166W5jDsRYZtTO8tmvFOlfZJyp+kYRnzmvg2KLf5VuHquN06CxpqOltcgbfaLi/dg9lauVU1+ikoOHppoi4zF3O2v/eOCQlcTd1NJoXGF7FNjdpQMbuM8i/9+cnqkILQ8S8bj4BdAkTVvk7CskUOz5UrFtRXFhwZufi3Pz62R39GAppLu3aXnvG/66xhjLY6cEwyfIGm+TtxF4orWwztG866bw/6wRPMeY3eeWosx6w+UgD6N0VkgTK2l767Garh5YOuTVRdp5js9a8ThWLwTn2HFGgv3E3q9GiVuuopWiAMl5NwY+wP3b7XuxLCgQNGG+BlGLrfNu+ydffW+6buErpv8LSaR9UG3UJlVmgIsavsOsRFlbJabTukuZ6S1C/MBNEAnPANHM5/7kmP02gtx+3H9Zmzo/vz51EJ8JXlcYdQTI2PZAFRZM/feSDL3Q2JHUZjaSoHCmbV9/o/+aOeljI/V5L3mIuYsRqeqwv7Ek+yb79HDhxFKijKrVP7A2a11jTmD6YuN6rOEJxCGIcB6WextaTXrR6G9lbQTa1v0HGQkGkSv3KERvHKV1ItragqPUu5n7XwUQegdR7J+9lh+1CT2E9BH88Oinu7Fw0+4BbVxGYDXrkstax2i7vx8p6aiVJtWjedCzXgmLcL8vbMVd/ZYPVVexUAzfnzWeAoWy9zGmiksPD/m244G+ffEOpvgm/Pr+WPANF0mP+Oy83ygj7Z2yZgqrA4G2n3g0X8ZGtoOoQ2brHN9PGKjxG21BSVbqZUfNhNQRv7oHXJR4tcNMdBODK5mXAhfLSXme7t0rsPZCtt8yNFKucgsGCksS7uIL4iPaIKkto1zqGlvDufjcYHQ/AunzGQtzAiPra3yBk/eoJthbrmvWeN1PW7dKRGzPBiEPK5HzxALIqSMpe4LqDCmbe5vZeMs4pR0AZ/cNmFzw4jHEBxAGqy2rRPihoQzVpDcVsXmKluMiAlsw9w/kGRM78jhaLjRyliEhfXKuwmRIPZDR1QPPlZ3TysOE7L5aWKbuNlCu9hYe1AFIESF6KfQIUIqlDp/8x0NmUttGsuNAtEk5LyX9dVEQK6E/AxdWCMWHaGASFs7b8VeuDjrn2elRrCVQS43b7X79GnB+HrQ8kzETouu5Zbvx6eM1kagF2aqtwuIa+hvYpYsMgnMV3MYXDs5H5izuRNI6Noa+UxLAoqHayUGmiPLZ2qw1RUdFwYP7OwNDVkOThWG/Fifgb96TxUU37NE8x5zry+de2XVAnS2MFKxnlHoCBtMwHzmu8KAuXYzJtaHtgy/u/Rxe/hQ0NChsbceXwbpd3OsZQvqvmcND4fp8iA0VyrjugB+rMo85eW2rRNxkx65jnINdOu9EUg+hfiypkJLPAzoWhzUvQSt9XZOX+HeypwIgTuc54yD9TioLJZfy25x57GwV6yzlnDmIHnz6yi096XXGOUTL2jPouzL43HdSQ5v/FZMO+sENo7u0cFnl/NM1nXW4en0o/pFIOPtzUPhyndPxM3H6vwy5+iI8kY5g9CbYOSfStJecUbltl5koVFgb22uKsqaWJm1wwuc80GBSXyeslzGYR3eFnumTGe9KMloUxI/YXEyqRXWx1rjZR9wJ3LX5vdW+48VVXebONme+xVZ/nZZjFMlwVknDG9G0Xg0+wnRaSzeSYExxotxQzYBPWsw7jFuueknhRadEXvgfeMatj72Z9dSweudk0WfU45t3La7iN486y4esczVHg8fdp1nDqjBefd3v1M297Zpx8MT5riw75F/+n/easZ6Xs7nCj2zlaIIwV+PiZpMZosHh09r5Q45ERP5q+sxweMSwmSZqCbpAI7/HNN1MFk04wM2mPfefmfnct53x0o4NEgDb5mMuM7aDTMb7HvPbSdSwa8QKTjgbwQdaZG5jrCThPlmalJNYG5yoIyHT//AkS34apxTvwvWnvZOM1eOAuO/rMdPnmezR9CphyUpUddKB5F/2Ua+HfcIuDQimFI/GNbWmj0EnMXVYIwAkKeB2db6yu+0cNoH1A+hYpyEwuXPJYQl+SybxdIh0DDHl3L/bcdSvFViaw6TdaGFFx7PHZn5Y5gtP7QsMj13Gv/IOo+iYe0dRgyPRdeyTgGFfC8uCtqPg8OF5FB4nk/dlIvhQrJZY8z7d8lPQivWYGKBTZqDnMl9mrJxcVyMm+FoaMVYMDFN/8zdZ5nmpStMXayBAiPGOHkSjT9kPFszta26gCaMrKYRVi2zlPnYC5YwJvpUKj//PDku1pyAYNXU7ctlk+dtCZabYGih0NzDfcmKkjPy/m+TVsCXnfmxRHV/FZNxHcirmIPP8bjInI+pls41JNetlSZYZMAAi57Q+Lvg4LkX/T6wSjSpLg05RhCXYWWN25qFEA+zvv3o5gpqThc3Wq5p/IeAyNidTefAmqFN8YpNU051jmjfrnPY0aRmcnekPuK7b/62rcEJSLXvapmhO4wn6ygOw42DnillPBTDKLeGmRHAmf8PdGyNFYIOnU/xTpbeyxpwLhc4+sbcuZv35e+38p6zAYzYvy0tQMZ/8mqy7/bIWL3bunGlfz9rL18L3Vkfc0RLErNfi+tPtX376Az5UK5o3dbGeTFuZczsGwvk/rgHnQE0OT2PVMd/Kl6NF37+QuPTjfNm3OJWv0h8yvMpRfbBPk6OkvXyI0XEXFpaDCghc7s/c97qMgahDEyV941i7nz9+m//dudoXOFahu+NLU47n0ncfj3nX3klngTWawvFxtoqQjU/1kc9P8K8ILKch8sJiRS1uBRp64IP8FpMqKNgGJXrs86dU+ZBOcPDa01CGrJ6ltDa684f9+SgBu2lNQUAa3J345lbCKIWWp7rec43nEDd6ove5pq2kDjx7L+5xSSd2lUj3U6n1MZX1yLZcqha+j+T4fuvFtYXqn67WQ4Yp79PpQOTdx3iAjOU11J/Yp7zYFw8hYGzPBpj2CrWWpwvoiU5XJi3ybRNcggR5NF7pu8JLXcygpsDdPfWzA3iyzgQAaFaMzLIPtYL68jfEZtFFLymSdlQMRZMcWIkxjnf1UTPWDE1zNr4fvDMD3Z+ktpZo5GP1lczOK4VMaK6zpalZW7TH8e8CMYGRJnAeT9LYf8+iMatRxPrAVHU+qoP/vUIrs11alPdTwNte+qMZ+IaXELcLFPS6DTLCXRSIJG2Tiguf7gyKO41T0yboJqyHfZvOopiwHohDQy0WdxhdJB4XCsT0G8S7LJUxvKxzk0ZsH7mcxsXWIpu5t9cQva0xWtzL2g9gIpxNnYkaJ3vaeU34pLw/nEtGFuDsvk7+uHyaNHYzNMaOURPRON1MAiIup7zzqnCLZYEUecg2rMGejEoroTcfzMacl2ZgCkY6BpTn5l7m3zqPKwYT6t0SBhdlvm4vYFIxCGLbFzuWXvXYsIZN5qcBFdW64A3zKfK1Pu5n/NPzCtCznyAGaawqvNB+JQ+uV3EhRYMt2u2LFDz4xok6NseIm5IzG3cKPKbMDVxFGsl016coxn9mZe9o7hxOW8xkSgpFM18T4iYL9cgiC4L0Vl8MgqJ3liEJ7g/5up5b62K4AQXN+PBuJUuBdQk9QA03N6iMQWLdTPunmde2pD8PP2V8BHPPxGhqtQP3vF6eIzCzuNWx3deYrVxAWUuBMPEf48nnqR6CJCQs8F13phVGfaWzlG3dsZn3yYvDG251poSiuMJQiPxA5Y3Tlyk8XcWiznFMnKOvR9ydhKgm0eY+FgtG1ZIUaqekS6soPehF9+VPzgvrMa8A287l/5QPEV1e2WcElabxJprDoQnsyaty9DFuNzQVxuI4q95JmWFgtacvoxDrLUNLHkaKObWNM/3d2MYV9+gWceyQkcDaPCdn4ZGnMesKxcty9p1A7Kyr8ZPFhhXPBVB0z3+32esgVHn5QiJUGJ1aCNwOK4jMGY3YOSTGb/BY6Nxxe0yfTOmEq+WwddjekJNmYBFp43SFFszLlIdsRFWU3yT9eR3FRHqa5YDQLPKuFopIX9rd9J8GnPJNcAEU7aC28yitcgrQUfb5GcPEeh74oC6n2RmEU0uBQZQBlTdbKeb4/0OFmYjKDudEwu1hZ4KIaqFRlgbF6IYV5gxIKhq8Mv3Os3s6gJSzmNpKd4JjUaoInRInsOHNy2lvuzl7qgVETj8yVPJw5JFnsOAudhAh4KrirJgblP8VRIqXzHttfXMwjS5DQgV2pPny+P6OsFcjBGjRByYqoMDnu/D6LZX3lfYNFitfTq2IXXKMPm88/xxNSFKOVisyTYDzLusK9BEKL5xL+NuLDDvJqhYBubj/XVVSQ7Ms0uXGf9tcQvu9iXiyw5NVeghISn/AAAgAElEQVRkTya+Zt3qHhW3WsqHsXj3JFSaz5RWuRywB1eq905iLzr9uHlIW2b7yeVK0YMKzbBApvSM3wvhzxytu3cR6AL89n+YTt1qlLelGW9W2YlChTcvw5a71fy97JtzQkEiyO+P++rNN1NsM/OciusTi3IeKWLW0rt5NtCy528WxDddBx+/D2MpcurAFnA2DgwWDXIZ2UMCjlLW7H1oqoUonJ5daAXdeue0ZcBUJhYIGXaGmyrv8Szva4Feikeum8r0g7o7HCJ9KDEiygRBOz2MWEaAVFxRYsqex/pBD60IHV4hqN9miqFF82DpcPOhDUKFC/hK1mXQfZvltdHHdFrFeMVaWQW3rqcuZuaG2T4fS+n/+ff/vrSNzsbl1VjtQoA5A93rCE3tZ9q5NevdagZ5XnusJdzhmrEmWA+/+Pu/b4Lu9Yx/QFGDNOvZzF6gY4qWPZlUlHo6uBPDQ4VDuLt4n+qKzX7hlTxMygVZg4mLFZquokueO81RWfPTFgiNmDMa8gz3Tjx+XHdFvmZ9J97vv80VXdaq66yTn7F2rI99nRDAhBCsB/fnlCdagKYL+w4SRhlMg1a5CCyUr3WTugJZWxtpfx+444Z24tLa+qtgKCS5l2MIXs5FNsUcG49aGHpFTd0vi56rwsch9FGahuBoxvJCp5iACXKRWXiCQjuDyW7ehEcYmrgDxs23DACRhUU0h48nbrW+c8Bll9enLb6TBUYco61V+nMpZUOY+aCdfqd9NB6Sd5jv1c8jmLP4GFLHlfe0r0cYtpI31m7cJuZWE9UzMm7MgtuAOW5zaV6I7f10ctVEb0xr37coJM3teNwuYeTGz8KiSe1tFeA5xjWmcXN7uBjFJGLFfHMtxV6zpj4EBKHiMMjRccja2dR3fNh5FgY0+2LvjH1cdxBCEOgFGWQdCdlpW2H9fA/mbJ3rtqMBYWBhLJB2hZHnmuZaLUWjFY9X/sgIpQmwS67dlxdiRBNTQQ8bDcZdxuqk6GTNMR2MwHoTIKxTzAbzHL/8HBaIqwacs8/iLwNRLlz1cIKrFJrlarJv3sVd1IZ8ud4zHVCHCqOc2nnW0zPamM0ardjY5M61wvvSOs2VReYHQ3Ggpzq88e4LcOXOe7cqJ3uLT05xXkwV/RsHOpwq6u5VOHNahbhmSu04Txc/SpB9xQhGk20h0Lx/4L72bVyqnj85fOb2bd57fOUvWXNoNUzS2lvT6UJKoZOoyhXO6roS2mLlcCkBObDOuIoPxZVOwaiGLo4MVBB6JWxGmZ2K4pS4FugNr7gU615cxTWYo7GhEQK9NQAzb/HmAQWgY/xMZYeGEdQpzHjwi56dWEYADdqEmIc15b2wdgORn9I6VdrE5Fi9EUGE2NSk43IFiFAU90CU+laTwbcWcnTqTVLULgcVyzMg5kPg8wTYA3uBplpJe+0xBcH7LwY12Xyd9fsXn6uof6nITWCCsw8FvRilQMx34OKjuPmdAKGI7E1ot9/Wb2JGrevJJY+H5jmDdKWw+X08aO4xllkff6vLPveO12HQdL7bG4ea8ltFad/aubDv3j/9nwtgIFHr1soNNAUv++Kyoo/RkLjOsvit6lpYo9+39tJbHCIdDFMhdlAbBldXUuJD+xJD8btr74uLDsRb0p9SERAhdydI64C3UnDV8cATo/UcCdoJDLPuOMyHppoDdir+WcJyAxysWlNZ2Gurw6hK2Krw0jhU0v7003TvXFJ7N7EzGlO7oHDR5YD8IGV6Xo2AUOoGtNpcbXrRZSHsVhGgQYd4bOKdJ0/tvJTaWcdWQcmJ+7wTArgVrQRR0jymQaCMcpDxVo3Oe9sxVNZ6TkYBBXn24098P3GfdGikTeWgQSx6l8Pz0QexVCQOZhwSEREnZjeVAbzfeLuGmBirKN9B0unyqU30oKTsl73eEtW2Uk8OI0DD7xIn9H4uCuuHcDBBFhYaEGdo073EgvxOqCB46zLa1L5UGP8mB+ievGdDXaZKenLO5KFN3sIHKQBpb8e6Yn2rTm6djX9aMHt/EVCtWbgpGU2s5RLKvhE2fp9kO4zIWLynVt5ySwjmo1nXWU/V1XUGpbCo3oHG5Lu4XtXmQ4cSuOeiikI1gWXPfCKMjZLkjPAe3MwYNA38NGNHy9YSjRFw/Pueu2mG3E3b+aE4TO8X+2jfqtDlZ3JFlL2h/d8IM74tbRtuptjtQ2Ewb6cDLzO+zCrzVNmdu7VtuvOd/fGMj+WkBDAirscSmRYD5otR3n6ENZWzkXWc4HhdJTn/mE9Rl/l5PsAAwf0y3NAFwSOe2wTwFVMgREZQcd1pAUFBcT1rmCWN+Xmm/ZToDoxxHY1E6TkWtKvkc9zINY899kTWT0zH+KCtNo2cALG+2obgF9ZB7iGXGOaHoVMq0HcVGd6VjHs8DbXiVaMIcAV9qzNYpQWKEkPNtUeihIwbXX3KwtOzZvatMb9813hZnkVQ2XdjvR5aLsgi11BaWnlkhRV0DxiBWkh5zv10OT0Xi/BlOZa5r12xQ5/Gb05ojEVMCSvqVvwxdHw1iuXppI8QUpdDsyfCE3m1rK0yQlI7lFZTJso6UBSstY7T4qtvqjXIWwV2n/GgwXZhoDgNQIRrPGvkmcZWxQRkPvtI6ExFEeza39piJu/wNx/nzF7Zj9JG6GyUc94Zf4NwtB7mViXkwG0plPrIv7hF6ycJ+Uotgk0ghE6cYPKmXXU2TPCPNQHjb5LtDJqX0yymiR5B1cxaWhe3XwZSlxOAxLJEhtHXdcdlkMnSpGgGiBFcErGCDTO5PcOBtvhTG6yav1gEjTJEYPKj0U1JnNGSD+cwf/Z5etdwBy0fLEbj03gKxFoWxv1befuANGwGLS7vnwzmthXgOsp1xyIox/dvI5v3kvmwCGzKlGUfM3lKYcjQZvbbjIkblbFmDOryMfObiKhe1vLRtiBrDqQ4nY81t1+IxJi+iNtB7Gag3QhCGZxcUIFdxF/GxHot+ojrMkR119137taFYwF4t71xQJWGORgEG+aF+VBMCsfNNVeTY6WygfeDV7d4bv5ujkryf/ppqrEvF4Br6grieluWprU2pmm6x0Vba2S5wOouAHfP2IEHRqCPsoRWaOB9P7fl0ogHRs5aYHVPtZCxJqfDJxpDPx9HIDqIE5x2UAkEc7+VNWiqQf4rl2ZaptvPb2LdiS8CvYwmOQU6G1/kNsk6TfFYB/VNcc8wEjQiK919no9+a7WHgRiH8Vymra9Uh2nAiHbR4rSFJxApNePG9H7u0kmsfVjZpTByQhe9cHOxklr6CAz61sH2mbLmLfuScXEXNgYWpYfAIGw2C2sr+tqCwFEUKQoQduYw9f8IQmvSXLWsfaHN2T9nt65MPIV7edEkZvxmkpCP1/rZGC7aE3/5KmcDjXKviie98+oWM64rMM9QlujXiR3dCMHLgIE6BGxSZxDzY/FxlU8CrzI7rGtWhnJg96bn1gtB3t3BzR9F6b4Ifnvh3F/9fAM2+Z3we1GTwOwLvvNZGL86eI39yD/K9xP8910D9eGT92R8LLtHAn5ou5qsF3QfNJtzMEmlzrwPQe2Ms+Qn9+vx3PvRh7k3e8cNrLrBoPkKDohHg1eicHeI0HzX+nb5bytLRIFs1ffcK046BU7F5fTBQmv2brMUt3JuqjwoOj38udUWQhesMXTRkAAhu+QD2nSG7Z/5D8BoYN2t0sADpV1P3kF55OY25pasyj6JazZe7lzt2x9hdO6f3+JO84VFaY23anMg6yo0rzYKaidlwfmzEcZstnL3Soy4b+DLY01MINvAK5CyGeDSNtu1CHo6hlqYoznEDivz16SY/uPv9vzxUY9rocyZ7zoEX3x7rnFQiiAKU6ibZR83zeq2qqAr0AL/dRaBtN4SSCPUMv8J+FqLwoMzz+bBZDFayiXvonHdXqttg2t7r0NuQxrkz+Zwde6WKsqzjHesl7pAFyHbeMTJovkmlRsKSMi7fOd+gq5IvBw8RNbkRD5w92f89iB20G5TLId9AqvVzLIe0DrTERXhQNRglplae/8w1QemyYL04Y/+7TtBdOU97j2ccSodTzP8Viwhmjrib9sPWmgOZwVvrIr9t20CaIL0bUuw3Hy+m2Q8OROQXOgCE67bIXMfNy/EH4YLsedvBc4APaxrHRLaKSbJyjU3ezFw55ZvySQpCtbKHtRFmLFUe4twKLR57fPEBfyN0NBjhhtxb7yglalZJnnmIN/QjmTR1v0LYzRXCbSfcKVkf8y3SMTsE5dPobmZwygjrROX66sphvaLguQiBOxY8YPmngEuYKq5zvoSrrV2zTHrQ0l8VZfjPF+C+LHb8zx5Z/JjxAAWgs85+vJKmFzc5ehtiiKjRQrL8bhTRzms9S5mseicEiYm1ir/eTdQBeQfRcjCeDYh4rxotaCqwQBmxIEVz8Ss0eDTQeJJNHV2fSZVYSon1BUUQNPZR7YmggBHYnuFVef99z14/87LEfLTNXWAIN3PWKIC8vLxKFEUW1ZGAUghKjTGjaZu2nSfBVi59LuULQOEyXqb89Cj83Ex8fECZrI/T61+Rm2JsAQBZmwt34ogIBRZhOZOGWk1DMhQFkGumzgQwA+PycRPvK/nlls1St/zP/pR0YEUCOs7ZcUuxyWHBl0/kGngiKa9rPgjnuKs2Ffrha5acipriXbtoeeOh4OCOwg3bs7xcnkn1B2lkcJhfSS9y++jVIy7btIU7KU5O3+AK4gDHRqr8zuVch6NkqfMl3fiHaHjC/se/m//91vMboJmchY8zMG5EfVDFj+CVE3Zxiqds+XvbC+1seDWLcKXj0m2p/myEEjAZvnmOwyB28ZmT9sIG9gDmOfSHsR5tK1VlUBnx73aq/dhaJjUINlouYgC856+GsZkA9QbC6YzUjhw0CxqA+k5AMzYQk+ZkSvG0MXK2BrLyQJJnuMqURyTm0vAmPZoc95+g1thS2wbgIPfIYDg57nAuAEQVnMiFqBitBDXynmSRDem8J13p9xODlfzVrhM8tMyIHIiQlCfffRhy4BMK2XPqn83AgBRtL+NGE2uHeY9SLgJLlq/ovgEQuMKvJF8sXsjEBxk78HgnFZM8L5okJ6jrUD9wPmbuBNmehHsn6uKDzj3Fl6f+eyLa2X/0a1O3IAezB+zIlQJDweb21JFCvugrXu17JXHhui1FyB8fa/QJ41/rEz7LUje6t05WKy00fAdWIF+lgCtHGMyzo1Xbu6SeQ+XB4vg/OoW7F21hsOEHGA/7qGUeB7mheHrQTPxTEqNnl0OooKprFFrbawO/GTw+13TxVYkV3g368NTMICTT1UeF/fCOPJ+gqpwbIi1PJMVM/k1EFOtT7jiTva4FoGAsHNTpGiqOd8ehKCq1qvJI+Y01tQD929u4qnDN+Aje/V5Yhjm7vllRCyGjIX1fTCuRlaM2FnnlPmrfYd+1JdrUc+MRyzY/AmqWg2UMcIVA81+XDXe/PhQCC/m3BHkhVqvGNOv4h68N9a7fkcsE2cXLbaQaNbnakBS5x7Z6Anib0A0qoRcSsig1SNYY/lB95Q45+Tdd9MDbCmuLUOUNb4ohpvnX0tYQusLa2+dBfyLOMyePvnM0zt/+zd/UwF+PXt1R9bac7nUKKD2ztrjRbV+JJzyGOSd8qZYJN77epttblBqylx7teXcNpSQuTyVauDthZRzfSkC+IGgEq31NPyrsNGMMPdZ26kTZ70x9i8jBAiqAQds9QG3nmu7ggtIJnvnDIq/2adWqaF0Z20JGM8mdNDeoHGLiF5CcYwW95lXoeD21h6uc8DSuxwaVBGepWwP9QmjuPFeAEJNmkLg6hf2nXrur24ZEP8uBj0VYNtCOptDmjWpMQM0YT+ksGCkg8fXqHwI9wipifHUcsp1hJJgfQNMNDhBa3kWGRxNqVrzEmqIE9PG+EfLbcVexVTz7gbYMtknsjnTBI/5z/qSv+PwSD6t3uug5J6tU2cOymuvdDEG5eEAQNq0DXPu93xMvm4vyVtZRMThet8THKoSjwBURcJ1NEmmp8rLg5IqwCE/Ezz0Lh8asENFEyMorQOhYKPkzchXYdUVeYU481zPkdz2YUoatTV6xtXurnvyR27GdUJbtC/GW7dI7qeBdLwrGIuwuL4mRgShR/A3QS7jR3SFAOsnFGt46v85MA7WJvgCgbUmydUYXzuL0nptqCva14biwtB2qyDIY5HHlHnT+KcwpPd37iFMiojDAFHVOlr5tzmZQ9fTu1nlWUv0+kH2T3sElgGt15oUvgsJacG541ZulLWn0dqrpihAs10MU89YvNPhafmX0HqtDfHIXGdP0WxLmhC8NOsMgGJVgEKuLXCH8F7xVO9p2xAMkJsEY4pS9W2UOs/EFMQMtZtgDbEw9PyZeopFUmUc4injChthbtwVkBkPps0S3mKMcaNK7gzj85H/dOVy0GGxEKwDegKdn0Tbb69Hicq+okNuLMjHyY3jVnE2b/Bi5Hu01ZhG6O964rLOlHlpofBioNuSRwkxYzEHng7uMAAgddrKIFmPhH3GaT08770Ib5ZTXYG5jxXKCkDDWqbckzWiRCrXQzHDE0DLJzD+Qc6E7q/mh/a8ZxpzfpW4ipjdJNvS9AkFZw6wQ+4eJaqKW97HkwGGvv/I1kdqaLdWJLrNvl/JM509Fb6VMbphXRbvMCf3EPA+Uz4LTYywqtcka0BZpZRPj6lJZCaQfGcd/fvRCymDFDfhHaF1ij1FyofSTSFyPtBDi+JmLFMeqACQ0I89cC5G2edapPxsCOPNPTu1I5sDmPsoT2jJXOyls8fDxDvR8m35va7pPBcv20VoosclYGthZ7xVfPIjBwvN4mu8LPhI85Fy/tC5UIznnn3wwQ3abUNbuC8vlFG/HcYABhIzElzmQ64mzCzMwKaYKghxA/OZgAkZUJvFcbEt4YNJcI9ASw3cezbA4RhXFEboIE48yqaMz9oEWU4tSplnIw4SHLG1cCECFvNZ/V5YdRMHOplOqOq3WfypRs59pSaXOYlRydqWRIaB1A8LHpxNNoaxFms9gPgSjBEAioeOOToVm41zapbJc2ihT9ZTNrZaORM3G0VYiNuYr3m3ukX8pz6HMpc7wxihEa0tK+1YcgfUmGp+VQgWQdkrysD13CcoiEj87ntjxpRbhSDPm8z3JhZz22V/JVTyrcszwOymjTzheTl190YoIBRzmuA2wV3gSJ4Lwlv3a5iTAwEUcP/9W6l7ZWC4AwkLeWzeydUyOTIDOefOsaZTQdgBdr/8NsHidpLMOjhALaG/Dov3s4q8nzCb7sTWGb1JVqYhYp7WxLpXoGPWlJdonr7neqO4UB5auyzzxQxK7/bani60Fg1c5sR08UXz6KSlolaMxBloEunKNbNuBSaEZkDJG4/N2K2puUg5ULmZ8uA7DImiMwrd+NhbmSE/khqHKXjvxGe9x6ddXbO3++MRsO5Nf+B2X9qx9Xnv7TAioI68HyDF+NBgrZWMhaVrHNxp3LJTAudQkJmUQ3vizFkv69PisBhN1s2e+BT1mXejYUnYU/vQHtjLyT0hQLiuDlE08gz8ohVY4rr8JtaP0kDmzjIoWpN7N+O77fDBpkpsrvgtbGD9uMluRghTfOwvS47ySiC2S24USTRhzgQxtyZ6wIeefPLZnRf1vcJ4szYT87QXH8YzMWGDhhQIqKyRPeCmPb2qt5uXenTijs44WmIRty6iWJMzzu1MWNRlmmLS3JnOiTwsSjJluKGMrXo7ehCrNn9K04epsoA+pyuvfWtZn8xRzAtPae7X2j98yVxKHwTAQkc3np8zKR5J2aAMt6twnk2QmYt7udwKT89z0bx3t+Nv/j0hk+atZV0Gml4XZsYFsoXP+RQuznWXZx2LXNHhtmXdwj9uHDgQYZTadCZloS0ASVU/a3yW+/fH/MokdvNPVu25eSECaDZtiH1afQ8MsHDXPI8rhfBwCEjH+hbzTJMzyB6Epc26d5B43EY+7ZSZsXHxcDWwQjy3fleaVa7BsL2HRkxiew6hxQr5+mpaE0cYDUOTQ1MkEOBBnvtgtDdMGjG2Hlyeg8k2vrLyNIxpci56MOLrbPmPvGdiBzaRX5jlMEAEwpS25Lme4WdM83E/+q4gDbkPceXUCl0HrsI2m6rsknFNSfZBCnk+hCGB491NTl0uMuOyLtbAh8DBBCkdW24RQfWdtUpYNw/MT9b8/gdTjVxiHas2nxnnxixD9CyajAnBmgvr6Ujg0l9fT320rF8ROMvKmx5Vk2fgkLCW0ZaDU0G/Wi1MPtuY9A6mA2zPrRPkWBUQllI+vvNhwU+ZfmuMgYxrw1hc1zhkvm/cDGAk7zcmjEUAl0AchJ/3ExRfLjdjY36y/bOQFAVMcIK7PeQCwhmr51NSilJiTWSNzPPOHD4fY2fpUfh8vIcrY5rtOfztiZR3Dwx9LOm6dDAhtJ/5VCNerhHrM7QIZbU/sVJ7Zm1dT0FzNhRAPpE8qoJa8jOtxgmuxmsiAPLQVjaoYsb3z9WZeUkYrQsYEwu9sDQnhmVtrbcPinkk7i7wYky0tJNxsCidB2eoXpWsVwWwsWRNmhgcZvWD5Pj8LLk4Kn1rQWFN/iSI15+makGTkFmzQeFh3u2PtZSHwqGzDorGKg9EQeH+vCv0aG02JN4Ww7TPpQkKKY9M5nozYQnBfPNtzEVAf8XVABi4jt+NRXuE1UsxCO1T3lzLK0PZxut8h//UHc6js0AImPm47s0BnVgLvIWFzHLBH4FmCNpc0rkPWGDqWEIM762Yr6KHupi8FXjAxNEIDs8nBEcJtD54s+faF7SGH+AfoPj+zqPlGvtS4AeX+lLk/HcADQQJN7a1s5bWFc+Z/LnGzjJWXhlgD2fDmLhl0eLXLO3Fr69dvXZh37m/+D+y/zeaQU5LGKieciIfvB3tPANxA+IFbVV2ZvNBbsygLQMyoC/yI5Y0EE6WyzvRUnw3TI5AcW0Ts/IMB5aktyk0gq+vBb5Yl1WCvgvn3oS5EMeBwG1NxuKB3NZtx0rKmPmJPRNDaNAuf2OWG7e23O1NRMOPQPRcB90hYzJ/mYV6ZJX/Z5ISMj0k8VdjVoX92hTf0w6ygYKdL/7yV91gG2oT2iMoH9o7y4vltMHZN1NdjAADt9Y19ZM1TrCW+YcwuJQQn0NuvQZlYrxF0vljPp4J+WVcDmIDkYHWS8KVN7S1zthifebPsq21GiZzKHlhwyxZWQRwLdgQnDXkOxbHsQcsiyeT9c5yatkZmmt+MBSgiUspCXRTgci1X4+lE+8br7zexmaeO8m1dQlk/l3rrKN5OnA15TMX5XFqpp8NCigtKhQbtdZ5Vca0lS8yVjErzGWqdUw8xrrQ7ge1R4ucQ68dgOumWKm1nxjjtZToHwg8xlSXcOY6bi+0xdVDWL0cd0lrBHJXBcZLsfI95kbLpow9HAbS+otrTb/OuB9PoHtKFUmM5NK+8PgTue7yjtpjsuUrjE9t2fvQV5BTV7Lfj4ZGCJCvVJFGe+JTCzBQxOpyUdNm62GAUFo0Qnk5cuhAmcyAIPxtXI6g3Z8HhSn/x3inFiB6vzeJtiDCLCn7cybnjVvxp3FjiXux7DBHDGpKYHFLoWPn+1exLMR00Kc1bV5dnndAUD7nRNwTXapp6dwMuKb5K1kLwJGbLKq845mnntz51U9/Uleo8TsXF1LZ+02V2wPQIDRGCJuHxE4dchsr04wu6+c8OzPo53tZUykg776T5HWWV/ZyA72okymWenHrOpvniHtVmYzlTOiy1CbO0xg1CHz2hGKLJ6Gthh+y5pSnAgIWXbwS+hGLHOj/KPEEgPODdv28Fvfh8bzfc84/fK7enHpGFt8gwO3V3WnnwqJUf08MqpyB0OdyzB7Yl1qquZcrtK720NQUgJ5UCMJt+Iz1Aq7qOcr6459oE2KWkDQ/a4OeyxejuNyZs1xXL7DRchtOBwT7Yb3MT8ytNJoYNUCcfEPxx+lx1JqTLCNVuwmOYRoYw/S+QFyk+8RGLCZEhZyKTz7RLz3QWBZOJoBJFBobxqfroUNACiJa9ZRcw12AISPSxpjy7IHmti34jQT7E7CcXhsmitmXcaYl8NHjG7iAUME05hA5qPJiMAjCYODae7VFFpHA2d5ExAa4s/HTy4Ng7RxYal/Hlx/IrQ1p7CvCEvPachK0/j3Tg2y+EIK0EwF+7h/rVN/usohGs5VN7l5wT0Rgzi2NlGdMy+RBqE1ZIBrE7Uesw+FWB1ABwh4hmkJ6V8KwNaDZm0MFFeRYDqvYwEC260NffmvWCZ8+QWlezZBfWpjxa3k8OS3G2bnmoLWxWa6zJt2XEBKmstVD25A7QC5ibFMsF6EXIAE4Yk32WG/Gvz/tSDQInP1iQRsna/ur7MXZ7z1eoWIM9mPiOd43hWcdBgmWhB6L5lCqWVy7GgRVxjWB5Ra55LokVMu0omhgfAKqi7G1yGXWpgHsPIvFTSP2XjlbIbLOE6157kC88YOilAA8wszMkZvqbrk0ETqffx43DcTT0jTVdVQNYENKbc0pp7wQl4e9wGUeeECdwSTRSiKnTWYNzsXtM+WUGkPJOwekoqYebX4QcI1hEtC5Zq93wD448+JWxkQJmjgnGmoum7I2eRYmVoRoqqeLcZbRASpEWPe6BSufvBzCC6032L+s58aEuXYgdjNm+TTWg0dg4PqD6H09Ci/XEbpSPsoZENTHlK/kGU+k9uCVK5+n8G4sxcxPnHmAI407xo2lVl7BB8t6e1+xUC7owLcfffSx0u4n3MbZY+N0HX6nOgK3PT6F3hRSnXpr3KzALNxNAAJVduXxRThUe8oHnbiPoOF69cHv7JO9qKuYkpq1uxVUqrkbi2c1tQSgIvtvTObUhqVZyxuLl6C9O4N4fB+wKbyxFTG4XqUPcDPn2S3CmvlM24iJ0zirvB1Fc4YvsGbMjQJKKfSc9mFjJVEUItyeikL6gjYp+fcgQ82l6S9CA0NyQwUAAAUnSURBVBlnE8Hzb+cKP3MurEPh+lJ1IDyXFWwM1qHx2iTyu4d1evNW0HT7QLuXj5RQ2hjR1tbAwwa0wLeoW2bRVnn4yRP82ynWmJd7sMFiWiYxvYUG8WPSbVWev3XT8iM3wELUvZHFQeC33SZ2larZ+gVBfCxfZ2MrB1MS6MOthThG4LDX1M8zEQkm46BisCZMoFgkCz/JqjaiZdzzGah13U6YVOZlHojMRv4uHVSvBVo6sSsbVXcU33U0z4Ejm3PNXBqxdQgDIZh9fE+bm0DfmUCpMTklSlqVPM9jadTFkU2rr5o/dcXhPEPs5chxeURJxA1hslIcYGvrI+ENQYp9YTA+A6aoWwcDX9eeOSMYGmGb7wVwR0gV8rncP3N4e3jynoGbSzaWPGofm/AZ4mORGHtdUsa0AuzteJtx1J0FIJFr0BZmO5XDp1yOMVy7Gt97fgjTEUiIVJwQU/gqRWLlodnrglRY1VBzKxjM382dVkG16PNgLPfPPw+cFm0tl5g95A5s7JHrJPdztVBUMMhJ7qQQ0P5Y6xIkxR8GzefQEWrWYASw/bX+3DR74byYkqomoNZ3xNJG+pQE/2hpnII+rpepmu/A+r0D/RbJejNW/sRjs/ZNr7D2oTtzo/S0XUG+Z4WzjAdpOWANLiVntsIgtDnej3ehEpcAtUf2Zzo6D/rQ2cB4Wi0+ca+nw5xeD3P6ZlnKmLN1ZcVxx7Cqx7VUhdN3xpz7VQ5XDbttu7PvGCc3b12XeU9TADIHvztX78SiQrsD0LEnpT9xw1h+Zx/a1g86s4V/M89nAqy4mnPbYrP2Lu8mjP/4T/9056dBw+WBTn+FsPWnoDkPg9ikxbOIoQPxNrUsMecng7wrEpSb3yHL/daxJaDeS03F7AnFBRq3IJTwr4JSQsO+s767PdLyt3aGPn6iZ5ryAZzFoiJ8nIF2+V2WLiFFcTae8pO0Y0FDEzsc5apVKjJntGwe5t5YaX6mwsdYWU1izdoKbQwPazPU0MckklvDiTW5hofFmCZVoi7HrI2zPIi9gXqP0dC4ZvZ7vh94+he5T0fwovxyvsJ9L+w7/xf/y6m3ojUEDb7+D7R0Z+ettzSVS8Vev/jrKeXg385Pf+3n/Hkggi1YOZ+53u9/+D2G9pYs8vXx6O25n+cnmssCJdBQfu+5hpBXCGZu1/7D9/nO8/zJc7Z/K1+/d7x/eL97zu/etz1jA0aYm491WK/vdecz3p/vmcM/vg7zXJUFZs3m2TOPfL8tUtfe3KzNzMFLz3cs/9g6Gtfas+7N3j37L83Xtd3NXjTr+N2e/f56zfd713vvHvz+ev/h3prTHSlu+d1+b2v1D/dw71p3ozO+jTZmD8x1G/f/Fw1sNDs0tM1z9vK/TAPfjalrYl3Xe71ro4Hv5vD7Y12j6vrb6+9o87v3zzpv+/97Y0JvofXts9Z+z3f/8Lz8/r79Y+u5veMPx7Ldt/sOK/kHNPMd3W90OJ//PxpAoL1mrVnfkrPcPfT/137vffdzz+UM/fwX64pe+nv8Zd45Z2IvnZ7P3Jy/OZPOyKnQWcfsrOBZ/lfetK3pzL5nyjkLTe5hCzvPPffDfPeLjfK+I+qu46zF3vVJBuzOW4uotuf9Yue5v/gnvXYvD/lDPvQdL92e22eG3vC70tl6Zu/rbnUx17j8Mvu/re/s/94x9qo17pmLtdjLxzYa/v25ba/aeOj22eho77OHruba7f2/z6O2OW5neNZinrjd54xu8zWFXd7y81OX/18ZkIfJDNrONQAAAABJRU5ErkJggg=="/>
          <p:cNvSpPr>
            <a:spLocks noChangeAspect="1" noChangeArrowheads="1"/>
          </p:cNvSpPr>
          <p:nvPr/>
        </p:nvSpPr>
        <p:spPr bwMode="auto">
          <a:xfrm>
            <a:off x="155575" y="-2179638"/>
            <a:ext cx="3981450" cy="4552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1" name="Image 10">
            <a:hlinkClick r:id="rId4"/>
          </p:cNvPr>
          <p:cNvPicPr>
            <a:picLocks noChangeAspect="1"/>
          </p:cNvPicPr>
          <p:nvPr/>
        </p:nvPicPr>
        <p:blipFill>
          <a:blip r:embed="rId5"/>
          <a:srcRect t="21111" b="22222"/>
          <a:stretch/>
        </p:blipFill>
        <p:spPr bwMode="auto">
          <a:xfrm>
            <a:off x="7620000" y="1925842"/>
            <a:ext cx="1848662" cy="2112758"/>
          </a:xfrm>
          <a:prstGeom prst="rect">
            <a:avLst/>
          </a:prstGeom>
        </p:spPr>
      </p:pic>
      <p:pic>
        <p:nvPicPr>
          <p:cNvPr id="6" name="Image 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60760" y="3937000"/>
            <a:ext cx="4157943" cy="2724958"/>
          </a:xfrm>
          <a:prstGeom prst="rect">
            <a:avLst/>
          </a:prstGeom>
        </p:spPr>
      </p:pic>
    </p:spTree>
    <p:extLst>
      <p:ext uri="{BB962C8B-B14F-4D97-AF65-F5344CB8AC3E}">
        <p14:creationId xmlns:p14="http://schemas.microsoft.com/office/powerpoint/2010/main" val="2150641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niversité Gustave Eiffel">
      <a:dk1>
        <a:srgbClr val="2F2A85"/>
      </a:dk1>
      <a:lt1>
        <a:sysClr val="window" lastClr="FFFFFF"/>
      </a:lt1>
      <a:dk2>
        <a:srgbClr val="0F273B"/>
      </a:dk2>
      <a:lt2>
        <a:srgbClr val="FFFFFF"/>
      </a:lt2>
      <a:accent1>
        <a:srgbClr val="1EAFD0"/>
      </a:accent1>
      <a:accent2>
        <a:srgbClr val="D2213C"/>
      </a:accent2>
      <a:accent3>
        <a:srgbClr val="E83583"/>
      </a:accent3>
      <a:accent4>
        <a:srgbClr val="00936E"/>
      </a:accent4>
      <a:accent5>
        <a:srgbClr val="FBBA00"/>
      </a:accent5>
      <a:accent6>
        <a:srgbClr val="8B2F97"/>
      </a:accent6>
      <a:hlink>
        <a:srgbClr val="FFFFFF"/>
      </a:hlink>
      <a:folHlink>
        <a:srgbClr val="2F2A85"/>
      </a:folHlink>
    </a:clrScheme>
    <a:fontScheme name="Personnalisé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spPr>
      <a:bodyPr wrap="square" lIns="0" tIns="0" rIns="0" bIns="0" rtlCol="0"/>
      <a:lstStyle>
        <a:defPPr>
          <a:defRPr/>
        </a:defPPr>
      </a:lst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1857</TotalTime>
  <Words>1483</Words>
  <Application>Microsoft Office PowerPoint</Application>
  <PresentationFormat>Grand écran</PresentationFormat>
  <Paragraphs>173</Paragraphs>
  <Slides>13</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Calibri</vt:lpstr>
      <vt:lpstr>Tahoma</vt:lpstr>
      <vt:lpstr>Wingdings</vt:lpstr>
      <vt:lpstr>Office Theme</vt:lpstr>
      <vt:lpstr>ONDES – GT Discriminations Séance 4  : actions à destination des personnels Le réseau des sentinelles égalité de l’Université Gustave Eiffel</vt:lpstr>
      <vt:lpstr>L’Université Gustave Eiffel</vt:lpstr>
      <vt:lpstr>La mission égalité de l’Université Gustave Eiffel</vt:lpstr>
      <vt:lpstr>Les rôles de la mission égalité</vt:lpstr>
      <vt:lpstr>Le réseau des sentinelles égalité</vt:lpstr>
      <vt:lpstr>Le réseau des sentinelles égalité (suite)</vt:lpstr>
      <vt:lpstr>Les rôles des sentinelles égalité</vt:lpstr>
      <vt:lpstr>Les activités internes au réseau</vt:lpstr>
      <vt:lpstr>Les activités à destination des personnels et des étudiant·es</vt:lpstr>
      <vt:lpstr>Les activités à destination des personnels et des étudiant·es (suite)</vt:lpstr>
      <vt:lpstr>Les activités à destination des personnels et des étudiant·es (fin)</vt:lpstr>
      <vt:lpstr>Quel bilan d’étape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powerpoint</dc:title>
  <dc:creator>Mathilde Caer</dc:creator>
  <cp:lastModifiedBy>ballon</cp:lastModifiedBy>
  <cp:revision>197</cp:revision>
  <dcterms:created xsi:type="dcterms:W3CDTF">2019-12-10T09:51:24Z</dcterms:created>
  <dcterms:modified xsi:type="dcterms:W3CDTF">2023-06-08T09:10:54Z</dcterms:modified>
</cp:coreProperties>
</file>